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60" r:id="rId4"/>
    <p:sldId id="276" r:id="rId5"/>
    <p:sldId id="269" r:id="rId6"/>
    <p:sldId id="261" r:id="rId7"/>
    <p:sldId id="262" r:id="rId8"/>
    <p:sldId id="264" r:id="rId9"/>
    <p:sldId id="265" r:id="rId10"/>
    <p:sldId id="266" r:id="rId11"/>
    <p:sldId id="267" r:id="rId12"/>
    <p:sldId id="270" r:id="rId13"/>
    <p:sldId id="271" r:id="rId14"/>
    <p:sldId id="272" r:id="rId15"/>
    <p:sldId id="273" r:id="rId16"/>
    <p:sldId id="274" r:id="rId17"/>
    <p:sldId id="277" r:id="rId18"/>
    <p:sldId id="275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FC790-DF1E-4DB1-B591-1C5B768B6A98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2E7AA-258D-4B4A-BD49-BB27AA64A5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600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84F392-B09C-453A-BBC0-70B89086AF24}" type="datetimeFigureOut">
              <a:rPr lang="cs-CZ" smtClean="0"/>
              <a:t>15.11.2017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C93E73-3FEB-40AD-A9B1-684CB11A9B50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Pl&#225;n%20pr&#225;ce%20&#352;PP%20-%20p&#345;&#237;klad.doc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Školní psychologie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Mgr. Alice Vašáková </a:t>
            </a:r>
          </a:p>
          <a:p>
            <a:r>
              <a:rPr lang="cs-CZ" dirty="0" smtClean="0"/>
              <a:t>pro FSS MU Brno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96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5903912"/>
          </a:xfrm>
        </p:spPr>
        <p:txBody>
          <a:bodyPr>
            <a:normAutofit/>
          </a:bodyPr>
          <a:lstStyle/>
          <a:p>
            <a:pPr marL="990600" lvl="1" indent="-533400">
              <a:lnSpc>
                <a:spcPct val="120000"/>
              </a:lnSpc>
            </a:pPr>
            <a:r>
              <a:rPr lang="cs-CZ" sz="2200" dirty="0"/>
              <a:t>průběžnou a dlouhodobou péči o žáky s </a:t>
            </a:r>
            <a:r>
              <a:rPr lang="cs-CZ" sz="2200"/>
              <a:t>výchovnými </a:t>
            </a:r>
            <a:r>
              <a:rPr lang="cs-CZ" sz="2200" smtClean="0"/>
              <a:t>        či </a:t>
            </a:r>
            <a:r>
              <a:rPr lang="cs-CZ" sz="2200" dirty="0"/>
              <a:t>vzdělávacími obtížemi a vytváření </a:t>
            </a:r>
            <a:r>
              <a:rPr lang="cs-CZ" sz="2200"/>
              <a:t>příznivého </a:t>
            </a:r>
            <a:r>
              <a:rPr lang="cs-CZ" sz="2200" smtClean="0"/>
              <a:t>  sociálního </a:t>
            </a:r>
            <a:r>
              <a:rPr lang="cs-CZ" sz="2200" dirty="0"/>
              <a:t>klimatu pro přijímání kulturních a jiných odlišností ve škole a školském zařízení</a:t>
            </a:r>
          </a:p>
          <a:p>
            <a:pPr marL="990600" lvl="1" indent="-533400" eaLnBrk="1" hangingPunct="1">
              <a:lnSpc>
                <a:spcPct val="120000"/>
              </a:lnSpc>
            </a:pPr>
            <a:r>
              <a:rPr lang="cs-CZ" sz="2200" dirty="0" smtClean="0"/>
              <a:t>včasnou intervenci při aktuálních problémech                     u jednotlivých žáků a třídních kolektivů</a:t>
            </a:r>
          </a:p>
          <a:p>
            <a:pPr marL="990600" lvl="1" indent="-533400" eaLnBrk="1" hangingPunct="1">
              <a:lnSpc>
                <a:spcPct val="120000"/>
              </a:lnSpc>
            </a:pPr>
            <a:r>
              <a:rPr lang="cs-CZ" sz="2200" dirty="0" smtClean="0"/>
              <a:t>předcházení všem formám rizikového chování včetně různých forem šikany a diskriminace</a:t>
            </a:r>
          </a:p>
          <a:p>
            <a:pPr marL="990600" lvl="1" indent="-533400" eaLnBrk="1" hangingPunct="1">
              <a:lnSpc>
                <a:spcPct val="120000"/>
              </a:lnSpc>
            </a:pPr>
            <a:r>
              <a:rPr lang="cs-CZ" sz="2200" dirty="0" smtClean="0"/>
              <a:t>průběžné vyhodnocování účinnosti preventivních programů uskutečňovaných školou</a:t>
            </a:r>
          </a:p>
          <a:p>
            <a:pPr marL="990600" lvl="1" indent="-533400" eaLnBrk="1" hangingPunct="1">
              <a:lnSpc>
                <a:spcPct val="120000"/>
              </a:lnSpc>
            </a:pPr>
            <a:r>
              <a:rPr lang="cs-CZ" sz="2200" dirty="0" smtClean="0"/>
              <a:t>metodickou podporu učitelům při použití psychologických a speciálně pedagogických postupů ve vzdělávací činnosti školy</a:t>
            </a:r>
          </a:p>
        </p:txBody>
      </p:sp>
    </p:spTree>
    <p:extLst>
      <p:ext uri="{BB962C8B-B14F-4D97-AF65-F5344CB8AC3E}">
        <p14:creationId xmlns:p14="http://schemas.microsoft.com/office/powerpoint/2010/main" val="366105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4"/>
            <a:ext cx="8229600" cy="6048524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800" dirty="0" smtClean="0"/>
          </a:p>
          <a:p>
            <a:pPr marL="990600" lvl="1" indent="-533400">
              <a:lnSpc>
                <a:spcPct val="120000"/>
              </a:lnSpc>
            </a:pPr>
            <a:r>
              <a:rPr lang="cs-CZ" sz="2200" dirty="0"/>
              <a:t>spolupráci a komunikaci mezi školou a zákonnými zástupci</a:t>
            </a:r>
          </a:p>
          <a:p>
            <a:pPr marL="990600" lvl="1" indent="-533400">
              <a:lnSpc>
                <a:spcPct val="120000"/>
              </a:lnSpc>
            </a:pPr>
            <a:r>
              <a:rPr lang="cs-CZ" sz="2200" dirty="0"/>
              <a:t>spolupráci školy při poskytování poradenských služeb se školskými poradenskými zařízeními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sz="2200" dirty="0" smtClean="0"/>
              <a:t>Škola zpracovává a uskutečňuje </a:t>
            </a:r>
            <a:r>
              <a:rPr lang="cs-CZ" sz="2200" dirty="0" smtClean="0">
                <a:hlinkClick r:id="rId2" action="ppaction://hlinkfile"/>
              </a:rPr>
              <a:t>program poradenských služeb </a:t>
            </a:r>
            <a:r>
              <a:rPr lang="cs-CZ" sz="2200" dirty="0" smtClean="0">
                <a:hlinkClick r:id="rId2" action="ppaction://hlinkfile"/>
              </a:rPr>
              <a:t>     </a:t>
            </a:r>
            <a:r>
              <a:rPr lang="cs-CZ" sz="2200" dirty="0" smtClean="0"/>
              <a:t>ve </a:t>
            </a:r>
            <a:r>
              <a:rPr lang="cs-CZ" sz="2200" dirty="0" smtClean="0"/>
              <a:t>škole, který zahrnuje popis činností a vymezení odpovědnosti pedagogických pracovníků uvedených v odstavci 1, preventivní program školy včetně strategie předcházení školní neúspěšnosti, šikaně a dalším projevům rizikového chování</a:t>
            </a:r>
          </a:p>
          <a:p>
            <a:pPr marL="0" indent="0">
              <a:lnSpc>
                <a:spcPct val="120000"/>
              </a:lnSpc>
              <a:buNone/>
            </a:pPr>
            <a:endParaRPr lang="cs-CZ" sz="22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cs-CZ" sz="2200" dirty="0" smtClean="0"/>
              <a:t>Pedagogičtí pracovními uvedení v odstavci 1 se podílejí na zajišťování podpůrných opatření pro žáky se speciálními vzdělávacími potřebami, poskytují součinnost ŠPZ a spolupracují </a:t>
            </a:r>
            <a:r>
              <a:rPr lang="cs-CZ" sz="2200" dirty="0" smtClean="0"/>
              <a:t>  s </a:t>
            </a:r>
            <a:r>
              <a:rPr lang="cs-CZ" sz="2200" dirty="0" smtClean="0"/>
              <a:t>orgány veřejné moci  za účelem ochrany práv žáků</a:t>
            </a:r>
          </a:p>
        </p:txBody>
      </p:sp>
    </p:spTree>
    <p:extLst>
      <p:ext uri="{BB962C8B-B14F-4D97-AF65-F5344CB8AC3E}">
        <p14:creationId xmlns:p14="http://schemas.microsoft.com/office/powerpoint/2010/main" val="134777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Angažmá psychologa ve ŠPP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912" y="3237706"/>
            <a:ext cx="2543175" cy="1800225"/>
          </a:xfrm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Vraťte se k jednotlivým oblastem poradenských služeb a zamyslete se nad tím, </a:t>
            </a:r>
            <a:r>
              <a:rPr lang="cs-CZ" dirty="0" smtClean="0"/>
              <a:t>co je jejich cílem </a:t>
            </a:r>
          </a:p>
          <a:p>
            <a:r>
              <a:rPr lang="cs-CZ" dirty="0" smtClean="0"/>
              <a:t>Jakými </a:t>
            </a:r>
            <a:r>
              <a:rPr lang="cs-CZ" dirty="0" smtClean="0"/>
              <a:t>konkrétními aktivitami by do nich mohl přispět školní </a:t>
            </a:r>
            <a:r>
              <a:rPr lang="cs-CZ" dirty="0" smtClean="0"/>
              <a:t>psycholog?</a:t>
            </a:r>
            <a:endParaRPr lang="cs-CZ" dirty="0" smtClean="0"/>
          </a:p>
          <a:p>
            <a:r>
              <a:rPr lang="cs-CZ" dirty="0" smtClean="0"/>
              <a:t>Které aktivity </a:t>
            </a:r>
            <a:r>
              <a:rPr lang="cs-CZ" dirty="0" smtClean="0"/>
              <a:t>jako psycholog nepokryjete?     S kým potřebujete spolupracovat?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293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Poradenští pracovníci ve školách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 smtClean="0"/>
              <a:t>Výchovný poradce</a:t>
            </a:r>
          </a:p>
          <a:p>
            <a:r>
              <a:rPr lang="cs-CZ" b="1" dirty="0" smtClean="0"/>
              <a:t>Metodik prevence</a:t>
            </a:r>
          </a:p>
          <a:p>
            <a:r>
              <a:rPr lang="cs-CZ" dirty="0" smtClean="0"/>
              <a:t>Školní speciální pedagog (ve školách nejčastěji zaměřený na oblast poruch učení, ale může mít i jiné specializace-</a:t>
            </a:r>
            <a:r>
              <a:rPr lang="cs-CZ" dirty="0" err="1" smtClean="0"/>
              <a:t>etoped</a:t>
            </a:r>
            <a:r>
              <a:rPr lang="cs-CZ" dirty="0" smtClean="0"/>
              <a:t>, logoped, </a:t>
            </a:r>
            <a:r>
              <a:rPr lang="cs-CZ" dirty="0" err="1" smtClean="0"/>
              <a:t>psychoped</a:t>
            </a:r>
            <a:r>
              <a:rPr lang="cs-CZ" dirty="0" smtClean="0"/>
              <a:t>, </a:t>
            </a:r>
            <a:r>
              <a:rPr lang="cs-CZ" dirty="0" err="1" smtClean="0"/>
              <a:t>surdo</a:t>
            </a:r>
            <a:r>
              <a:rPr lang="cs-CZ" dirty="0" smtClean="0"/>
              <a:t>/</a:t>
            </a:r>
            <a:r>
              <a:rPr lang="cs-CZ" dirty="0" err="1" smtClean="0"/>
              <a:t>tyfloped</a:t>
            </a:r>
            <a:r>
              <a:rPr lang="cs-CZ" dirty="0" smtClean="0"/>
              <a:t>… </a:t>
            </a:r>
            <a:r>
              <a:rPr lang="cs-CZ" dirty="0" smtClean="0"/>
              <a:t>)</a:t>
            </a:r>
            <a:endParaRPr lang="cs-CZ" dirty="0" smtClean="0"/>
          </a:p>
          <a:p>
            <a:r>
              <a:rPr lang="cs-CZ" dirty="0" smtClean="0"/>
              <a:t>Dle specifik školy mohou tým doplnit i další pracovníci, např. sociální pedagog, sociální pracovník apod</a:t>
            </a:r>
            <a:r>
              <a:rPr lang="cs-CZ" dirty="0" smtClean="0"/>
              <a:t>. – ti ale nejsou jako porad. pracovníci legislativně ukotveni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Je-li ve škole zaměstnán školní psycholog, </a:t>
            </a:r>
            <a:r>
              <a:rPr lang="cs-CZ" dirty="0" smtClean="0"/>
              <a:t>je to mezi poradenskými pracovníky jediný NE-PEDAGOG,               jeho </a:t>
            </a:r>
            <a:r>
              <a:rPr lang="cs-CZ" dirty="0" smtClean="0"/>
              <a:t>pozice je </a:t>
            </a:r>
            <a:r>
              <a:rPr lang="cs-CZ" dirty="0" smtClean="0"/>
              <a:t>velmi specifická </a:t>
            </a:r>
            <a:r>
              <a:rPr lang="cs-CZ" dirty="0" smtClean="0"/>
              <a:t>(výhody i rizika)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58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„Náplň práce“ </a:t>
            </a:r>
            <a:r>
              <a:rPr lang="cs-CZ" dirty="0" smtClean="0"/>
              <a:t>poradenských pracovníků ve škole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Je vymezena standardy, závaznými pro všechny, </a:t>
            </a:r>
            <a:r>
              <a:rPr lang="cs-CZ" dirty="0" smtClean="0"/>
              <a:t>      kdo </a:t>
            </a:r>
            <a:r>
              <a:rPr lang="cs-CZ" dirty="0" smtClean="0"/>
              <a:t>ve školství </a:t>
            </a:r>
            <a:r>
              <a:rPr lang="cs-CZ" dirty="0" smtClean="0"/>
              <a:t>poskytují </a:t>
            </a:r>
            <a:r>
              <a:rPr lang="cs-CZ" dirty="0" smtClean="0"/>
              <a:t>poradenské služby (standard=vymezení, ohraničení </a:t>
            </a:r>
            <a:r>
              <a:rPr lang="cs-CZ" dirty="0" err="1" smtClean="0"/>
              <a:t>kompetencí-není</a:t>
            </a:r>
            <a:r>
              <a:rPr lang="cs-CZ" dirty="0" smtClean="0"/>
              <a:t> totožný s náplní práce)</a:t>
            </a:r>
          </a:p>
          <a:p>
            <a:r>
              <a:rPr lang="cs-CZ" dirty="0" smtClean="0"/>
              <a:t>Týkají se škol a školských poradenských zařízení (</a:t>
            </a:r>
            <a:r>
              <a:rPr lang="cs-CZ" dirty="0" err="1" smtClean="0"/>
              <a:t>pedagogicko</a:t>
            </a:r>
            <a:r>
              <a:rPr lang="cs-CZ" dirty="0" smtClean="0"/>
              <a:t> psychologické poradny, speciální pedagogická centra</a:t>
            </a:r>
            <a:r>
              <a:rPr lang="cs-CZ" dirty="0" smtClean="0"/>
              <a:t>)</a:t>
            </a:r>
          </a:p>
          <a:p>
            <a:r>
              <a:rPr lang="cs-CZ" dirty="0" smtClean="0"/>
              <a:t>Jaký je </a:t>
            </a:r>
            <a:r>
              <a:rPr lang="cs-CZ" dirty="0" err="1" smtClean="0"/>
              <a:t>principielní</a:t>
            </a:r>
            <a:r>
              <a:rPr lang="cs-CZ" dirty="0" smtClean="0"/>
              <a:t> rozdíl ve službách, poskytovaných  ve ŠPZ?</a:t>
            </a:r>
            <a:endParaRPr lang="cs-CZ" dirty="0" smtClean="0"/>
          </a:p>
          <a:p>
            <a:r>
              <a:rPr lang="cs-CZ" dirty="0" smtClean="0"/>
              <a:t>Pojďme </a:t>
            </a:r>
            <a:r>
              <a:rPr lang="cs-CZ" dirty="0" smtClean="0"/>
              <a:t>k </a:t>
            </a:r>
            <a:r>
              <a:rPr lang="cs-CZ" dirty="0" smtClean="0"/>
              <a:t>poradenským pracovníkům ve školách-jaké služby vlastně mohou poskytovat?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786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140968"/>
            <a:ext cx="2143125" cy="2133600"/>
          </a:xfrm>
        </p:spPr>
      </p:pic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3059832" y="2132856"/>
            <a:ext cx="5626969" cy="4227464"/>
          </a:xfrm>
        </p:spPr>
        <p:txBody>
          <a:bodyPr>
            <a:normAutofit/>
          </a:bodyPr>
          <a:lstStyle/>
          <a:p>
            <a:r>
              <a:rPr lang="cs-CZ" dirty="0" smtClean="0"/>
              <a:t>Vytvořte s kolegy čtyřčlenné týmy školního poradenského pracoviště, rozdělte si role jednotlivých poradenských pracovníků</a:t>
            </a:r>
          </a:p>
          <a:p>
            <a:r>
              <a:rPr lang="cs-CZ" dirty="0" smtClean="0"/>
              <a:t>Prostudujte každý svou část </a:t>
            </a:r>
            <a:r>
              <a:rPr lang="cs-CZ" dirty="0" smtClean="0"/>
              <a:t>standardů      </a:t>
            </a:r>
            <a:r>
              <a:rPr lang="cs-CZ" dirty="0" smtClean="0"/>
              <a:t> a </a:t>
            </a:r>
            <a:r>
              <a:rPr lang="cs-CZ" dirty="0" smtClean="0"/>
              <a:t>případně se doptejte na aktivity, které jsou nejasné. Porovnejte si </a:t>
            </a:r>
            <a:r>
              <a:rPr lang="cs-CZ" dirty="0" smtClean="0"/>
              <a:t>své standardy    a činnosti – kde se překrýváte?</a:t>
            </a:r>
            <a:endParaRPr lang="cs-CZ" dirty="0" smtClean="0"/>
          </a:p>
          <a:p>
            <a:r>
              <a:rPr lang="cs-CZ" dirty="0" smtClean="0"/>
              <a:t>Zůstaňte ve svých rolích a naplánujte společně týmové řešení úkolů, které vám budou </a:t>
            </a:r>
            <a:r>
              <a:rPr lang="cs-CZ" dirty="0" smtClean="0"/>
              <a:t>zadány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271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Shrnutí, diskuse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Školní psycholog je člen týmu poradenských pracovníků školy-kooperuje a buduje</a:t>
            </a:r>
          </a:p>
          <a:p>
            <a:r>
              <a:rPr lang="cs-CZ" dirty="0"/>
              <a:t>Jedná se o mezioborovou </a:t>
            </a:r>
            <a:r>
              <a:rPr lang="cs-CZ" dirty="0" smtClean="0"/>
              <a:t>spolupráci</a:t>
            </a:r>
            <a:endParaRPr lang="cs-CZ" dirty="0"/>
          </a:p>
          <a:p>
            <a:r>
              <a:rPr lang="cs-CZ" dirty="0" smtClean="0"/>
              <a:t>Pro efektivní spolupráci je vhodné, aby se orientoval    v pedagogické tematice (riziko mimozemšťana za zavřenými dveřmi)</a:t>
            </a:r>
          </a:p>
          <a:p>
            <a:r>
              <a:rPr lang="cs-CZ" dirty="0"/>
              <a:t>Je třeba počítat s tím, že na mnoho školních jevů bude mít diametrálně odlišný pohled</a:t>
            </a:r>
          </a:p>
          <a:p>
            <a:r>
              <a:rPr lang="cs-CZ" dirty="0" smtClean="0"/>
              <a:t>Jeho práce je vymezena především školskými legislativními mantinely</a:t>
            </a:r>
          </a:p>
        </p:txBody>
      </p:sp>
    </p:spTree>
    <p:extLst>
      <p:ext uri="{BB962C8B-B14F-4D97-AF65-F5344CB8AC3E}">
        <p14:creationId xmlns:p14="http://schemas.microsoft.com/office/powerpoint/2010/main" val="299199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psycholog           jako exot ve škole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6256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Zrcadlo </a:t>
            </a:r>
            <a:r>
              <a:rPr lang="cs-CZ" dirty="0" err="1" smtClean="0"/>
              <a:t>zrcadlo</a:t>
            </a:r>
            <a:r>
              <a:rPr lang="cs-CZ" dirty="0" smtClean="0"/>
              <a:t> pověz mi…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PAT analýza-předvídání a analýza očekávaných reakcí na změnu</a:t>
            </a:r>
          </a:p>
          <a:p>
            <a:r>
              <a:rPr lang="cs-CZ" dirty="0" smtClean="0"/>
              <a:t>Obavy-lákadla-pokušení</a:t>
            </a:r>
          </a:p>
          <a:p>
            <a:r>
              <a:rPr lang="cs-CZ" dirty="0" smtClean="0"/>
              <a:t>Skupinová </a:t>
            </a:r>
            <a:r>
              <a:rPr lang="cs-CZ" dirty="0" smtClean="0"/>
              <a:t>práce</a:t>
            </a:r>
            <a:r>
              <a:rPr lang="cs-CZ" dirty="0"/>
              <a:t> </a:t>
            </a:r>
            <a:r>
              <a:rPr lang="cs-CZ" dirty="0" smtClean="0"/>
              <a:t>             s přesahem </a:t>
            </a:r>
            <a:endParaRPr lang="cs-CZ" dirty="0"/>
          </a:p>
        </p:txBody>
      </p:sp>
      <p:pic>
        <p:nvPicPr>
          <p:cNvPr id="1026" name="Picture 2" descr="C:\Users\A\Desktop\zrcadl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36912"/>
            <a:ext cx="3497147" cy="30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734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Čemu se budeme věnovat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Školní </a:t>
            </a:r>
            <a:r>
              <a:rPr lang="cs-CZ" dirty="0"/>
              <a:t>poradenské </a:t>
            </a:r>
            <a:r>
              <a:rPr lang="cs-CZ" dirty="0" smtClean="0"/>
              <a:t>pracoviště - psycholog </a:t>
            </a:r>
            <a:r>
              <a:rPr lang="cs-CZ" dirty="0" smtClean="0"/>
              <a:t>                jako </a:t>
            </a:r>
            <a:r>
              <a:rPr lang="cs-CZ" dirty="0" smtClean="0"/>
              <a:t>člen týmu </a:t>
            </a:r>
          </a:p>
          <a:p>
            <a:r>
              <a:rPr lang="cs-CZ" dirty="0" smtClean="0"/>
              <a:t>Kontext působení ŠP ve škole</a:t>
            </a:r>
          </a:p>
          <a:p>
            <a:r>
              <a:rPr lang="cs-CZ" dirty="0" smtClean="0"/>
              <a:t>Profesní kompetence ŠP</a:t>
            </a:r>
          </a:p>
          <a:p>
            <a:r>
              <a:rPr lang="cs-CZ" dirty="0" smtClean="0"/>
              <a:t>Konkrétní aktivity psychologa ve škole-poskytování služeb žákům, rodičům, učitelům </a:t>
            </a:r>
          </a:p>
          <a:p>
            <a:r>
              <a:rPr lang="cs-CZ" dirty="0" smtClean="0"/>
              <a:t>Spolupráce psychologa s vnějším světem (ostatní odborníci, OSPOD, spolupracující organizace)</a:t>
            </a:r>
          </a:p>
          <a:p>
            <a:r>
              <a:rPr lang="cs-CZ" dirty="0" smtClean="0"/>
              <a:t>Psycholog ve službách systému-výhody a rizika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884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/>
          <a:lstStyle/>
          <a:p>
            <a:r>
              <a:rPr lang="cs-CZ" dirty="0"/>
              <a:t>Plán prvního setkání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4040188" cy="813792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Školní </a:t>
            </a:r>
            <a:r>
              <a:rPr lang="cs-CZ" dirty="0"/>
              <a:t>poradenské pracoviště</a:t>
            </a:r>
          </a:p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849163"/>
          </a:xfrm>
        </p:spPr>
        <p:txBody>
          <a:bodyPr>
            <a:normAutofit/>
          </a:bodyPr>
          <a:lstStyle/>
          <a:p>
            <a:r>
              <a:rPr lang="cs-CZ" dirty="0" smtClean="0"/>
              <a:t>Školní psycholog                  jako exot ve škole</a:t>
            </a:r>
            <a:endParaRPr lang="cs-CZ" dirty="0"/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(Sebe)pojetí </a:t>
            </a:r>
            <a:r>
              <a:rPr lang="cs-CZ" dirty="0"/>
              <a:t>ŠP jako týmového poradenského pracovníka</a:t>
            </a:r>
          </a:p>
          <a:p>
            <a:r>
              <a:rPr lang="cs-CZ" dirty="0"/>
              <a:t>Psycholog mezi pedagogy-limity a </a:t>
            </a:r>
            <a:r>
              <a:rPr lang="cs-CZ" dirty="0" smtClean="0"/>
              <a:t>výhody</a:t>
            </a:r>
          </a:p>
          <a:p>
            <a:r>
              <a:rPr lang="cs-CZ" dirty="0" smtClean="0"/>
              <a:t>Role a náplně práce  poradenských pracovníků    ve škole</a:t>
            </a:r>
            <a:endParaRPr lang="cs-CZ" dirty="0"/>
          </a:p>
          <a:p>
            <a:r>
              <a:rPr lang="cs-CZ" dirty="0"/>
              <a:t>Plánování a koordinace poradenských aktivit ve škole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Neobvyklost profese v českém školství</a:t>
            </a:r>
          </a:p>
          <a:p>
            <a:r>
              <a:rPr lang="cs-CZ" dirty="0" smtClean="0"/>
              <a:t>Předsudky a předpoklady na straně školy</a:t>
            </a:r>
          </a:p>
          <a:p>
            <a:r>
              <a:rPr lang="cs-CZ" dirty="0" smtClean="0"/>
              <a:t>Očekávání učitelů</a:t>
            </a:r>
          </a:p>
          <a:p>
            <a:r>
              <a:rPr lang="cs-CZ" dirty="0" smtClean="0"/>
              <a:t>Rizika a jejich minimalizace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113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poradenské pracoviště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304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Školní poradenské pracoviště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708920"/>
            <a:ext cx="2880000" cy="1860371"/>
          </a:xfrm>
        </p:spPr>
      </p:pic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Společnou prací ve skupině zmapujte: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Co o ŠPP víte</a:t>
            </a:r>
          </a:p>
          <a:p>
            <a:pPr>
              <a:buFontTx/>
              <a:buChar char="-"/>
            </a:pPr>
            <a:r>
              <a:rPr lang="cs-CZ" dirty="0" smtClean="0"/>
              <a:t>Co si o ŠPP myslíte (nevíte to jistě…jedna paní povídala…)</a:t>
            </a:r>
          </a:p>
          <a:p>
            <a:pPr>
              <a:buFontTx/>
              <a:buChar char="-"/>
            </a:pPr>
            <a:r>
              <a:rPr lang="cs-CZ" dirty="0" smtClean="0"/>
              <a:t>Co se potřebujete dozvědět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303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4616"/>
          </a:xfrm>
        </p:spPr>
        <p:txBody>
          <a:bodyPr>
            <a:normAutofit fontScale="92500"/>
          </a:bodyPr>
          <a:lstStyle/>
          <a:p>
            <a:endParaRPr lang="cs-CZ" sz="2600" dirty="0" smtClean="0"/>
          </a:p>
          <a:p>
            <a:r>
              <a:rPr lang="cs-CZ" sz="2600" dirty="0" smtClean="0"/>
              <a:t>pojem </a:t>
            </a:r>
            <a:r>
              <a:rPr lang="cs-CZ" sz="2600" b="1" dirty="0" smtClean="0"/>
              <a:t>školní poradenské pracoviště </a:t>
            </a:r>
            <a:r>
              <a:rPr lang="cs-CZ" sz="2600" dirty="0" smtClean="0"/>
              <a:t>se poprvé objevil </a:t>
            </a:r>
            <a:r>
              <a:rPr lang="cs-CZ" sz="2600" dirty="0" smtClean="0"/>
              <a:t>   v </a:t>
            </a:r>
            <a:r>
              <a:rPr lang="cs-CZ" sz="2600" dirty="0" smtClean="0"/>
              <a:t>roce 1999 v Metodickém listu MŠMT k poskytování poradenských služeb ve školách  a školských zařízeních </a:t>
            </a:r>
          </a:p>
          <a:p>
            <a:r>
              <a:rPr lang="cs-CZ" sz="2600" dirty="0" smtClean="0"/>
              <a:t>školní poradenská pracoviště vznikala ve školách nesystémově, především v rámci projektů VIP, RAMPS        a </a:t>
            </a:r>
            <a:r>
              <a:rPr lang="cs-CZ" sz="2600" dirty="0" err="1" smtClean="0"/>
              <a:t>jiných-regionálních</a:t>
            </a:r>
            <a:endParaRPr lang="cs-CZ" sz="2600" dirty="0" smtClean="0"/>
          </a:p>
          <a:p>
            <a:r>
              <a:rPr lang="cs-CZ" sz="2600" dirty="0" smtClean="0"/>
              <a:t>velký důraz byl většinou kladen na roli školních psychologů              a školních speciálních pedagogů  </a:t>
            </a:r>
          </a:p>
          <a:p>
            <a:r>
              <a:rPr lang="cs-CZ" sz="2600" dirty="0" smtClean="0"/>
              <a:t>Výstupem z projektů je několik tematicky souvisejících metodik, které se týkají práce poradenských pracovišť</a:t>
            </a:r>
            <a:endParaRPr lang="cs-CZ" sz="2600" dirty="0" smtClean="0"/>
          </a:p>
          <a:p>
            <a:r>
              <a:rPr lang="cs-CZ" sz="2600" b="1" dirty="0" smtClean="0"/>
              <a:t>do školské legislativy se </a:t>
            </a:r>
            <a:r>
              <a:rPr lang="cs-CZ" sz="2600" b="1" dirty="0" smtClean="0"/>
              <a:t>pojem ŠPP dostává až               v souvislosti s inkluzí </a:t>
            </a:r>
            <a:endParaRPr lang="cs-CZ" sz="2600" b="1" dirty="0" smtClean="0"/>
          </a:p>
          <a:p>
            <a:endParaRPr lang="cs-CZ" sz="2400" b="1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2993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cs-CZ" sz="2500" dirty="0" smtClean="0"/>
              <a:t>zákony, vyhlášky a metodické pokyny vymezují rámec pro poskytování poradenských služeb – rámec se dá aplikovat na každé škole jinak, </a:t>
            </a:r>
            <a:r>
              <a:rPr lang="cs-CZ" sz="2500" b="1" dirty="0" smtClean="0"/>
              <a:t>každá škola si musí vytvořit vlastní funkční model poradenských služeb podle svých potřeb  a </a:t>
            </a:r>
            <a:r>
              <a:rPr lang="cs-CZ" sz="2500" b="1" dirty="0" smtClean="0"/>
              <a:t>specifik – každý poradenský pracovník tedy může jeho podobu aktivně ovlivnit</a:t>
            </a:r>
            <a:endParaRPr lang="cs-CZ" sz="2500" b="1" dirty="0" smtClean="0"/>
          </a:p>
          <a:p>
            <a:pPr>
              <a:lnSpc>
                <a:spcPct val="110000"/>
              </a:lnSpc>
            </a:pPr>
            <a:r>
              <a:rPr lang="cs-CZ" sz="2500" dirty="0" smtClean="0"/>
              <a:t>základní zákonná norma </a:t>
            </a:r>
            <a:r>
              <a:rPr lang="cs-CZ" sz="2500" dirty="0" smtClean="0"/>
              <a:t>,věnovaná </a:t>
            </a:r>
            <a:r>
              <a:rPr lang="cs-CZ" sz="2500" dirty="0" smtClean="0"/>
              <a:t>poradenským </a:t>
            </a:r>
            <a:r>
              <a:rPr lang="cs-CZ" sz="2500" dirty="0" smtClean="0"/>
              <a:t>službám,     je </a:t>
            </a:r>
            <a:r>
              <a:rPr lang="cs-CZ" sz="2500" b="1" dirty="0" smtClean="0"/>
              <a:t>vyhláška MŠMT č. 72/2005 Sb., o poskytování poradenských služeb ve školách a školských poradenských zařízeních v platném znění</a:t>
            </a:r>
            <a:r>
              <a:rPr lang="cs-CZ" sz="2500" dirty="0" smtClean="0"/>
              <a:t> – poslední novela (197/2016) platí od </a:t>
            </a:r>
            <a:r>
              <a:rPr lang="cs-CZ" sz="2500" dirty="0" smtClean="0"/>
              <a:t>1. </a:t>
            </a:r>
            <a:r>
              <a:rPr lang="cs-CZ" sz="2500" dirty="0" smtClean="0"/>
              <a:t>9. 2016 </a:t>
            </a:r>
            <a:endParaRPr lang="cs-CZ" sz="2500" dirty="0" smtClean="0"/>
          </a:p>
          <a:p>
            <a:pPr>
              <a:lnSpc>
                <a:spcPct val="110000"/>
              </a:lnSpc>
            </a:pPr>
            <a:r>
              <a:rPr lang="cs-CZ" sz="2500" dirty="0" smtClean="0"/>
              <a:t>nově </a:t>
            </a:r>
            <a:r>
              <a:rPr lang="cs-CZ" sz="2500" dirty="0"/>
              <a:t>se v ní objevuje </a:t>
            </a:r>
            <a:r>
              <a:rPr lang="cs-CZ" sz="2500" b="1" dirty="0"/>
              <a:t>pojem školní poradenské pracoviště</a:t>
            </a:r>
          </a:p>
          <a:p>
            <a:pPr>
              <a:lnSpc>
                <a:spcPct val="110000"/>
              </a:lnSpc>
            </a:pPr>
            <a:r>
              <a:rPr lang="cs-CZ" sz="2500" dirty="0" smtClean="0"/>
              <a:t>vyhláška </a:t>
            </a:r>
            <a:r>
              <a:rPr lang="cs-CZ" sz="2500" dirty="0"/>
              <a:t>vymezuje, kdo poradenské služby </a:t>
            </a:r>
            <a:r>
              <a:rPr lang="cs-CZ" sz="2500" dirty="0" smtClean="0"/>
              <a:t>ve školství poskytuje</a:t>
            </a:r>
            <a:r>
              <a:rPr lang="cs-CZ" sz="2500" dirty="0"/>
              <a:t>, komu je poskytuje, co je jejich obsahem </a:t>
            </a:r>
            <a:r>
              <a:rPr lang="cs-CZ" sz="2500" dirty="0" smtClean="0"/>
              <a:t>                  a </a:t>
            </a:r>
            <a:r>
              <a:rPr lang="cs-CZ" sz="2500" dirty="0"/>
              <a:t>jaké jsou standardní činnosti jednotlivých </a:t>
            </a:r>
            <a:r>
              <a:rPr lang="cs-CZ" sz="2500" dirty="0" smtClean="0"/>
              <a:t>subjektů</a:t>
            </a:r>
            <a:r>
              <a:rPr lang="cs-CZ" sz="2500" dirty="0"/>
              <a:t> </a:t>
            </a:r>
            <a:r>
              <a:rPr lang="cs-CZ" sz="2500" dirty="0" smtClean="0"/>
              <a:t>      </a:t>
            </a:r>
            <a:endParaRPr lang="cs-CZ" sz="2500" b="1" dirty="0" smtClean="0"/>
          </a:p>
          <a:p>
            <a:pPr>
              <a:buNone/>
            </a:pPr>
            <a:endParaRPr lang="cs-CZ" sz="2400" dirty="0" smtClean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9505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6792"/>
            <a:ext cx="8229600" cy="4896396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 smtClean="0"/>
              <a:t>§ 7 – Škola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800" dirty="0" smtClean="0"/>
          </a:p>
          <a:p>
            <a:pPr marL="457200" indent="-457200">
              <a:lnSpc>
                <a:spcPct val="80000"/>
              </a:lnSpc>
              <a:buFont typeface="Wingdings" pitchFamily="2" charset="2"/>
              <a:buAutoNum type="arabicParenBoth"/>
            </a:pPr>
            <a:endParaRPr lang="cs-CZ" sz="22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cs-CZ" sz="2400" dirty="0" smtClean="0"/>
              <a:t>Ředitel základní, střední a vyšší odborné školy zabezpečuje poskytování poradenských služeb ve škole </a:t>
            </a:r>
            <a:r>
              <a:rPr lang="cs-CZ" sz="2400" b="1" dirty="0" smtClean="0"/>
              <a:t>školním poradenským pracovištěm, ve kterém působí zpravidla výchovný poradce a školní metodik prevence</a:t>
            </a:r>
            <a:r>
              <a:rPr lang="cs-CZ" sz="2400" dirty="0" smtClean="0"/>
              <a:t>, kteří spolupracují zejména s třídními učiteli, učiteli výchov, případně dalšími pedagogickými pracovníky školy. Poskytování poradenských služeb ve škole </a:t>
            </a:r>
            <a:r>
              <a:rPr lang="cs-CZ" sz="2400" b="1" dirty="0" smtClean="0"/>
              <a:t>může být zajišťováno i školním psychologem nebo školním speciálním pedagogem</a:t>
            </a:r>
            <a:r>
              <a:rPr lang="cs-CZ" sz="2400" dirty="0" smtClean="0"/>
              <a:t>.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152550"/>
          </a:xfrm>
        </p:spPr>
        <p:txBody>
          <a:bodyPr/>
          <a:lstStyle/>
          <a:p>
            <a:pPr algn="ctr" eaLnBrk="1" hangingPunct="1"/>
            <a:r>
              <a:rPr lang="cs-CZ" sz="2400" b="1" u="sng" dirty="0" smtClean="0"/>
              <a:t>Z vyhlášky č. 197/2016 o poskytování poradenských služeb ve školách a školských zařízeních</a:t>
            </a:r>
          </a:p>
        </p:txBody>
      </p:sp>
    </p:spTree>
    <p:extLst>
      <p:ext uri="{BB962C8B-B14F-4D97-AF65-F5344CB8AC3E}">
        <p14:creationId xmlns:p14="http://schemas.microsoft.com/office/powerpoint/2010/main" val="22931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5903912"/>
          </a:xfrm>
        </p:spPr>
        <p:txBody>
          <a:bodyPr>
            <a:normAutofit lnSpcReduction="10000"/>
          </a:bodyPr>
          <a:lstStyle/>
          <a:p>
            <a:pPr marL="990600" lvl="1" indent="-533400"/>
            <a:endParaRPr lang="cs-CZ" sz="2200" dirty="0" smtClean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cs-CZ" sz="2200" dirty="0"/>
              <a:t>Ve škole jsou zajišťovány poradenské služby v rozsahu odpovídajícím počtu a vzdělávacím potřebám žáků školy zaměřené na:</a:t>
            </a:r>
          </a:p>
          <a:p>
            <a:pPr marL="990600" lvl="1" indent="-533400"/>
            <a:r>
              <a:rPr lang="cs-CZ" sz="2200" dirty="0"/>
              <a:t>poskytování podpůrných opatření pro žáky </a:t>
            </a:r>
            <a:r>
              <a:rPr lang="cs-CZ" sz="2200" dirty="0" smtClean="0"/>
              <a:t>se </a:t>
            </a:r>
            <a:r>
              <a:rPr lang="cs-CZ" sz="2200" dirty="0"/>
              <a:t>speciálními vzdělávacími potřebami</a:t>
            </a:r>
          </a:p>
          <a:p>
            <a:pPr marL="990600" lvl="1" indent="-533400"/>
            <a:r>
              <a:rPr lang="cs-CZ" sz="2200" dirty="0" smtClean="0"/>
              <a:t>sledování a vyhodnocování účinnosti zvolených podpůrných opatření</a:t>
            </a:r>
          </a:p>
          <a:p>
            <a:pPr marL="990600" lvl="1" indent="-533400"/>
            <a:r>
              <a:rPr lang="cs-CZ" sz="2200" dirty="0" smtClean="0"/>
              <a:t>prevenci školní neúspěšnosti</a:t>
            </a:r>
          </a:p>
          <a:p>
            <a:pPr marL="990600" lvl="1" indent="-533400" eaLnBrk="1" hangingPunct="1"/>
            <a:r>
              <a:rPr lang="cs-CZ" sz="2200" dirty="0" smtClean="0"/>
              <a:t>kariérové poradenství spojující vzdělávací, informační </a:t>
            </a:r>
            <a:r>
              <a:rPr lang="cs-CZ" sz="2200" dirty="0" smtClean="0"/>
              <a:t>       a </a:t>
            </a:r>
            <a:r>
              <a:rPr lang="cs-CZ" sz="2200" dirty="0" smtClean="0"/>
              <a:t>poradenskou podporu vhodné volbě vzdělávací cesty </a:t>
            </a:r>
            <a:r>
              <a:rPr lang="cs-CZ" sz="2200" dirty="0" smtClean="0"/>
              <a:t>      a </a:t>
            </a:r>
            <a:r>
              <a:rPr lang="cs-CZ" sz="2200" dirty="0" smtClean="0"/>
              <a:t>pozdějšímu profesnímu uplatnění</a:t>
            </a:r>
          </a:p>
          <a:p>
            <a:pPr marL="990600" lvl="1" indent="-533400" eaLnBrk="1" hangingPunct="1"/>
            <a:r>
              <a:rPr lang="cs-CZ" sz="2200" dirty="0" smtClean="0"/>
              <a:t>podporu vzdělávání a sociálního začleňování žáků  </a:t>
            </a:r>
            <a:r>
              <a:rPr lang="cs-CZ" sz="2200" dirty="0" smtClean="0"/>
              <a:t>            z </a:t>
            </a:r>
            <a:r>
              <a:rPr lang="cs-CZ" sz="2200" dirty="0" smtClean="0"/>
              <a:t>odlišného kulturního prostřední a s odlišnými </a:t>
            </a:r>
            <a:r>
              <a:rPr lang="cs-CZ" sz="2200" dirty="0" smtClean="0"/>
              <a:t>   životními </a:t>
            </a:r>
            <a:r>
              <a:rPr lang="cs-CZ" sz="2200" dirty="0" smtClean="0"/>
              <a:t>podmínkami</a:t>
            </a:r>
          </a:p>
          <a:p>
            <a:pPr marL="990600" lvl="1" indent="-533400" eaLnBrk="1" hangingPunct="1"/>
            <a:r>
              <a:rPr lang="cs-CZ" sz="2200" dirty="0" smtClean="0"/>
              <a:t>podporu vzdělávání žáků nadaných a mimořádně nadaných</a:t>
            </a:r>
          </a:p>
          <a:p>
            <a:pPr marL="990600" lvl="1" indent="-533400"/>
            <a:endParaRPr lang="cs-CZ" sz="2200" dirty="0" smtClean="0"/>
          </a:p>
          <a:p>
            <a:pPr marL="990600" lvl="1" indent="-533400" eaLnBrk="1" hangingPunct="1"/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14070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504</TotalTime>
  <Words>838</Words>
  <Application>Microsoft Office PowerPoint</Application>
  <PresentationFormat>Předvádění na obrazovce (4:3)</PresentationFormat>
  <Paragraphs>95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Tok</vt:lpstr>
      <vt:lpstr>Školní psychologie</vt:lpstr>
      <vt:lpstr>Čemu se budeme věnovat </vt:lpstr>
      <vt:lpstr>Plán prvního setkání</vt:lpstr>
      <vt:lpstr>Školní poradenské pracoviště</vt:lpstr>
      <vt:lpstr>Školní poradenské pracoviště</vt:lpstr>
      <vt:lpstr>Prezentace aplikace PowerPoint</vt:lpstr>
      <vt:lpstr>Prezentace aplikace PowerPoint</vt:lpstr>
      <vt:lpstr>Z vyhlášky č. 197/2016 o poskytování poradenských služeb ve školách a školských zařízeních</vt:lpstr>
      <vt:lpstr>Prezentace aplikace PowerPoint</vt:lpstr>
      <vt:lpstr>Prezentace aplikace PowerPoint</vt:lpstr>
      <vt:lpstr>Prezentace aplikace PowerPoint</vt:lpstr>
      <vt:lpstr>Angažmá psychologa ve ŠPP</vt:lpstr>
      <vt:lpstr>Poradenští pracovníci ve školách</vt:lpstr>
      <vt:lpstr>„Náplň práce“ poradenských pracovníků ve škole</vt:lpstr>
      <vt:lpstr>Prezentace aplikace PowerPoint</vt:lpstr>
      <vt:lpstr>Shrnutí, diskuse</vt:lpstr>
      <vt:lpstr>Školní psycholog           jako exot ve škole</vt:lpstr>
      <vt:lpstr>Zrcadlo zrcadlo pověz mi…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Školní psychologie</dc:title>
  <dc:creator>Alice</dc:creator>
  <cp:lastModifiedBy>Alice</cp:lastModifiedBy>
  <cp:revision>27</cp:revision>
  <dcterms:created xsi:type="dcterms:W3CDTF">2016-10-18T11:57:25Z</dcterms:created>
  <dcterms:modified xsi:type="dcterms:W3CDTF">2017-11-15T14:51:01Z</dcterms:modified>
</cp:coreProperties>
</file>