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handoutMasterIdLst>
    <p:handoutMasterId r:id="rId53"/>
  </p:handoutMasterIdLst>
  <p:sldIdLst>
    <p:sldId id="256" r:id="rId2"/>
    <p:sldId id="257" r:id="rId3"/>
    <p:sldId id="258" r:id="rId4"/>
    <p:sldId id="289" r:id="rId5"/>
    <p:sldId id="290" r:id="rId6"/>
    <p:sldId id="259" r:id="rId7"/>
    <p:sldId id="260" r:id="rId8"/>
    <p:sldId id="261" r:id="rId9"/>
    <p:sldId id="262" r:id="rId10"/>
    <p:sldId id="263" r:id="rId11"/>
    <p:sldId id="267" r:id="rId12"/>
    <p:sldId id="264" r:id="rId13"/>
    <p:sldId id="266" r:id="rId14"/>
    <p:sldId id="270" r:id="rId15"/>
    <p:sldId id="269" r:id="rId16"/>
    <p:sldId id="271" r:id="rId17"/>
    <p:sldId id="268" r:id="rId18"/>
    <p:sldId id="291" r:id="rId19"/>
    <p:sldId id="272" r:id="rId20"/>
    <p:sldId id="273" r:id="rId21"/>
    <p:sldId id="277" r:id="rId22"/>
    <p:sldId id="278" r:id="rId23"/>
    <p:sldId id="297" r:id="rId24"/>
    <p:sldId id="279" r:id="rId25"/>
    <p:sldId id="274" r:id="rId26"/>
    <p:sldId id="295" r:id="rId27"/>
    <p:sldId id="296" r:id="rId28"/>
    <p:sldId id="280" r:id="rId29"/>
    <p:sldId id="281" r:id="rId30"/>
    <p:sldId id="282" r:id="rId31"/>
    <p:sldId id="283" r:id="rId32"/>
    <p:sldId id="285" r:id="rId33"/>
    <p:sldId id="299" r:id="rId34"/>
    <p:sldId id="301" r:id="rId35"/>
    <p:sldId id="303" r:id="rId36"/>
    <p:sldId id="304" r:id="rId37"/>
    <p:sldId id="305" r:id="rId38"/>
    <p:sldId id="316" r:id="rId39"/>
    <p:sldId id="318" r:id="rId40"/>
    <p:sldId id="319" r:id="rId41"/>
    <p:sldId id="332" r:id="rId42"/>
    <p:sldId id="323" r:id="rId43"/>
    <p:sldId id="324" r:id="rId44"/>
    <p:sldId id="325" r:id="rId45"/>
    <p:sldId id="326" r:id="rId46"/>
    <p:sldId id="327" r:id="rId47"/>
    <p:sldId id="328" r:id="rId48"/>
    <p:sldId id="329" r:id="rId49"/>
    <p:sldId id="330" r:id="rId50"/>
    <p:sldId id="333" r:id="rId5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F4053-2205-449E-B5C6-6CE82BA34347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433B3-4F23-4CD0-82AE-81A9664199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433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0B2BD-A477-42B1-AD43-3CE1A41AD054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24618-296E-4E93-99EA-0930DA3D9D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046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Technika „V naší</a:t>
            </a:r>
            <a:r>
              <a:rPr lang="cs-CZ" baseline="0" dirty="0" smtClean="0"/>
              <a:t> škole se…“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B86A0-6A9D-4DDB-BC39-2B12211586C8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5985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Seznam společně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B86A0-6A9D-4DDB-BC39-2B12211586C8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568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C0A5-3F96-49D6-8E0B-5C466A9DCD5A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BE5-2528-41F9-B54D-B442B3F0821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C0A5-3F96-49D6-8E0B-5C466A9DCD5A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BE5-2528-41F9-B54D-B442B3F082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C0A5-3F96-49D6-8E0B-5C466A9DCD5A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BE5-2528-41F9-B54D-B442B3F082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C0A5-3F96-49D6-8E0B-5C466A9DCD5A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BE5-2528-41F9-B54D-B442B3F082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C0A5-3F96-49D6-8E0B-5C466A9DCD5A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BE5-2528-41F9-B54D-B442B3F0821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C0A5-3F96-49D6-8E0B-5C466A9DCD5A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BE5-2528-41F9-B54D-B442B3F082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C0A5-3F96-49D6-8E0B-5C466A9DCD5A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BE5-2528-41F9-B54D-B442B3F082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C0A5-3F96-49D6-8E0B-5C466A9DCD5A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BE5-2528-41F9-B54D-B442B3F082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C0A5-3F96-49D6-8E0B-5C466A9DCD5A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BE5-2528-41F9-B54D-B442B3F082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C0A5-3F96-49D6-8E0B-5C466A9DCD5A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BE5-2528-41F9-B54D-B442B3F0821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C0A5-3F96-49D6-8E0B-5C466A9DCD5A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F078BE5-2528-41F9-B54D-B442B3F0821F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A3C0A5-3F96-49D6-8E0B-5C466A9DCD5A}" type="datetimeFigureOut">
              <a:rPr lang="cs-CZ" smtClean="0"/>
              <a:t>14.1.2018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078BE5-2528-41F9-B54D-B442B3F0821F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Depist&#225;&#382;%20&#269;.1%20-%201.%20t&#345;&#237;da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Jak&#233;%20jsou%20Hollandovy%20osobnostn&#237;%20typy.docx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Jak&#233;%20jsou%20skupiny%20povol&#225;n&#237;.docx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3-individu&#225;ln&#237;%20informovan&#253;%20souhlas_ps.doc" TargetMode="External"/><Relationship Id="rId2" Type="http://schemas.openxmlformats.org/officeDocument/2006/relationships/hyperlink" Target="2-Souhlas%20s%20&#269;innost&#237;_ps.doc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Školní psycholog                  v práci se žáky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Mgr. Alice Vašáková</a:t>
            </a:r>
          </a:p>
          <a:p>
            <a:r>
              <a:rPr lang="cs-CZ" dirty="0"/>
              <a:t>p</a:t>
            </a:r>
            <a:r>
              <a:rPr lang="cs-CZ" dirty="0" smtClean="0"/>
              <a:t>ro FSS MU Brno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663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Zahájení školní docházky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Spolupráce s mateřskou školou (konkrétní podoba je závislá na tom, je-li MŠ součástí základní školy): např. sledování klimatu třídy, nabídka konzultací rodičům i učitelkám, preventivní práce s kolektivem, participace na mapování školní připravenosti (pozor, vyšetření ŠZ je v kompetenci poradenského zařízení)</a:t>
            </a:r>
          </a:p>
          <a:p>
            <a:r>
              <a:rPr lang="cs-CZ" dirty="0" smtClean="0"/>
              <a:t>Realizace programu </a:t>
            </a:r>
            <a:r>
              <a:rPr lang="cs-CZ" dirty="0" err="1" smtClean="0"/>
              <a:t>Předškolácké</a:t>
            </a:r>
            <a:r>
              <a:rPr lang="cs-CZ" dirty="0" smtClean="0"/>
              <a:t> skupinky (viz Edukativně stimulační skupinky pro předškolní děti)</a:t>
            </a:r>
          </a:p>
          <a:p>
            <a:r>
              <a:rPr lang="cs-CZ" dirty="0" smtClean="0"/>
              <a:t>Spolupráce při zápisu do ZŠ – konzultace pro rodiče</a:t>
            </a:r>
          </a:p>
          <a:p>
            <a:r>
              <a:rPr lang="cs-CZ" dirty="0" smtClean="0"/>
              <a:t>Adaptační programy pro prvňáky</a:t>
            </a:r>
          </a:p>
          <a:p>
            <a:r>
              <a:rPr lang="cs-CZ" dirty="0" smtClean="0"/>
              <a:t>Preventivní </a:t>
            </a:r>
            <a:r>
              <a:rPr lang="cs-CZ" dirty="0"/>
              <a:t>práce s třídním kolektivem-podpora adaptace, nastavení pravidel soužití, podpora pro-sociálního chování</a:t>
            </a:r>
            <a:r>
              <a:rPr lang="cs-CZ" dirty="0" smtClean="0"/>
              <a:t>…</a:t>
            </a:r>
          </a:p>
          <a:p>
            <a:r>
              <a:rPr lang="cs-CZ" dirty="0" smtClean="0"/>
              <a:t>Podpora adaptace žáků 1. ročníků SŠ (motivační R, programy)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634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Zamyšlení nad prvňáky 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6096" y="1920085"/>
            <a:ext cx="3250704" cy="443484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Nejprve 1. třída ZŠ-jak rozumíte pojmu školní zralost? Jak se pozná zralé dítě? Jaké typy obtíží může mít nezralé dítě a jak mu pomoct?</a:t>
            </a:r>
          </a:p>
          <a:p>
            <a:r>
              <a:rPr lang="cs-CZ" dirty="0" smtClean="0"/>
              <a:t>Přestup na 2. stupeň, do primy…</a:t>
            </a:r>
          </a:p>
          <a:p>
            <a:r>
              <a:rPr lang="cs-CZ" dirty="0" smtClean="0"/>
              <a:t>1. ročník SŠ</a:t>
            </a:r>
            <a:endParaRPr lang="cs-CZ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560465"/>
            <a:ext cx="3152775" cy="1447800"/>
          </a:xfrm>
          <a:scene3d>
            <a:camera prst="orthographicFront">
              <a:rot lat="0" lon="0" rev="20999999"/>
            </a:camera>
            <a:lightRig rig="threePt" dir="t"/>
          </a:scene3d>
        </p:spPr>
      </p:pic>
      <p:pic>
        <p:nvPicPr>
          <p:cNvPr id="1027" name="Picture 3" descr="C:\Users\A\Desktop\mareče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29" y="5085184"/>
            <a:ext cx="3038475" cy="1504950"/>
          </a:xfrm>
          <a:prstGeom prst="rect">
            <a:avLst/>
          </a:prstGeom>
          <a:noFill/>
          <a:scene3d>
            <a:camera prst="orthographicFront">
              <a:rot lat="0" lon="0" rev="3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\Desktop\kluk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611" y="1988840"/>
            <a:ext cx="2914650" cy="1571625"/>
          </a:xfrm>
          <a:prstGeom prst="rect">
            <a:avLst/>
          </a:prstGeom>
          <a:noFill/>
          <a:scene3d>
            <a:camera prst="orthographicFront">
              <a:rot lat="0" lon="0" rev="6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15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Screeningy</a:t>
            </a:r>
            <a:r>
              <a:rPr lang="cs-CZ" dirty="0" smtClean="0"/>
              <a:t> a depistáže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Vstupní screeningová šetření, </a:t>
            </a:r>
            <a:r>
              <a:rPr lang="cs-CZ" dirty="0" smtClean="0">
                <a:hlinkClick r:id="rId2" action="ppaction://hlinkfile"/>
              </a:rPr>
              <a:t>depistáž</a:t>
            </a:r>
            <a:r>
              <a:rPr lang="cs-CZ" dirty="0" smtClean="0"/>
              <a:t> žáků nezralých/                     s kognitivním oslabením/ohrožených selháváním</a:t>
            </a:r>
          </a:p>
          <a:p>
            <a:r>
              <a:rPr lang="cs-CZ" dirty="0" smtClean="0"/>
              <a:t>Návazná péče o tyto žáky s potřebou podpory                    (ve spolupráci s učitelem, speciálním pedagogem, rodiči)</a:t>
            </a:r>
          </a:p>
          <a:p>
            <a:r>
              <a:rPr lang="cs-CZ" dirty="0" smtClean="0"/>
              <a:t>Opakovaná screeningová šetření s cílem identifikovat žáky ohrožené výukovým selháním-návrhy a realizace návazných opatření (např. Plán pedagogické podpory)</a:t>
            </a:r>
          </a:p>
          <a:p>
            <a:r>
              <a:rPr lang="cs-CZ" dirty="0" smtClean="0"/>
              <a:t>Klima třídy-průběžné sledování, prevence vztahových  problémů žáků</a:t>
            </a:r>
          </a:p>
          <a:p>
            <a:pPr marL="0" indent="0">
              <a:buNone/>
            </a:pPr>
            <a:r>
              <a:rPr lang="cs-CZ" dirty="0" smtClean="0"/>
              <a:t>TYTO AKTIVITY MÁ SMYSL DĚLAT JEN TEHDY, JSOU-LI ZASAZENY DO ŠKOLNÍHO KONTEXTU, KOORDINOVÁNY V ŠPP A DALŠÍ AKTIVITY NA NĚ NAVAZUJÍ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992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Žáci ohrožení výukovým selháváním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Symptomy výukového selhávání jsou podobné u všech žáků, ALE příčiny mohou být velmi různorodé-</a:t>
            </a:r>
            <a:r>
              <a:rPr lang="el-GR" dirty="0" smtClean="0"/>
              <a:t>Ψ</a:t>
            </a:r>
            <a:r>
              <a:rPr lang="cs-CZ" dirty="0" smtClean="0"/>
              <a:t> může pomoct s jejich hledáním</a:t>
            </a:r>
          </a:p>
          <a:p>
            <a:r>
              <a:rPr lang="cs-CZ" dirty="0" smtClean="0"/>
              <a:t>Přemýšlíme o žácích všeho věku, na diagnostiku pak může navázat další specifická podpora</a:t>
            </a:r>
          </a:p>
          <a:p>
            <a:r>
              <a:rPr lang="cs-CZ" dirty="0" smtClean="0"/>
              <a:t>ŠP si může dovolit „luxus“ komplexního přístupu-náslechy ve výuce, rozhovor s učiteli, se žákem, rodiči, analýza výsledků práce, učební návyky, diagnostika poznávacích a percepčních funkcí…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108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Příčiny výukového selhávání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Objevte všechny možné příčiny, které mohou u žáka vést k výukovému selhávání</a:t>
            </a:r>
          </a:p>
          <a:p>
            <a:r>
              <a:rPr lang="cs-CZ" dirty="0" smtClean="0"/>
              <a:t>Ke každé přiřaďte své návrhy, jak by se u takového dítěte mohl do pomoci angažovat psycholog</a:t>
            </a:r>
            <a:endParaRPr lang="cs-CZ" dirty="0"/>
          </a:p>
        </p:txBody>
      </p:sp>
      <p:pic>
        <p:nvPicPr>
          <p:cNvPr id="1026" name="Picture 2" descr="C:\Users\A\Desktop\s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863" y="3314700"/>
            <a:ext cx="2657475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77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Kariérové poradenství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Pomoc při optimální volbě budoucí profese</a:t>
            </a:r>
          </a:p>
          <a:p>
            <a:r>
              <a:rPr lang="cs-CZ" dirty="0" smtClean="0"/>
              <a:t>Jedná se o dlouhodobý proces, jímž žáka může doprovázet některý z poradenských pracovníků</a:t>
            </a:r>
          </a:p>
          <a:p>
            <a:r>
              <a:rPr lang="cs-CZ" dirty="0" smtClean="0"/>
              <a:t>Téma „Člověk a svět práce“ mají všechny školy ve svém ŠVP, proto se s ním musely nějak vypořádat</a:t>
            </a:r>
          </a:p>
          <a:p>
            <a:r>
              <a:rPr lang="cs-CZ" dirty="0" smtClean="0"/>
              <a:t>V této oblasti bude ŠP pravděpodobně spolupracovat           s dalšími učiteli (VP, kariérový poradce)</a:t>
            </a:r>
          </a:p>
          <a:p>
            <a:r>
              <a:rPr lang="cs-CZ" dirty="0" smtClean="0"/>
              <a:t>Na mnoha školách se učí předmět Volba povolání, zde se může psycholog výrazně angažovat </a:t>
            </a:r>
          </a:p>
          <a:p>
            <a:r>
              <a:rPr lang="cs-CZ" dirty="0" smtClean="0"/>
              <a:t>Druhou linií je pak klasické poradenství k volbě povolání, jehož součástí je i diagnostika (intelekt, osobnost, zájmy, </a:t>
            </a:r>
            <a:r>
              <a:rPr lang="cs-CZ" dirty="0" smtClean="0">
                <a:hlinkClick r:id="rId2" action="ppaction://hlinkfile"/>
              </a:rPr>
              <a:t>profesní typologie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690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000" dirty="0" smtClean="0"/>
              <a:t>Cíl=vybavit žáka kompetencemi,         aby se v budoucnu dobře rozhodoval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Uvědomit si vlastní podíl zodpovědnosti na rozhodování</a:t>
            </a:r>
          </a:p>
          <a:p>
            <a:r>
              <a:rPr lang="cs-CZ" dirty="0" smtClean="0"/>
              <a:t>Využívat poznatků z oblasti sebepoznání, rozhodování       a plánování při vytyčování a dosahování cílů</a:t>
            </a:r>
          </a:p>
          <a:p>
            <a:r>
              <a:rPr lang="cs-CZ" dirty="0" smtClean="0"/>
              <a:t>Mít realistický náhled na vlastní osobnost, potenciál           a  možnosti</a:t>
            </a:r>
          </a:p>
          <a:p>
            <a:r>
              <a:rPr lang="cs-CZ" dirty="0" smtClean="0"/>
              <a:t>Pochopit souvislost mezi </a:t>
            </a:r>
            <a:r>
              <a:rPr lang="cs-CZ" dirty="0">
                <a:hlinkClick r:id="rId2" action="ppaction://hlinkfile"/>
              </a:rPr>
              <a:t>požadavky na </a:t>
            </a:r>
            <a:r>
              <a:rPr lang="cs-CZ" dirty="0" smtClean="0">
                <a:hlinkClick r:id="rId2" action="ppaction://hlinkfile"/>
              </a:rPr>
              <a:t>výkon povolání       </a:t>
            </a:r>
            <a:r>
              <a:rPr lang="cs-CZ" dirty="0" smtClean="0"/>
              <a:t>a svými reálnými možnostmi=to je klíč k procesu volby</a:t>
            </a:r>
          </a:p>
          <a:p>
            <a:r>
              <a:rPr lang="cs-CZ" dirty="0" smtClean="0"/>
              <a:t>Plánovat si významné životní kroky, stanovovat realistické cíle a hledat vhodné strategie</a:t>
            </a:r>
          </a:p>
          <a:p>
            <a:r>
              <a:rPr lang="cs-CZ" dirty="0" smtClean="0"/>
              <a:t>Adaptovat se na nové životní situace</a:t>
            </a:r>
          </a:p>
          <a:p>
            <a:r>
              <a:rPr lang="cs-CZ" dirty="0" smtClean="0"/>
              <a:t>Orientovat se ve zdrojích a nabídce na trhu vzdělávání        a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09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Pomoc při řešení osobních problémů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Citlivá oblast práce ŠP-podle četnosti a závažnosti problémů můžeme usuzovat na to, zda jsme si získali důvěru žáků</a:t>
            </a:r>
          </a:p>
          <a:p>
            <a:r>
              <a:rPr lang="cs-CZ" dirty="0" smtClean="0"/>
              <a:t>Aby se na </a:t>
            </a:r>
            <a:r>
              <a:rPr lang="el-GR" dirty="0" smtClean="0"/>
              <a:t>Ψ</a:t>
            </a:r>
            <a:r>
              <a:rPr lang="cs-CZ" dirty="0" smtClean="0"/>
              <a:t> obraceli, musí jej znát z jiných situací,          mít s ním osobní zkušenost a „otestovat“ si jeho loajalitu</a:t>
            </a:r>
          </a:p>
          <a:p>
            <a:r>
              <a:rPr lang="cs-CZ" dirty="0" smtClean="0"/>
              <a:t>Žáci často přicházejí se zástupným problémem-skutečné téma čeká za ním</a:t>
            </a:r>
          </a:p>
          <a:p>
            <a:r>
              <a:rPr lang="cs-CZ" dirty="0" smtClean="0"/>
              <a:t>Informace o žákovi, který potřebuje pomoc, přicházejí často od jiných osob-spolužáci, učitelé, rodiče, prarodiče…</a:t>
            </a:r>
          </a:p>
          <a:p>
            <a:r>
              <a:rPr lang="cs-CZ" dirty="0" smtClean="0"/>
              <a:t>V těchto případech je důležité dobře (eticky) pracovat s informacemi a promýšlet, jak navázat kontakt se žákem</a:t>
            </a:r>
          </a:p>
          <a:p>
            <a:r>
              <a:rPr lang="cs-CZ" dirty="0" smtClean="0"/>
              <a:t>POZOR na zvažování hranic vlastní profesionality!!!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228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ŠP se třídou              a skupinou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448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Skupinová práce se žáky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Práce ve skupině znamená pro psychologa i pro žáky efektivní formu podpory-spolupůsobí zde již dynamika skupiny, která je ale „uměle modifikována“          s určitým cílem</a:t>
            </a:r>
          </a:p>
          <a:p>
            <a:r>
              <a:rPr lang="cs-CZ" dirty="0" smtClean="0"/>
              <a:t>V malé skupině mohou žáci lépe mapovat, reflektovat a prohlubovat své sociální dovednosti</a:t>
            </a:r>
          </a:p>
          <a:p>
            <a:r>
              <a:rPr lang="cs-CZ" dirty="0" smtClean="0"/>
              <a:t>Skupiny mohou být různě tematicky zaměřené: rozvoj kognitivních funkcí, práce se styly učení, rozvoj žáků nadaných, sebepoznávání, skupina pro žáky s problémovým chováním, pro žáky na okraji skupin, pro oběti šikany </a:t>
            </a:r>
            <a:r>
              <a:rPr lang="cs-CZ" dirty="0" err="1" smtClean="0"/>
              <a:t>apod</a:t>
            </a:r>
            <a:r>
              <a:rPr lang="cs-CZ" dirty="0" smtClean="0"/>
              <a:t>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411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setkání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Vytváření podmínek pro aktivity ŠP se žáky      (dojednávání zakázky, souhlas ZZ, etika práce)</a:t>
            </a:r>
          </a:p>
          <a:p>
            <a:r>
              <a:rPr lang="cs-CZ" dirty="0" smtClean="0"/>
              <a:t>Prevence a intervence</a:t>
            </a:r>
          </a:p>
          <a:p>
            <a:r>
              <a:rPr lang="cs-CZ" dirty="0" smtClean="0"/>
              <a:t>Diagnostika v práci ŠP</a:t>
            </a:r>
          </a:p>
          <a:p>
            <a:r>
              <a:rPr lang="cs-CZ" dirty="0" smtClean="0"/>
              <a:t>Práce s předškoláky a ranými školáky, žáky 1. ročníků SŠ</a:t>
            </a:r>
          </a:p>
          <a:p>
            <a:r>
              <a:rPr lang="cs-CZ" dirty="0" smtClean="0"/>
              <a:t>Individuální konzultace se žáky</a:t>
            </a:r>
          </a:p>
          <a:p>
            <a:r>
              <a:rPr lang="cs-CZ" dirty="0" smtClean="0"/>
              <a:t>Kariérové poradenství</a:t>
            </a:r>
          </a:p>
          <a:p>
            <a:r>
              <a:rPr lang="cs-CZ" dirty="0" smtClean="0"/>
              <a:t>Klima školy a klima třídy</a:t>
            </a:r>
          </a:p>
          <a:p>
            <a:r>
              <a:rPr lang="cs-CZ" dirty="0" smtClean="0"/>
              <a:t>Práce se školní třídou</a:t>
            </a:r>
          </a:p>
          <a:p>
            <a:r>
              <a:rPr lang="cs-CZ" dirty="0"/>
              <a:t>D</a:t>
            </a:r>
            <a:r>
              <a:rPr lang="cs-CZ" dirty="0" smtClean="0"/>
              <a:t>alší skupinové aktivity ŠP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846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</a:t>
            </a:r>
            <a:r>
              <a:rPr lang="cs-CZ" smtClean="0"/>
              <a:t>se školní třídou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Mnohde nejžádanější aktivita školního psychologa</a:t>
            </a:r>
          </a:p>
          <a:p>
            <a:r>
              <a:rPr lang="cs-CZ" dirty="0" smtClean="0"/>
              <a:t>Zabývá se obecně poznáváním, mapováním, ovlivňováním klimatu třídy, které ale výrazně souvisí   s klimatem školy </a:t>
            </a:r>
          </a:p>
          <a:p>
            <a:r>
              <a:rPr lang="cs-CZ" dirty="0" smtClean="0"/>
              <a:t>Pro tuto oblast práce je nutná základní orientace          v sociální psychologii (třída=sociální skupina)</a:t>
            </a:r>
          </a:p>
          <a:p>
            <a:r>
              <a:rPr lang="cs-CZ" dirty="0" smtClean="0"/>
              <a:t>Klíčové je uvědomit si, že </a:t>
            </a:r>
            <a:r>
              <a:rPr lang="el-GR" dirty="0" smtClean="0"/>
              <a:t>Ψ</a:t>
            </a:r>
            <a:r>
              <a:rPr lang="cs-CZ" dirty="0" smtClean="0"/>
              <a:t> NENÍ hlavním manažerem třídy a že jeho možnosti, jak ovlivňovat klima ve třídách, jsou omezené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530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Klima školy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Kultura školy: soubor způsobů chování, které se opakováním vyvinuly do víceméně závazných, skrytě         či otevřeně posilovaných norem chování, všeobecně reflektovaných hodnot a postojů</a:t>
            </a:r>
          </a:p>
          <a:p>
            <a:r>
              <a:rPr lang="cs-CZ" dirty="0" smtClean="0"/>
              <a:t>„Kdo nezažil, neví…“-zvenčí je mnohé nepozorovatelné. Začít klima vnímat a „porozumět mu“ trvá roky…</a:t>
            </a:r>
          </a:p>
          <a:p>
            <a:r>
              <a:rPr lang="cs-CZ" dirty="0" smtClean="0"/>
              <a:t>Je vytvářeno všemi aktéry včetně těch za zdí školy                a také technickými, finančními a podobnými podmínkami</a:t>
            </a:r>
          </a:p>
          <a:p>
            <a:r>
              <a:rPr lang="cs-CZ" dirty="0" smtClean="0"/>
              <a:t>Klima školy ovlivňuje</a:t>
            </a:r>
          </a:p>
          <a:p>
            <a:pPr>
              <a:buFontTx/>
              <a:buChar char="-"/>
            </a:pPr>
            <a:r>
              <a:rPr lang="cs-CZ" dirty="0" smtClean="0"/>
              <a:t>Samotné jeho aktéry</a:t>
            </a:r>
          </a:p>
          <a:p>
            <a:pPr>
              <a:buFontTx/>
              <a:buChar char="-"/>
            </a:pPr>
            <a:r>
              <a:rPr lang="cs-CZ" dirty="0" smtClean="0"/>
              <a:t>Úspěšnost fungování instituce jako celku</a:t>
            </a:r>
          </a:p>
          <a:p>
            <a:pPr>
              <a:buFontTx/>
              <a:buChar char="-"/>
            </a:pPr>
            <a:r>
              <a:rPr lang="cs-CZ" dirty="0" smtClean="0"/>
              <a:t>Kvalitu výstupů instituce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33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Klima třídy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Jde o ustálené </a:t>
            </a:r>
            <a:r>
              <a:rPr lang="cs-CZ" dirty="0"/>
              <a:t>postupy vnímání, prožívání, hodnocení toho, co se ve třídě už odehrálo </a:t>
            </a:r>
            <a:r>
              <a:rPr lang="cs-CZ" dirty="0" smtClean="0"/>
              <a:t>nebo právě </a:t>
            </a:r>
            <a:r>
              <a:rPr lang="cs-CZ" dirty="0"/>
              <a:t>odehrává; jsou to názory jednotlivých aktérů školního </a:t>
            </a:r>
            <a:r>
              <a:rPr lang="cs-CZ" dirty="0" smtClean="0"/>
              <a:t>vyučování</a:t>
            </a:r>
          </a:p>
          <a:p>
            <a:r>
              <a:rPr lang="cs-CZ" dirty="0"/>
              <a:t>Klima se liší od toho, co bychom ve třídě mohli zjistit pozorováním či objektivním nahráváním </a:t>
            </a:r>
            <a:r>
              <a:rPr lang="cs-CZ" dirty="0" smtClean="0"/>
              <a:t> a analyzováním </a:t>
            </a:r>
            <a:r>
              <a:rPr lang="cs-CZ" dirty="0"/>
              <a:t>různých dějů. Liší se od toho, </a:t>
            </a:r>
            <a:r>
              <a:rPr lang="cs-CZ" dirty="0" smtClean="0"/>
              <a:t>co </a:t>
            </a:r>
            <a:r>
              <a:rPr lang="cs-CZ" dirty="0"/>
              <a:t>je </a:t>
            </a:r>
            <a:r>
              <a:rPr lang="cs-CZ" dirty="0" smtClean="0"/>
              <a:t>v „</a:t>
            </a:r>
            <a:r>
              <a:rPr lang="cs-CZ" dirty="0"/>
              <a:t>prvním plánu</a:t>
            </a:r>
            <a:r>
              <a:rPr lang="cs-CZ" dirty="0" smtClean="0"/>
              <a:t>“ poznávání </a:t>
            </a:r>
            <a:r>
              <a:rPr lang="cs-CZ" dirty="0"/>
              <a:t>školní třídy </a:t>
            </a:r>
            <a:r>
              <a:rPr lang="cs-CZ" dirty="0" smtClean="0"/>
              <a:t>a vyučování v této třídě.                                        Vypovídá o tom, co se děje „za kulisami“</a:t>
            </a:r>
          </a:p>
          <a:p>
            <a:r>
              <a:rPr lang="cs-CZ" dirty="0" smtClean="0"/>
              <a:t>KT vytváří žáci jako skupina/podskupiny žáků, jednotliví žáci, jednotliví vyučující a TU</a:t>
            </a:r>
          </a:p>
          <a:p>
            <a:r>
              <a:rPr lang="cs-CZ" dirty="0" smtClean="0"/>
              <a:t>O klimatu třídy není jednoduché „referovat“, zejména pro žáky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090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zjišťovat klima třídy a proč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Kvalitativně (intuitivně za využití pozorování, rozhovorů, vyhodnocování dostupných písemných  či kresebných výtvorů apod.)</a:t>
            </a:r>
          </a:p>
          <a:p>
            <a:r>
              <a:rPr lang="cs-CZ" dirty="0" smtClean="0"/>
              <a:t>Kvantitativně (strukturované dotazování, dotazníky)</a:t>
            </a:r>
          </a:p>
          <a:p>
            <a:r>
              <a:rPr lang="cs-CZ" dirty="0" smtClean="0"/>
              <a:t>Klima třídy bychom měli průběžně sledovat, umožní nám to být v obraze a zachytit již zárodky problémů ve vztazích</a:t>
            </a:r>
          </a:p>
          <a:p>
            <a:r>
              <a:rPr lang="cs-CZ" dirty="0" smtClean="0"/>
              <a:t>Jedná se ale o složitý a rizikový proces-mnohdy jsou zjištěné informace pro nás šokem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Vztahy ve třídě, které obvykle zjišťujeme, tvoří jen část klimatu-nevypovídají o něm spolehlivě !!!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086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Management školní třídy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Vedení, řízení, koordinace třídy zvenčí dospělým</a:t>
            </a:r>
          </a:p>
          <a:p>
            <a:r>
              <a:rPr lang="cs-CZ" dirty="0" smtClean="0"/>
              <a:t>Hlavním manažerem třídy by měl být třídní učitel,   ale to vyžaduje osobní angažovanost-ne všichni to tak vnímají a umí/chtějí s tím pracovat</a:t>
            </a:r>
          </a:p>
          <a:p>
            <a:r>
              <a:rPr lang="cs-CZ" dirty="0" smtClean="0"/>
              <a:t>Cílem ŠP při práci se třídou NENÍ stát se manažerem, ale posílit tyto kompetence u učitele (respekt přirozených rolí)</a:t>
            </a:r>
          </a:p>
          <a:p>
            <a:r>
              <a:rPr lang="cs-CZ" dirty="0" smtClean="0"/>
              <a:t>Proto je při práci se třídou klíčové dobře dojednávat zakázku, nenechat na sebe delegovat zodpovědnost     a také mít realistická očekávání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083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Prevence a intervence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ŠP vstupuje do tříd s různým typem zakázek a jeho angažmá se pohybuje na dvou základních hladinách: prevence a intervence</a:t>
            </a:r>
          </a:p>
          <a:p>
            <a:r>
              <a:rPr lang="cs-CZ" dirty="0" smtClean="0"/>
              <a:t>To, co psycholog v konkrétní třídě dělá, by vždy mělo mít jasný cíl-od něj se odvíjí použité techniky, výstupy, plánování další práce</a:t>
            </a:r>
          </a:p>
          <a:p>
            <a:r>
              <a:rPr lang="cs-CZ" dirty="0" smtClean="0"/>
              <a:t>Základní úrovní je preventivní práce se třídami-vedení, kultivace vztahů, podpora rozvoje prosociálního chování, tolerance…</a:t>
            </a:r>
          </a:p>
          <a:p>
            <a:r>
              <a:rPr lang="cs-CZ" dirty="0" smtClean="0"/>
              <a:t>V případě potřeby přichází programy intervenční (včetně krizové intervence)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195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Prevence a intervence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Preventivní programy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dirty="0" smtClean="0"/>
              <a:t>Intervenční programy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Třída „nemá problém“, dospělý do ní vstupuje proto, aby kultivoval, ovlivňoval, mapoval…</a:t>
            </a:r>
          </a:p>
          <a:p>
            <a:r>
              <a:rPr lang="cs-CZ" dirty="0" smtClean="0"/>
              <a:t>Měly by být spíše v kompetenci TU, psycholog jako spolupracující, pozorovatel, metodik </a:t>
            </a:r>
          </a:p>
          <a:p>
            <a:r>
              <a:rPr lang="cs-CZ" dirty="0" smtClean="0"/>
              <a:t>Pozor na tendence tříd s nízkou kohezí „přiklánět se</a:t>
            </a:r>
            <a:r>
              <a:rPr lang="cs-CZ" smtClean="0"/>
              <a:t>“  k </a:t>
            </a:r>
            <a:r>
              <a:rPr lang="cs-CZ" dirty="0" smtClean="0"/>
              <a:t>atraktivnímu dospělému!!!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Třída „má problém“, vstupujeme do ní s cílem něco změnit, ovlivnit, zasáhnout…</a:t>
            </a:r>
          </a:p>
          <a:p>
            <a:r>
              <a:rPr lang="cs-CZ" dirty="0" smtClean="0"/>
              <a:t>Je třeba počítat s odporem třídy-narušujeme její dynamiku zvenčí</a:t>
            </a:r>
          </a:p>
          <a:p>
            <a:r>
              <a:rPr lang="cs-CZ" dirty="0" smtClean="0"/>
              <a:t>Výraznější role psychologa je žádoucí-i žáci jej vnímají jako odborníka na vztahy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378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Preventivní a intervenční programy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Ve skupinách se zamyslete nad možnými preventivními programy, které by ŠP mohl spolu/realizovat v základní/střední škole</a:t>
            </a:r>
          </a:p>
          <a:p>
            <a:r>
              <a:rPr lang="cs-CZ" dirty="0" smtClean="0"/>
              <a:t>V jakých situacích je třeba intervenční práce se třídou? Jaká má tato práce specifika?</a:t>
            </a:r>
            <a:endParaRPr lang="cs-CZ" dirty="0"/>
          </a:p>
        </p:txBody>
      </p:sp>
      <p:pic>
        <p:nvPicPr>
          <p:cNvPr id="1026" name="Picture 2" descr="C:\Users\A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1" y="3212976"/>
            <a:ext cx="2931774" cy="21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52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Koheze třídy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Třída (jako každá soc. skupina) je charakterizována mimo jiné mírou koheze-soudržnosti</a:t>
            </a:r>
          </a:p>
          <a:p>
            <a:r>
              <a:rPr lang="cs-CZ" dirty="0" smtClean="0"/>
              <a:t>Každá třída bez zásahů zvenčí prochází přirozeně několika stadii:</a:t>
            </a:r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b="1" dirty="0" err="1" smtClean="0"/>
              <a:t>Prekohezivní</a:t>
            </a:r>
            <a:r>
              <a:rPr lang="cs-CZ" b="1" dirty="0" smtClean="0"/>
              <a:t> stadium </a:t>
            </a:r>
            <a:r>
              <a:rPr lang="cs-CZ" dirty="0" smtClean="0"/>
              <a:t>(přibližně 1.-3. třída ZŠ/1.-2. ročník VLG, 1. ročník SŠ)-klíčová role učitele, převažující individualismus žáků, tvoření vztahové a hierarchické sítě-orientace v novém prostředí včetně sociálního, potřeba podpory ze strany dospělého. OPTIMÁLNÍ OBDOBÍ PRO </a:t>
            </a:r>
            <a:r>
              <a:rPr lang="cs-CZ" dirty="0" err="1" smtClean="0"/>
              <a:t>DOSPĚLÉ-vedení</a:t>
            </a:r>
            <a:r>
              <a:rPr lang="cs-CZ" dirty="0" smtClean="0"/>
              <a:t> a zásahy mohou mít velký formativní efekt, třída „nejistých“ žáků si říká o vedení a kultivaci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6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b="1" dirty="0" smtClean="0"/>
              <a:t>Stadium prvotní koheze </a:t>
            </a:r>
            <a:r>
              <a:rPr lang="cs-CZ" dirty="0" smtClean="0"/>
              <a:t>(přibližně 4.-6. třída ZŠ, sekundy a tercie, 2. ročník SŠ)-prvotní pocity soudržnosti třídy, učitel ztrácí vliv na dynamiku třídy, své role přebírají vlivní jedinci. Učitel může/nemusí být třídou respektován, nestačí mu k tomu jen jeho formální role (respekt a zájem si musí „zasloužit“).  Pro dospělé je to poslední příležitost, jak dynamiku třídy efektivně ovlivňovat</a:t>
            </a:r>
          </a:p>
          <a:p>
            <a:pPr>
              <a:buFontTx/>
              <a:buChar char="-"/>
            </a:pPr>
            <a:r>
              <a:rPr lang="cs-CZ" b="1" dirty="0" smtClean="0"/>
              <a:t>Kohezní stadium </a:t>
            </a:r>
            <a:r>
              <a:rPr lang="cs-CZ" dirty="0" smtClean="0"/>
              <a:t>– stabilizovaná hierarchie, klíčovými hráči ve třídě jsou vlivní jedinci, dynamika třídy je ovlivňována hlavně vztahovými konflikty. Zásahy zvenčí mají malý a krátkodobý efekt-je spíše vhodné pracovat individuálně s klíčovými jedinci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726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pro práci ŠP se žáky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Legislativní – viz dále</a:t>
            </a:r>
          </a:p>
          <a:p>
            <a:r>
              <a:rPr lang="cs-CZ" dirty="0" smtClean="0"/>
              <a:t>Podmínky technické (časoprostorové)-místnost, vybavení, jasné transparentní podmínky pro práci se žáky a třídou (uvolňování z hodin, časový prostor pro práci se třídami-třídnické </a:t>
            </a:r>
            <a:r>
              <a:rPr lang="cs-CZ" dirty="0" err="1" smtClean="0"/>
              <a:t>hodiny+něco</a:t>
            </a:r>
            <a:r>
              <a:rPr lang="cs-CZ" dirty="0" smtClean="0"/>
              <a:t> navíc dle potřeby)</a:t>
            </a:r>
          </a:p>
          <a:p>
            <a:r>
              <a:rPr lang="cs-CZ" dirty="0" smtClean="0"/>
              <a:t>Dojednávání zakázek: kdo, při jakých příležitostech            a jakou formou deleguje na psychologa zakázky (jak se dostane žák k </a:t>
            </a:r>
            <a:r>
              <a:rPr lang="el-GR" dirty="0" smtClean="0"/>
              <a:t>Ψ</a:t>
            </a:r>
            <a:r>
              <a:rPr lang="cs-CZ" dirty="0" smtClean="0"/>
              <a:t> a </a:t>
            </a:r>
            <a:r>
              <a:rPr lang="el-GR" dirty="0" smtClean="0"/>
              <a:t>Ψ</a:t>
            </a:r>
            <a:r>
              <a:rPr lang="cs-CZ" dirty="0" smtClean="0"/>
              <a:t> do třídy)</a:t>
            </a:r>
          </a:p>
          <a:p>
            <a:r>
              <a:rPr lang="cs-CZ" dirty="0" smtClean="0"/>
              <a:t>Spolupráce s klíčovými lidmi (ŠPP, (třídní) učitelé, rodiče)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487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Pozice žáka ve třídě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Mnoho různých konstruktů, většinou zbytečně složitých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</a:p>
          <a:p>
            <a:r>
              <a:rPr lang="cs-CZ" dirty="0" smtClean="0">
                <a:sym typeface="Wingdings" panose="05000000000000000000" pitchFamily="2" charset="2"/>
              </a:rPr>
              <a:t>Co stačí vědět pro základní práci se třídou:</a:t>
            </a: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ALFA-neformální vůdce, akceptovaný a chráněný skupinou, dospělými často neidentifikovaný</a:t>
            </a: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BETA-malý vliv, ale ostatní je „potřebují“, jsou zodpovědní     a spolehliví, nezajímaví</a:t>
            </a: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GAMA-pasivní a přizpůsobiví, vzhlíží k </a:t>
            </a:r>
            <a:r>
              <a:rPr lang="el-GR" dirty="0" smtClean="0">
                <a:sym typeface="Wingdings" panose="05000000000000000000" pitchFamily="2" charset="2"/>
              </a:rPr>
              <a:t>α</a:t>
            </a:r>
            <a:r>
              <a:rPr lang="cs-CZ" dirty="0" smtClean="0">
                <a:sym typeface="Wingdings" panose="05000000000000000000" pitchFamily="2" charset="2"/>
              </a:rPr>
              <a:t>, trochu jim závidí, chtěli by jejich pozici, upozorňují na sebe</a:t>
            </a: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OMEGA-vydělení jedinci, na okraji kolektivu, pro skupinu nezajímaví, sami často pasivní (často s touto rolí spokojení)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433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se třídou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Klíčové je dojednání zakázky (nenechat se vmanipulovat do něčeho, co nemá šanci na úspěch nebo co nám není jasné) a stanovení cíle práce se třídou</a:t>
            </a:r>
          </a:p>
          <a:p>
            <a:r>
              <a:rPr lang="cs-CZ" dirty="0" smtClean="0"/>
              <a:t>Následuje plán práce se třídou-počet a aranžmá setkání, orientace v potřebě diagnostiky, výběr technik</a:t>
            </a:r>
          </a:p>
          <a:p>
            <a:r>
              <a:rPr lang="cs-CZ" dirty="0" smtClean="0"/>
              <a:t>Realizace programu v jednom nebo více setkáních</a:t>
            </a:r>
          </a:p>
          <a:p>
            <a:r>
              <a:rPr lang="cs-CZ" dirty="0" smtClean="0"/>
              <a:t>Vyhodnocení efektu, plánování případné další (spolu)práce se zadavatelem zakázky a 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883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 fontScale="90000"/>
          </a:bodyPr>
          <a:lstStyle/>
          <a:p>
            <a:r>
              <a:rPr lang="cs-CZ" dirty="0"/>
              <a:t>Obvyklá struktura setkání              při práci se třídou</a:t>
            </a:r>
            <a:endParaRPr 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cs-CZ" sz="2400" dirty="0" smtClean="0"/>
              <a:t>Struktura hodiny: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2400" b="1" dirty="0" smtClean="0"/>
              <a:t>I. Blok - úvod hodiny</a:t>
            </a:r>
          </a:p>
          <a:p>
            <a:pPr eaLnBrk="1" hangingPunct="1">
              <a:buFont typeface="Arial" charset="0"/>
              <a:buChar char="•"/>
            </a:pPr>
            <a:r>
              <a:rPr lang="cs-CZ" sz="2400" dirty="0" smtClean="0"/>
              <a:t>Uvolnění nebo aktivizace</a:t>
            </a:r>
          </a:p>
          <a:p>
            <a:pPr eaLnBrk="1" hangingPunct="1">
              <a:buFont typeface="Arial" charset="0"/>
              <a:buChar char="•"/>
            </a:pPr>
            <a:r>
              <a:rPr lang="cs-CZ" sz="2400" dirty="0" smtClean="0"/>
              <a:t>Naladění na připravené téma hodiny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2400" b="1" dirty="0" smtClean="0"/>
              <a:t>II. Blok – práce na tématu</a:t>
            </a:r>
          </a:p>
          <a:p>
            <a:pPr>
              <a:buFont typeface="Arial" charset="0"/>
              <a:buChar char="•"/>
            </a:pPr>
            <a:r>
              <a:rPr lang="cs-CZ" sz="2400" dirty="0" smtClean="0"/>
              <a:t>Rozpracování zvoleného tématu prostřednictvím vybraných technik + pečlivá reflexe</a:t>
            </a:r>
          </a:p>
          <a:p>
            <a:pPr>
              <a:buFont typeface="Arial" charset="0"/>
              <a:buChar char="•"/>
            </a:pPr>
            <a:r>
              <a:rPr lang="cs-CZ" sz="2400" dirty="0" smtClean="0"/>
              <a:t>Shrnutí objevů, závěrů, názorů</a:t>
            </a:r>
            <a:endParaRPr lang="cs-CZ" sz="2400" dirty="0"/>
          </a:p>
          <a:p>
            <a:pPr eaLnBrk="1" hangingPunct="1">
              <a:buFont typeface="Wingdings 2" pitchFamily="18" charset="2"/>
              <a:buNone/>
            </a:pPr>
            <a:r>
              <a:rPr lang="cs-CZ" sz="2400" b="1" dirty="0" smtClean="0"/>
              <a:t>III. Blok – závěr hodiny</a:t>
            </a:r>
          </a:p>
          <a:p>
            <a:pPr eaLnBrk="1" hangingPunct="1">
              <a:buFont typeface="Arial" charset="0"/>
              <a:buChar char="•"/>
            </a:pPr>
            <a:r>
              <a:rPr lang="cs-CZ" sz="2400" dirty="0" smtClean="0"/>
              <a:t>Reflexe hodiny (průběhu i výsledku) a krátký návrat k tématu</a:t>
            </a:r>
          </a:p>
          <a:p>
            <a:pPr eaLnBrk="1" hangingPunct="1">
              <a:buFont typeface="Arial" charset="0"/>
              <a:buChar char="•"/>
            </a:pPr>
            <a:r>
              <a:rPr lang="cs-CZ" sz="2400" dirty="0" smtClean="0"/>
              <a:t>Přenesení závěrů či zkušeností do reality - mimo TH</a:t>
            </a:r>
          </a:p>
          <a:p>
            <a:pPr marL="0" indent="0" algn="ctr" eaLnBrk="1" hangingPunct="1">
              <a:buNone/>
            </a:pPr>
            <a:endParaRPr lang="cs-CZ" sz="2400" dirty="0" smtClean="0">
              <a:solidFill>
                <a:srgbClr val="00B0F0"/>
              </a:solidFill>
            </a:endParaRPr>
          </a:p>
          <a:p>
            <a:pPr eaLnBrk="1" hangingPunct="1">
              <a:buFontTx/>
              <a:buChar char="-"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75072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Třídnické hodiny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3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Organizace a struktura </a:t>
            </a:r>
            <a:br>
              <a:rPr lang="cs-CZ" dirty="0" smtClean="0"/>
            </a:br>
            <a:r>
              <a:rPr lang="cs-CZ" dirty="0" smtClean="0"/>
              <a:t>třídnických hodin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cs-CZ" dirty="0" smtClean="0"/>
              <a:t>Na co myslet při organizaci:</a:t>
            </a:r>
          </a:p>
          <a:p>
            <a:pPr eaLnBrk="1" hangingPunct="1">
              <a:buFont typeface="Arial" charset="0"/>
              <a:buChar char="•"/>
            </a:pPr>
            <a:r>
              <a:rPr lang="cs-CZ" dirty="0" smtClean="0"/>
              <a:t>Hodiny mají svůj přesný, jasně vymezený čas                       a místo v rozvrhu třídy</a:t>
            </a:r>
          </a:p>
          <a:p>
            <a:pPr eaLnBrk="1" hangingPunct="1">
              <a:buFont typeface="Arial" charset="0"/>
              <a:buChar char="•"/>
            </a:pPr>
            <a:r>
              <a:rPr lang="cs-CZ" dirty="0" smtClean="0"/>
              <a:t>Nevážeme je jen k řešení problémů</a:t>
            </a:r>
          </a:p>
          <a:p>
            <a:pPr eaLnBrk="1" hangingPunct="1">
              <a:buFont typeface="Arial" charset="0"/>
              <a:buChar char="•"/>
            </a:pPr>
            <a:r>
              <a:rPr lang="cs-CZ" dirty="0" smtClean="0"/>
              <a:t>TH jsou součástí systému práce se žáky na celé škole</a:t>
            </a:r>
          </a:p>
          <a:p>
            <a:pPr eaLnBrk="1" hangingPunct="1">
              <a:buFont typeface="Arial" charset="0"/>
              <a:buChar char="•"/>
            </a:pPr>
            <a:r>
              <a:rPr lang="cs-CZ" dirty="0" smtClean="0"/>
              <a:t>Pro hodiny vybereme vhodné prostředí</a:t>
            </a:r>
          </a:p>
          <a:p>
            <a:pPr eaLnBrk="1" hangingPunct="1">
              <a:buFont typeface="Arial" charset="0"/>
              <a:buChar char="•"/>
            </a:pPr>
            <a:r>
              <a:rPr lang="cs-CZ" dirty="0" smtClean="0"/>
              <a:t>Toto prostředí vždy ještě upravíme v závislosti                   na plánovaném programu</a:t>
            </a:r>
          </a:p>
          <a:p>
            <a:pPr eaLnBrk="1" hangingPunct="1">
              <a:buFont typeface="Arial" charset="0"/>
              <a:buChar char="•"/>
            </a:pPr>
            <a:endParaRPr lang="cs-CZ" dirty="0" smtClean="0"/>
          </a:p>
          <a:p>
            <a:pPr eaLnBrk="1" hangingPunct="1">
              <a:buFontTx/>
              <a:buChar char="-"/>
            </a:pPr>
            <a:endParaRPr lang="cs-CZ" dirty="0" smtClean="0"/>
          </a:p>
          <a:p>
            <a:pPr eaLnBrk="1" hangingPunct="1">
              <a:buFontTx/>
              <a:buChar char="-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4154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mtClean="0"/>
              <a:t>Témata a náplň </a:t>
            </a:r>
            <a:br>
              <a:rPr lang="cs-CZ" smtClean="0"/>
            </a:br>
            <a:r>
              <a:rPr lang="cs-CZ" smtClean="0"/>
              <a:t>třídnických hodin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cs-CZ" dirty="0" smtClean="0"/>
              <a:t>Správně zvolené téma</a:t>
            </a:r>
          </a:p>
          <a:p>
            <a:pPr eaLnBrk="1" hangingPunct="1">
              <a:buFont typeface="Arial" charset="0"/>
              <a:buChar char="•"/>
            </a:pPr>
            <a:r>
              <a:rPr lang="cs-CZ" dirty="0" smtClean="0"/>
              <a:t>Je přiměřené věku žáků</a:t>
            </a:r>
          </a:p>
          <a:p>
            <a:pPr eaLnBrk="1" hangingPunct="1">
              <a:buFont typeface="Arial" charset="0"/>
              <a:buChar char="•"/>
            </a:pPr>
            <a:r>
              <a:rPr lang="cs-CZ" dirty="0" smtClean="0"/>
              <a:t>Je pro žáky zvládnutelné</a:t>
            </a:r>
          </a:p>
          <a:p>
            <a:pPr eaLnBrk="1" hangingPunct="1">
              <a:buFont typeface="Arial" charset="0"/>
              <a:buChar char="•"/>
            </a:pPr>
            <a:r>
              <a:rPr lang="cs-CZ" dirty="0" smtClean="0"/>
              <a:t>Dokáže je zaujmout</a:t>
            </a:r>
          </a:p>
          <a:p>
            <a:pPr eaLnBrk="1" hangingPunct="1">
              <a:buFont typeface="Arial" charset="0"/>
              <a:buChar char="•"/>
            </a:pPr>
            <a:r>
              <a:rPr lang="cs-CZ" dirty="0" smtClean="0"/>
              <a:t>Nese potenciál k objevení něčeho nového</a:t>
            </a:r>
          </a:p>
          <a:p>
            <a:pPr eaLnBrk="1" hangingPunct="1">
              <a:buFont typeface="Arial" charset="0"/>
              <a:buChar char="•"/>
            </a:pPr>
            <a:r>
              <a:rPr lang="cs-CZ" dirty="0" smtClean="0"/>
              <a:t>Zajímá žáky, ale i učitele</a:t>
            </a:r>
          </a:p>
          <a:p>
            <a:pPr eaLnBrk="1" hangingPunct="1">
              <a:buFont typeface="Arial" charset="0"/>
              <a:buChar char="•"/>
            </a:pPr>
            <a:r>
              <a:rPr lang="cs-CZ" dirty="0" smtClean="0"/>
              <a:t>Je propojeno se životem ve škole či třídě anebo                se životem mimo školu</a:t>
            </a:r>
          </a:p>
          <a:p>
            <a:pPr eaLnBrk="1" hangingPunct="1">
              <a:buFontTx/>
              <a:buChar char="-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0988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24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dirty="0" smtClean="0"/>
              <a:t>Příklady neintervenčních témat 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457200" y="1428750"/>
          <a:ext cx="8229600" cy="494347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/>
                <a:gridCol w="4114800"/>
              </a:tblGrid>
              <a:tr h="37088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Téma</a:t>
                      </a:r>
                      <a:endParaRPr lang="cs-CZ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Konkrétní </a:t>
                      </a:r>
                      <a:r>
                        <a:rPr lang="cs-CZ" sz="1800" baseline="0" dirty="0" smtClean="0"/>
                        <a:t> příklady</a:t>
                      </a:r>
                      <a:endParaRPr lang="cs-CZ" sz="1800" dirty="0"/>
                    </a:p>
                  </a:txBody>
                  <a:tcPr marT="45726" marB="45726"/>
                </a:tc>
              </a:tr>
              <a:tr h="914517">
                <a:tc>
                  <a:txBody>
                    <a:bodyPr/>
                    <a:lstStyle/>
                    <a:p>
                      <a:endParaRPr lang="cs-CZ" sz="1800" dirty="0" smtClean="0"/>
                    </a:p>
                    <a:p>
                      <a:r>
                        <a:rPr lang="cs-CZ" sz="1800" dirty="0" smtClean="0"/>
                        <a:t>Provozní</a:t>
                      </a:r>
                      <a:r>
                        <a:rPr lang="cs-CZ" sz="1800" baseline="0" dirty="0" smtClean="0"/>
                        <a:t> záležitosti</a:t>
                      </a:r>
                      <a:endParaRPr lang="cs-CZ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Rozdělení a fungování služeb, příprava tříd. akcí, informace ze schůzí, požadavky do škol. parlamentu…. </a:t>
                      </a:r>
                      <a:endParaRPr lang="cs-CZ" sz="1800" dirty="0"/>
                    </a:p>
                  </a:txBody>
                  <a:tcPr marT="45726" marB="45726"/>
                </a:tc>
              </a:tr>
              <a:tr h="914517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„Ze života třídy“ – reakce na to, </a:t>
                      </a:r>
                    </a:p>
                    <a:p>
                      <a:r>
                        <a:rPr lang="cs-CZ" sz="1800" dirty="0" smtClean="0"/>
                        <a:t>co se zrovna ve třídě děje, </a:t>
                      </a:r>
                    </a:p>
                    <a:p>
                      <a:r>
                        <a:rPr lang="cs-CZ" sz="1800" dirty="0" smtClean="0"/>
                        <a:t>řešení aktuálních problémů</a:t>
                      </a:r>
                      <a:endParaRPr lang="cs-CZ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Dodržování pravidel, </a:t>
                      </a:r>
                    </a:p>
                    <a:p>
                      <a:r>
                        <a:rPr lang="cs-CZ" sz="1800" dirty="0" smtClean="0"/>
                        <a:t>nevhodné chování, vztahy s učiteli, </a:t>
                      </a:r>
                    </a:p>
                    <a:p>
                      <a:r>
                        <a:rPr lang="cs-CZ" sz="1800" dirty="0" smtClean="0"/>
                        <a:t>výukové obtíže…</a:t>
                      </a:r>
                      <a:endParaRPr lang="cs-CZ" sz="1800" dirty="0"/>
                    </a:p>
                  </a:txBody>
                  <a:tcPr marT="45726" marB="45726"/>
                </a:tc>
              </a:tr>
              <a:tr h="914517">
                <a:tc>
                  <a:txBody>
                    <a:bodyPr/>
                    <a:lstStyle/>
                    <a:p>
                      <a:endParaRPr lang="cs-CZ" sz="1800" dirty="0" smtClean="0"/>
                    </a:p>
                    <a:p>
                      <a:r>
                        <a:rPr lang="cs-CZ" sz="1800" dirty="0" smtClean="0"/>
                        <a:t>Témata OSV</a:t>
                      </a:r>
                    </a:p>
                    <a:p>
                      <a:endParaRPr lang="cs-CZ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Komunikace, tolerance,  řešení konfliktů, rozhodování, styly učení…</a:t>
                      </a:r>
                      <a:endParaRPr lang="cs-CZ" sz="1800" dirty="0"/>
                    </a:p>
                  </a:txBody>
                  <a:tcPr marT="45726" marB="45726"/>
                </a:tc>
              </a:tr>
              <a:tr h="914517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Práce s dynamikou třídy</a:t>
                      </a:r>
                    </a:p>
                    <a:p>
                      <a:endParaRPr lang="cs-CZ" sz="1800" dirty="0" smtClean="0"/>
                    </a:p>
                    <a:p>
                      <a:endParaRPr lang="cs-CZ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Diagnostika a mapování vztahů, řešení vztahových obtíží, kultivace vztahů. Klima třídy</a:t>
                      </a:r>
                      <a:endParaRPr lang="cs-CZ" sz="1800" dirty="0"/>
                    </a:p>
                  </a:txBody>
                  <a:tcPr marT="45726" marB="45726"/>
                </a:tc>
              </a:tr>
              <a:tr h="914517">
                <a:tc>
                  <a:txBody>
                    <a:bodyPr/>
                    <a:lstStyle/>
                    <a:p>
                      <a:endParaRPr lang="cs-CZ" sz="1800" dirty="0" smtClean="0"/>
                    </a:p>
                    <a:p>
                      <a:r>
                        <a:rPr lang="cs-CZ" sz="1800" dirty="0" smtClean="0"/>
                        <a:t>Prevence SPJ</a:t>
                      </a:r>
                    </a:p>
                    <a:p>
                      <a:endParaRPr lang="cs-CZ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Specifická prevence, téma závislostí, patologických vztahů, podpora „zdravého vývoje“ žáků </a:t>
                      </a:r>
                      <a:endParaRPr lang="cs-CZ" sz="1800" dirty="0"/>
                    </a:p>
                  </a:txBody>
                  <a:tcPr marT="45726" marB="4572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38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Intervenční témata-příklady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Program k minimalizaci šikany</a:t>
            </a:r>
          </a:p>
          <a:p>
            <a:r>
              <a:rPr lang="cs-CZ" dirty="0" smtClean="0"/>
              <a:t>Dlouhodobé stížnosti na chování třídy ze strany učitelů</a:t>
            </a:r>
          </a:p>
          <a:p>
            <a:r>
              <a:rPr lang="cs-CZ" dirty="0" smtClean="0"/>
              <a:t>Klesající „pracovní morálka“ a školní výsledky</a:t>
            </a:r>
          </a:p>
          <a:p>
            <a:r>
              <a:rPr lang="cs-CZ" dirty="0" smtClean="0"/>
              <a:t>Přijetí nového žáka</a:t>
            </a:r>
          </a:p>
          <a:p>
            <a:r>
              <a:rPr lang="cs-CZ" dirty="0" smtClean="0"/>
              <a:t>Problematické vztahy ve třídě</a:t>
            </a:r>
          </a:p>
          <a:p>
            <a:r>
              <a:rPr lang="cs-CZ" dirty="0" smtClean="0"/>
              <a:t>Projevy netolerance, excesy v chování jednotlivců</a:t>
            </a:r>
          </a:p>
          <a:p>
            <a:r>
              <a:rPr lang="cs-CZ" dirty="0" smtClean="0"/>
              <a:t>Krizová intervence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001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Jak volit techniky do TH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Napřed si vyjasníme téma, které chceme otevřít</a:t>
            </a:r>
          </a:p>
          <a:p>
            <a:r>
              <a:rPr lang="cs-CZ" smtClean="0"/>
              <a:t>Stanovíme si cíl, kterého chceme dosáhnout</a:t>
            </a:r>
          </a:p>
          <a:p>
            <a:r>
              <a:rPr lang="cs-CZ" smtClean="0"/>
              <a:t>Zvážíme možnosti žáků</a:t>
            </a:r>
          </a:p>
          <a:p>
            <a:r>
              <a:rPr lang="cs-CZ" smtClean="0"/>
              <a:t>Hledáme vhodné techniky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Například:</a:t>
            </a:r>
          </a:p>
          <a:p>
            <a:pPr>
              <a:buFont typeface="Arial" charset="0"/>
              <a:buChar char="•"/>
            </a:pPr>
            <a:r>
              <a:rPr lang="cs-CZ" smtClean="0"/>
              <a:t>Téma: neverbální komunikace</a:t>
            </a:r>
          </a:p>
          <a:p>
            <a:pPr>
              <a:buFont typeface="Arial" charset="0"/>
              <a:buChar char="•"/>
            </a:pPr>
            <a:r>
              <a:rPr lang="cs-CZ" smtClean="0"/>
              <a:t>Cíl: uvědomit si, kolik informací vysíláme NV cestou</a:t>
            </a:r>
          </a:p>
          <a:p>
            <a:pPr>
              <a:buFont typeface="Arial" charset="0"/>
              <a:buChar char="•"/>
            </a:pPr>
            <a:r>
              <a:rPr lang="cs-CZ" smtClean="0"/>
              <a:t>Třída není moc spontánní a hravá</a:t>
            </a:r>
          </a:p>
          <a:p>
            <a:pPr>
              <a:buFont typeface="Arial" charset="0"/>
              <a:buChar char="•"/>
            </a:pPr>
            <a:r>
              <a:rPr lang="cs-CZ" smtClean="0"/>
              <a:t>Ukázky z filmů, technika pantomimy…., rozbor </a:t>
            </a:r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38937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Jak komunikovat v TH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400" dirty="0" smtClean="0"/>
              <a:t>Hlavním úkolem dospělého je hodinu dobře připravit                        a strukturovat, držet u tématu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Samotný průběh je vždy </a:t>
            </a:r>
            <a:r>
              <a:rPr lang="cs-CZ" sz="2400" dirty="0" err="1" smtClean="0"/>
              <a:t>nejistý-otevřený</a:t>
            </a: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Dospělý improvizuje-využívá toho, co přinesli žáci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V komunikaci je více osobního kontaktu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Důležitost </a:t>
            </a:r>
            <a:r>
              <a:rPr lang="cs-CZ" sz="2400" dirty="0" err="1" smtClean="0"/>
              <a:t>zkompetentňování</a:t>
            </a:r>
            <a:r>
              <a:rPr lang="cs-CZ" sz="2400" dirty="0" smtClean="0"/>
              <a:t> žáků: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Dávat prostor každému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Dávat váhu tomu, co říká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Prozkoumávat názory (doptávat se)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Podporovat vyjádření, ponechat svobodu názoru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Případný nesouhlas rámovat tolerancí</a:t>
            </a:r>
          </a:p>
        </p:txBody>
      </p:sp>
    </p:spTree>
    <p:extLst>
      <p:ext uri="{BB962C8B-B14F-4D97-AF65-F5344CB8AC3E}">
        <p14:creationId xmlns:p14="http://schemas.microsoft.com/office/powerpoint/2010/main" val="295110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Souhlas s činností školního psychologa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Nevyjasněná otázka, legislativa je v této oblasti nepřesná a lze si ji vykládat různě</a:t>
            </a:r>
          </a:p>
          <a:p>
            <a:r>
              <a:rPr lang="cs-CZ" dirty="0" smtClean="0"/>
              <a:t>Obecně: škola v programu poradenských služeb popisuje, které aktivity a činnosti poskytuje. Pro služby školního psychologa a speciálního pedagoga platí „přísnější“ pravidla – základem je INFORMOVANÝ SOUHLAS.</a:t>
            </a:r>
          </a:p>
          <a:p>
            <a:r>
              <a:rPr lang="cs-CZ" dirty="0" smtClean="0"/>
              <a:t>Informovaný souhlas se týká </a:t>
            </a:r>
            <a:r>
              <a:rPr lang="cs-CZ" dirty="0" smtClean="0">
                <a:hlinkClick r:id="rId2" action="ppaction://hlinkfile"/>
              </a:rPr>
              <a:t>skupinové</a:t>
            </a:r>
            <a:r>
              <a:rPr lang="cs-CZ" dirty="0" smtClean="0"/>
              <a:t> i </a:t>
            </a:r>
            <a:r>
              <a:rPr lang="cs-CZ" dirty="0" smtClean="0">
                <a:hlinkClick r:id="rId3" action="ppaction://hlinkfile"/>
              </a:rPr>
              <a:t>individuální</a:t>
            </a:r>
            <a:r>
              <a:rPr lang="cs-CZ" dirty="0" smtClean="0"/>
              <a:t> specifické poradenské služby a předpokládá se, že se jedná o službu požadovanou, kde klient zná podmínky jejího poskytování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735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Aktivizace žáků, dospělé vedení</a:t>
            </a:r>
          </a:p>
        </p:txBody>
      </p:sp>
      <p:sp>
        <p:nvSpPr>
          <p:cNvPr id="20483" name="Zástupný symbol pro text 5"/>
          <p:cNvSpPr>
            <a:spLocks noGrp="1"/>
          </p:cNvSpPr>
          <p:nvPr>
            <p:ph type="body" idx="1"/>
          </p:nvPr>
        </p:nvSpPr>
        <p:spPr>
          <a:xfrm>
            <a:off x="428625" y="1643063"/>
            <a:ext cx="4040188" cy="658812"/>
          </a:xfrm>
        </p:spPr>
        <p:txBody>
          <a:bodyPr/>
          <a:lstStyle/>
          <a:p>
            <a:r>
              <a:rPr lang="cs-CZ" dirty="0" smtClean="0"/>
              <a:t>Aktivita na straně dospělého</a:t>
            </a:r>
          </a:p>
        </p:txBody>
      </p:sp>
      <p:sp>
        <p:nvSpPr>
          <p:cNvPr id="20484" name="Zástupný symbol pro text 7"/>
          <p:cNvSpPr>
            <a:spLocks noGrp="1"/>
          </p:cNvSpPr>
          <p:nvPr>
            <p:ph type="body" sz="half" idx="3"/>
          </p:nvPr>
        </p:nvSpPr>
        <p:spPr>
          <a:xfrm>
            <a:off x="4645025" y="1571625"/>
            <a:ext cx="4041775" cy="714375"/>
          </a:xfrm>
        </p:spPr>
        <p:txBody>
          <a:bodyPr/>
          <a:lstStyle/>
          <a:p>
            <a:r>
              <a:rPr lang="cs-CZ" smtClean="0"/>
              <a:t>Aktivita na straně žáků</a:t>
            </a:r>
          </a:p>
        </p:txBody>
      </p:sp>
      <p:sp>
        <p:nvSpPr>
          <p:cNvPr id="20485" name="Zástupný symbol pro obsah 6"/>
          <p:cNvSpPr>
            <a:spLocks noGrp="1"/>
          </p:cNvSpPr>
          <p:nvPr>
            <p:ph sz="quarter" idx="2"/>
          </p:nvPr>
        </p:nvSpPr>
        <p:spPr>
          <a:xfrm>
            <a:off x="457200" y="2357438"/>
            <a:ext cx="4040188" cy="4003675"/>
          </a:xfrm>
        </p:spPr>
        <p:txBody>
          <a:bodyPr/>
          <a:lstStyle/>
          <a:p>
            <a:r>
              <a:rPr lang="cs-CZ" smtClean="0"/>
              <a:t>Dlouhé monology</a:t>
            </a:r>
          </a:p>
          <a:p>
            <a:r>
              <a:rPr lang="cs-CZ" smtClean="0"/>
              <a:t>Vysvětlování vlastního názoru</a:t>
            </a:r>
          </a:p>
          <a:p>
            <a:r>
              <a:rPr lang="cs-CZ" smtClean="0"/>
              <a:t>Dominance při řízení technik</a:t>
            </a:r>
          </a:p>
          <a:p>
            <a:r>
              <a:rPr lang="cs-CZ" smtClean="0"/>
              <a:t>Dlouhá zpětná vazba na průběh aktivity</a:t>
            </a:r>
          </a:p>
          <a:p>
            <a:r>
              <a:rPr lang="cs-CZ" smtClean="0"/>
              <a:t>„Moralizování“</a:t>
            </a:r>
          </a:p>
          <a:p>
            <a:r>
              <a:rPr lang="cs-CZ" smtClean="0"/>
              <a:t>Vlastní komentáře ke každému komentáři od žáků</a:t>
            </a:r>
          </a:p>
          <a:p>
            <a:r>
              <a:rPr lang="cs-CZ" smtClean="0"/>
              <a:t>Tlumení spontaneity žáků</a:t>
            </a:r>
          </a:p>
        </p:txBody>
      </p:sp>
      <p:sp>
        <p:nvSpPr>
          <p:cNvPr id="20486" name="Zástupný symbol pro obsah 8"/>
          <p:cNvSpPr>
            <a:spLocks noGrp="1"/>
          </p:cNvSpPr>
          <p:nvPr>
            <p:ph sz="quarter" idx="4"/>
          </p:nvPr>
        </p:nvSpPr>
        <p:spPr>
          <a:xfrm>
            <a:off x="4645025" y="2357438"/>
            <a:ext cx="4041775" cy="4003675"/>
          </a:xfrm>
        </p:spPr>
        <p:txBody>
          <a:bodyPr/>
          <a:lstStyle/>
          <a:p>
            <a:r>
              <a:rPr lang="cs-CZ" dirty="0" smtClean="0"/>
              <a:t>Předávání slova žákům</a:t>
            </a:r>
          </a:p>
          <a:p>
            <a:r>
              <a:rPr lang="cs-CZ" dirty="0" smtClean="0"/>
              <a:t>Ptaní se na jejich názor</a:t>
            </a:r>
          </a:p>
          <a:p>
            <a:r>
              <a:rPr lang="cs-CZ" dirty="0" smtClean="0"/>
              <a:t>Zodpovědnost za přípravu         a vedení TH na žácích</a:t>
            </a:r>
          </a:p>
          <a:p>
            <a:r>
              <a:rPr lang="cs-CZ" dirty="0" smtClean="0"/>
              <a:t>Krátké a „hromadné“       zpětné vazby</a:t>
            </a:r>
          </a:p>
          <a:p>
            <a:r>
              <a:rPr lang="cs-CZ" dirty="0" smtClean="0"/>
              <a:t>Tolerance s prostorem k vyjádření vlastního názoru</a:t>
            </a:r>
          </a:p>
          <a:p>
            <a:r>
              <a:rPr lang="cs-CZ" dirty="0" smtClean="0"/>
              <a:t>Umění „mlčet, i když bych   chtěl něco říct“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69696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Dynamika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Zahrnuje změny, posuny, pohyb ve skupině</a:t>
            </a:r>
          </a:p>
          <a:p>
            <a:pPr>
              <a:buNone/>
            </a:pPr>
            <a:r>
              <a:rPr lang="cs-CZ" dirty="0" smtClean="0"/>
              <a:t>Na dynamiku skupiny mají vliv zejména  dva základní typy interakce: soutěž a spolupráce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Jsou to dva typy řešení základního protikladu                   „jedinec versus skupina“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Vedou k uspokojení potřeby jedince k sebeprosazení                  a zároveň k uspokojení potřeby vztahů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Jedinec je volí podle aktuální potřeby, někdy i neadekvátně  (např. soutěží tam, kde by bylo efektivnější spolupracovat)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Nebezpečí soutěžení ve třídě (ve škole je „nevyhlášená soutěž“ velmi obvyklá) a za roky školní docházky ji žáci nasáli jako normu. Těžko pak po nich chtít kooperaci.</a:t>
            </a:r>
          </a:p>
        </p:txBody>
      </p:sp>
    </p:spTree>
    <p:extLst>
      <p:ext uri="{BB962C8B-B14F-4D97-AF65-F5344CB8AC3E}">
        <p14:creationId xmlns:p14="http://schemas.microsoft.com/office/powerpoint/2010/main" val="10388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777480"/>
          </a:xfrm>
        </p:spPr>
        <p:txBody>
          <a:bodyPr>
            <a:normAutofit/>
          </a:bodyPr>
          <a:lstStyle/>
          <a:p>
            <a:r>
              <a:rPr lang="cs-CZ" dirty="0" smtClean="0"/>
              <a:t>Alternativa</a:t>
            </a:r>
            <a:br>
              <a:rPr lang="cs-CZ" dirty="0" smtClean="0"/>
            </a:br>
            <a:r>
              <a:rPr lang="cs-CZ" dirty="0" smtClean="0"/>
              <a:t>(která vyžaduje          změnu filozofie)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3400" y="4725144"/>
            <a:ext cx="7854696" cy="255992"/>
          </a:xfrm>
        </p:spPr>
        <p:txBody>
          <a:bodyPr>
            <a:normAutofit fontScale="47500" lnSpcReduction="20000"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687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Komunitní princip v práci se třídou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Komunita=společenství</a:t>
            </a:r>
          </a:p>
          <a:p>
            <a:r>
              <a:rPr lang="cs-CZ" dirty="0" smtClean="0"/>
              <a:t>Budování bezpečného a důvěryhodného prostředí ve třídě      je úkolem všech</a:t>
            </a:r>
          </a:p>
          <a:p>
            <a:r>
              <a:rPr lang="cs-CZ" dirty="0" smtClean="0"/>
              <a:t>Podíl každého jednotlivce na tvorbě klimatu a na fungování společenství, </a:t>
            </a:r>
            <a:r>
              <a:rPr lang="cs-CZ" dirty="0"/>
              <a:t>dělba </a:t>
            </a:r>
            <a:r>
              <a:rPr lang="cs-CZ" dirty="0" smtClean="0"/>
              <a:t>zodpovědnosti</a:t>
            </a:r>
          </a:p>
          <a:p>
            <a:r>
              <a:rPr lang="cs-CZ" dirty="0" smtClean="0"/>
              <a:t>Půda </a:t>
            </a:r>
            <a:r>
              <a:rPr lang="cs-CZ" dirty="0"/>
              <a:t>pro zprostředkované sociální </a:t>
            </a:r>
            <a:r>
              <a:rPr lang="cs-CZ" dirty="0" smtClean="0"/>
              <a:t>učení (třída je modelem   pro všechna budoucí společenství)</a:t>
            </a:r>
          </a:p>
          <a:p>
            <a:r>
              <a:rPr lang="cs-CZ" dirty="0" smtClean="0"/>
              <a:t>Hlavní cíle: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budování </a:t>
            </a:r>
            <a:r>
              <a:rPr lang="cs-CZ" u="sng" dirty="0" smtClean="0"/>
              <a:t>prožitku společenství</a:t>
            </a:r>
            <a:r>
              <a:rPr lang="cs-CZ" dirty="0" smtClean="0"/>
              <a:t>, posilování soudržnosti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</a:t>
            </a:r>
            <a:r>
              <a:rPr lang="cs-CZ" dirty="0" smtClean="0"/>
              <a:t>řebírání </a:t>
            </a:r>
            <a:r>
              <a:rPr lang="cs-CZ" u="sng" dirty="0" smtClean="0"/>
              <a:t>spoluzodpovědnosti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sociálně podmíněné </a:t>
            </a:r>
            <a:r>
              <a:rPr lang="cs-CZ" u="sng" dirty="0" smtClean="0"/>
              <a:t>učení dovednostem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88174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Komunitní kruh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Prostředek k ovlivnění klimatu třídy</a:t>
            </a:r>
          </a:p>
          <a:p>
            <a:r>
              <a:rPr lang="cs-CZ" dirty="0" smtClean="0"/>
              <a:t>„Provozní porada“ třídy, kdy je každému věnován prostor. Pravidelnost je pro efektivitu klíčová</a:t>
            </a:r>
          </a:p>
          <a:p>
            <a:r>
              <a:rPr lang="cs-CZ" dirty="0" smtClean="0"/>
              <a:t>Důležitá je rovnost příležitostí, vytvoření bezpečného prostoru pro všechny</a:t>
            </a:r>
          </a:p>
          <a:p>
            <a:r>
              <a:rPr lang="cs-CZ" dirty="0" smtClean="0"/>
              <a:t>Předávání zodpovědnosti za dění ve třídě na žáky</a:t>
            </a:r>
          </a:p>
          <a:p>
            <a:r>
              <a:rPr lang="cs-CZ" dirty="0" smtClean="0"/>
              <a:t>Proměna role učitele-jeho hierarchická role je dána spíše potřebou skupiny, než formálně zvenčí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848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pravidla v KK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Právo hovořit</a:t>
            </a:r>
          </a:p>
          <a:p>
            <a:r>
              <a:rPr lang="cs-CZ" dirty="0" smtClean="0"/>
              <a:t>Právo zdržet se</a:t>
            </a:r>
          </a:p>
          <a:p>
            <a:r>
              <a:rPr lang="cs-CZ" dirty="0" smtClean="0"/>
              <a:t>Vzájemný respekt a úcta</a:t>
            </a:r>
          </a:p>
          <a:p>
            <a:r>
              <a:rPr lang="cs-CZ" dirty="0" smtClean="0"/>
              <a:t>Respektování soukromí</a:t>
            </a:r>
          </a:p>
          <a:p>
            <a:endParaRPr lang="cs-CZ" dirty="0"/>
          </a:p>
          <a:p>
            <a:r>
              <a:rPr lang="cs-CZ" dirty="0" smtClean="0"/>
              <a:t>Další doplňková pravidla můžeme vygenerovat společně se žáky-ale až tehdy, kdy se stanou potřebou pro efektivní a bezpečné fungování skupiny</a:t>
            </a:r>
          </a:p>
          <a:p>
            <a:r>
              <a:rPr lang="cs-CZ" dirty="0" smtClean="0"/>
              <a:t>Pravidla platí pro všechny členy skupiny stejně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580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Právo hovořit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Zajišťuje, že příležitost k vyjádření názoru dostanou všichni</a:t>
            </a:r>
          </a:p>
          <a:p>
            <a:r>
              <a:rPr lang="cs-CZ" dirty="0" smtClean="0"/>
              <a:t>Pomáhá posílání předmětu-kamínek, plyšák, kaštan…</a:t>
            </a:r>
          </a:p>
          <a:p>
            <a:r>
              <a:rPr lang="cs-CZ" dirty="0" smtClean="0"/>
              <a:t>Mluví pouze ten, kdo má předmět v ruce</a:t>
            </a:r>
          </a:p>
          <a:p>
            <a:r>
              <a:rPr lang="cs-CZ" dirty="0" smtClean="0"/>
              <a:t>Ostatní naslouchají, hlásí se o slovo nebo čekají,                        až na ně přijde řada</a:t>
            </a:r>
          </a:p>
          <a:p>
            <a:r>
              <a:rPr lang="cs-CZ" dirty="0" smtClean="0"/>
              <a:t>Způsoby předávání: po kruhu každému,                             nabídka „chce někdo něco říct“ nebo vyptávání „já chci něco říct, podejte mi ho“</a:t>
            </a:r>
          </a:p>
          <a:p>
            <a:r>
              <a:rPr lang="cs-CZ" dirty="0" smtClean="0"/>
              <a:t>Děti se učí rovné příležitosti, neskákání do řeči, naslouchání, formulaci svých myšlenek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33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Právo zdržet 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Pokud někdo v danou chvíli nebo k danému tématu nechce mluvit, společenství ho nenutí</a:t>
            </a:r>
          </a:p>
          <a:p>
            <a:r>
              <a:rPr lang="cs-CZ" dirty="0" smtClean="0"/>
              <a:t>Děti se učí respektu-respektuji tvoje právo mlčet</a:t>
            </a:r>
          </a:p>
          <a:p>
            <a:r>
              <a:rPr lang="cs-CZ" dirty="0" smtClean="0"/>
              <a:t>Děti se učí odmítat, říkat ne-důležitá dovednost, kterou obecně nemají mnoho příležitostí trénovat</a:t>
            </a:r>
          </a:p>
          <a:p>
            <a:r>
              <a:rPr lang="cs-CZ" dirty="0" smtClean="0"/>
              <a:t>Děti vedeme k empatii, přemýšlení o tom,                      proč je pro druhé těžké hovořit</a:t>
            </a:r>
          </a:p>
          <a:p>
            <a:r>
              <a:rPr lang="cs-CZ" dirty="0" smtClean="0"/>
              <a:t>Učitel může odlišit a bezpečně, citlivě pracovat s tím, kdy žák opakovaně nemluví, protože „se mu nechce přemýšlet“ nebo prostě není do komunity zapojený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419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Vzájemný respekt a úcta</a:t>
            </a:r>
            <a:br>
              <a:rPr lang="cs-CZ" dirty="0" smtClean="0"/>
            </a:br>
            <a:r>
              <a:rPr lang="cs-CZ" dirty="0" smtClean="0"/>
              <a:t>(=všechno se dá říct slušně)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KK děti vedeme k otevřenému vyjadřování názorů,         k nimž může patřit i nesouhlas nebo kritika</a:t>
            </a:r>
          </a:p>
          <a:p>
            <a:r>
              <a:rPr lang="cs-CZ" dirty="0" smtClean="0"/>
              <a:t>Podstatné je, aby byly názory vyjadřovány s respektem k druhým, tak, aby nezablokovaly další komunikaci                a ponechaly prostor k zachování vztahů</a:t>
            </a:r>
          </a:p>
          <a:p>
            <a:r>
              <a:rPr lang="cs-CZ" dirty="0" smtClean="0"/>
              <a:t>Toto pravidlo zajišťuje, aby se ve skupině mohlo něco reálně řešit a přitom se všichni cítili bezpečně</a:t>
            </a:r>
          </a:p>
          <a:p>
            <a:r>
              <a:rPr lang="cs-CZ" dirty="0" smtClean="0"/>
              <a:t>Děti se učí mít názor, vyjadřovat ho, být sám sebou-         to vše s respektem ke druhým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83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Respekt k soukromí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Druhé pravidlo, které zajišťuje bezpečí pro všechny</a:t>
            </a:r>
          </a:p>
          <a:p>
            <a:r>
              <a:rPr lang="cs-CZ" dirty="0" smtClean="0"/>
              <a:t>Pokud kruh funguje na správných principech, děti              v něm mohou otevírat hodně závažná témata</a:t>
            </a:r>
          </a:p>
          <a:p>
            <a:r>
              <a:rPr lang="cs-CZ" dirty="0" smtClean="0"/>
              <a:t>Toto pravidlo říká: co je v komunitě otevřeno,                    to v komunitě zůstává</a:t>
            </a:r>
          </a:p>
          <a:p>
            <a:r>
              <a:rPr lang="cs-CZ" dirty="0" smtClean="0"/>
              <a:t>Parafráze na „co se doma uvaří…“</a:t>
            </a:r>
          </a:p>
          <a:p>
            <a:r>
              <a:rPr lang="cs-CZ" dirty="0" smtClean="0"/>
              <a:t>Výjimku tvoří informace, které ukazují na možné poškozování dítěte-zde učitel (optimálně se souhlasem žáka) dělá další nezbytné kroky k jeho ochraně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351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Informovaný souhlas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 Obecně obsahuje informace o:</a:t>
            </a:r>
          </a:p>
          <a:p>
            <a:pPr>
              <a:buFontTx/>
              <a:buChar char="-"/>
            </a:pPr>
            <a:r>
              <a:rPr lang="cs-CZ" dirty="0" smtClean="0"/>
              <a:t>Účelu poskytované poradenské služby</a:t>
            </a:r>
          </a:p>
          <a:p>
            <a:pPr>
              <a:buFontTx/>
              <a:buChar char="-"/>
            </a:pPr>
            <a:r>
              <a:rPr lang="cs-CZ" dirty="0" smtClean="0"/>
              <a:t>Povaze poskytované poradenské služby</a:t>
            </a:r>
          </a:p>
          <a:p>
            <a:pPr>
              <a:buFontTx/>
              <a:buChar char="-"/>
            </a:pPr>
            <a:r>
              <a:rPr lang="cs-CZ" dirty="0" smtClean="0"/>
              <a:t>Důsledcích  poskytované služby</a:t>
            </a:r>
          </a:p>
          <a:p>
            <a:pPr>
              <a:buFontTx/>
              <a:buChar char="-"/>
            </a:pPr>
            <a:r>
              <a:rPr lang="cs-CZ" dirty="0" smtClean="0"/>
              <a:t>Specifikaci případných rizik, spojených s navrhovaným postupem či opatřeními</a:t>
            </a:r>
          </a:p>
          <a:p>
            <a:pPr>
              <a:buFontTx/>
              <a:buChar char="-"/>
            </a:pPr>
            <a:r>
              <a:rPr lang="cs-CZ" dirty="0" smtClean="0"/>
              <a:t>Nabídku možných alternativ, upřesnění důsledků odmítnutí služby</a:t>
            </a:r>
          </a:p>
          <a:p>
            <a:pPr marL="0" indent="0">
              <a:buNone/>
            </a:pPr>
            <a:r>
              <a:rPr lang="cs-CZ" dirty="0" smtClean="0"/>
              <a:t>Informovaný souhlas obsahuje sdělení, že žák/ZZ informaci porozuměl !!!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147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Zdroje a odkazy</a:t>
            </a:r>
          </a:p>
        </p:txBody>
      </p:sp>
      <p:sp>
        <p:nvSpPr>
          <p:cNvPr id="2969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altLang="cs-CZ" dirty="0" smtClean="0"/>
              <a:t>Hrabal, V.: Sociální psychologie pro učitele. Praha, Karolinum 2003</a:t>
            </a:r>
          </a:p>
          <a:p>
            <a:r>
              <a:rPr lang="cs-CZ" altLang="cs-CZ" dirty="0" smtClean="0"/>
              <a:t>Vágnerová, M.: Vývojová psychologie. Praha, Karolinum 1999</a:t>
            </a:r>
          </a:p>
          <a:p>
            <a:r>
              <a:rPr lang="cs-CZ" dirty="0" err="1"/>
              <a:t>Cangelosi</a:t>
            </a:r>
            <a:r>
              <a:rPr lang="cs-CZ" dirty="0"/>
              <a:t>, J.S.: strategie řízení třídy. Portál 1994</a:t>
            </a:r>
          </a:p>
          <a:p>
            <a:r>
              <a:rPr lang="cs-CZ" altLang="cs-CZ" dirty="0" smtClean="0"/>
              <a:t>Čapek, R.: Třídní klima a školní klima, Praha, </a:t>
            </a:r>
            <a:r>
              <a:rPr lang="cs-CZ" altLang="cs-CZ" dirty="0" err="1" smtClean="0"/>
              <a:t>Grada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Publishing</a:t>
            </a:r>
            <a:endParaRPr lang="cs-CZ" altLang="cs-CZ" dirty="0" smtClean="0"/>
          </a:p>
          <a:p>
            <a:r>
              <a:rPr lang="cs-CZ" altLang="cs-CZ" dirty="0" smtClean="0"/>
              <a:t>Čapek, R.: Odměny a tresty ve školní praxi, Praha </a:t>
            </a:r>
            <a:r>
              <a:rPr lang="cs-CZ" altLang="cs-CZ" dirty="0" err="1" smtClean="0"/>
              <a:t>Grada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Publishing</a:t>
            </a:r>
            <a:r>
              <a:rPr lang="cs-CZ" altLang="cs-CZ" dirty="0" smtClean="0"/>
              <a:t> 2014 </a:t>
            </a:r>
          </a:p>
          <a:p>
            <a:r>
              <a:rPr lang="cs-CZ" altLang="cs-CZ" dirty="0" err="1" smtClean="0"/>
              <a:t>Helus</a:t>
            </a:r>
            <a:r>
              <a:rPr lang="cs-CZ" altLang="cs-CZ" dirty="0" smtClean="0"/>
              <a:t>, Z.: Sociální psychologie pro pedagogy, Praha </a:t>
            </a:r>
            <a:r>
              <a:rPr lang="cs-CZ" altLang="cs-CZ" dirty="0" err="1" smtClean="0"/>
              <a:t>Grada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Publishing</a:t>
            </a:r>
            <a:r>
              <a:rPr lang="cs-CZ" altLang="cs-CZ" dirty="0" smtClean="0"/>
              <a:t> 2015</a:t>
            </a:r>
          </a:p>
        </p:txBody>
      </p:sp>
    </p:spTree>
    <p:extLst>
      <p:ext uri="{BB962C8B-B14F-4D97-AF65-F5344CB8AC3E}">
        <p14:creationId xmlns:p14="http://schemas.microsoft.com/office/powerpoint/2010/main" val="93101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Prevence a intervence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Prevence=předcházení</a:t>
            </a:r>
          </a:p>
          <a:p>
            <a:r>
              <a:rPr lang="cs-CZ" dirty="0" smtClean="0"/>
              <a:t>Intervence=napravování</a:t>
            </a:r>
          </a:p>
          <a:p>
            <a:r>
              <a:rPr lang="cs-CZ" dirty="0" smtClean="0"/>
              <a:t>Aktivity ŠP by měly být zaměřeny v převaze do sféry prevence (viz vymezení poradenských služeb poskytovaných školou), sám by měl být v rámci ŠPP schopen „sledovat linku příčin a následků“ a preventivní aktivity navrhovat </a:t>
            </a:r>
          </a:p>
          <a:p>
            <a:r>
              <a:rPr lang="cs-CZ" dirty="0" smtClean="0"/>
              <a:t>Pro optimální prevenci je vhodné zaměřit se i na možnosti „mimo školu“-MŠ, spolupracující organizace</a:t>
            </a:r>
          </a:p>
          <a:p>
            <a:r>
              <a:rPr lang="cs-CZ" dirty="0" smtClean="0"/>
              <a:t>Prevence efektivní a neefektivní (otázka kam nasměrovat energii, kde lze očekávat efekt)-aktivity promýšlet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794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Diagnostika v práci ŠP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Oblasti diagnostiky:</a:t>
            </a:r>
          </a:p>
          <a:p>
            <a:r>
              <a:rPr lang="cs-CZ" dirty="0" smtClean="0"/>
              <a:t>Výukové problémy žáků (intelekt, kognitivní funkce, SVPU, učební strategie)</a:t>
            </a:r>
          </a:p>
          <a:p>
            <a:r>
              <a:rPr lang="cs-CZ" dirty="0" smtClean="0"/>
              <a:t>Výchovné/osobnostní problémy žáků (osobnost, rodinné zázemí…)</a:t>
            </a:r>
          </a:p>
          <a:p>
            <a:r>
              <a:rPr lang="cs-CZ" dirty="0"/>
              <a:t>Kariérové poradenství (intelekt, osobnost, zájmy)</a:t>
            </a:r>
          </a:p>
          <a:p>
            <a:r>
              <a:rPr lang="cs-CZ" dirty="0" smtClean="0"/>
              <a:t>Spolupráce při pedagogické diagnostice-spolupráce             s učiteli</a:t>
            </a:r>
          </a:p>
          <a:p>
            <a:r>
              <a:rPr lang="cs-CZ" dirty="0" smtClean="0"/>
              <a:t>Pedagogický styl učitele/podpora asistenta</a:t>
            </a:r>
          </a:p>
          <a:p>
            <a:r>
              <a:rPr lang="cs-CZ" dirty="0" smtClean="0"/>
              <a:t>Klima školy, klima třídy</a:t>
            </a:r>
          </a:p>
          <a:p>
            <a:r>
              <a:rPr lang="cs-CZ" dirty="0" smtClean="0"/>
              <a:t>Vztahy ve třídě</a:t>
            </a:r>
          </a:p>
        </p:txBody>
      </p:sp>
    </p:spTree>
    <p:extLst>
      <p:ext uri="{BB962C8B-B14F-4D97-AF65-F5344CB8AC3E}">
        <p14:creationId xmlns:p14="http://schemas.microsoft.com/office/powerpoint/2010/main" val="273585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Diagnostika-pokračování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Standardizované a nestandardizované nástroje</a:t>
            </a:r>
          </a:p>
          <a:p>
            <a:r>
              <a:rPr lang="cs-CZ" dirty="0" smtClean="0"/>
              <a:t>Výhody a rizika diagnostikování ve škole</a:t>
            </a:r>
          </a:p>
          <a:p>
            <a:r>
              <a:rPr lang="cs-CZ" dirty="0" smtClean="0"/>
              <a:t>Diagnostika ve službách klienta </a:t>
            </a:r>
          </a:p>
          <a:p>
            <a:r>
              <a:rPr lang="cs-CZ" dirty="0" smtClean="0"/>
              <a:t>Sdílení informací a výstupů ve škole i mimo ni</a:t>
            </a:r>
          </a:p>
          <a:p>
            <a:r>
              <a:rPr lang="cs-CZ" dirty="0" smtClean="0"/>
              <a:t>Spolupráce se školskými poradenskými zařízeními</a:t>
            </a:r>
          </a:p>
          <a:p>
            <a:r>
              <a:rPr lang="cs-CZ" dirty="0" smtClean="0"/>
              <a:t>Dostupnost diagnostických materiálů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Detaily viz doporučená literatura</a:t>
            </a:r>
          </a:p>
          <a:p>
            <a:pPr marL="0" indent="0">
              <a:buNone/>
            </a:pPr>
            <a:r>
              <a:rPr lang="cs-CZ" dirty="0" smtClean="0"/>
              <a:t>MERTIN, V., L. KREJČOVÁ a kol. </a:t>
            </a:r>
            <a:r>
              <a:rPr lang="cs-CZ" i="1" dirty="0" smtClean="0"/>
              <a:t>Metody a postupy poznávání žáka: pedagogická diagnostika. </a:t>
            </a:r>
            <a:r>
              <a:rPr lang="cs-CZ" dirty="0" smtClean="0"/>
              <a:t>2., doplněné a aktualizované vydání. Praha: </a:t>
            </a:r>
            <a:r>
              <a:rPr lang="cs-CZ" dirty="0" err="1" smtClean="0"/>
              <a:t>Wolters</a:t>
            </a:r>
            <a:r>
              <a:rPr lang="cs-CZ" dirty="0" smtClean="0"/>
              <a:t> </a:t>
            </a:r>
            <a:r>
              <a:rPr lang="cs-CZ" dirty="0" err="1" smtClean="0"/>
              <a:t>Kluwer</a:t>
            </a:r>
            <a:r>
              <a:rPr lang="cs-CZ" dirty="0" smtClean="0"/>
              <a:t> ČR, 2016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227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Oblasti práce psychologa se žáky (nejčastější)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Participace při zahájení vzdělávací dráhy žáků</a:t>
            </a:r>
          </a:p>
          <a:p>
            <a:r>
              <a:rPr lang="cs-CZ" dirty="0" err="1" smtClean="0"/>
              <a:t>Screeningy</a:t>
            </a:r>
            <a:r>
              <a:rPr lang="cs-CZ" dirty="0" smtClean="0"/>
              <a:t> a depistáže</a:t>
            </a:r>
          </a:p>
          <a:p>
            <a:r>
              <a:rPr lang="cs-CZ" dirty="0" smtClean="0"/>
              <a:t>Diagnostika a vedení při výukových/výchovných/vztahových obtížích</a:t>
            </a:r>
          </a:p>
          <a:p>
            <a:r>
              <a:rPr lang="cs-CZ" dirty="0" smtClean="0"/>
              <a:t>Pomoc při řešení individuálních problémů žáků </a:t>
            </a:r>
          </a:p>
          <a:p>
            <a:r>
              <a:rPr lang="cs-CZ" dirty="0" smtClean="0"/>
              <a:t>Problematika žáků se speciálními vzdělávacími potřebami</a:t>
            </a:r>
          </a:p>
          <a:p>
            <a:r>
              <a:rPr lang="cs-CZ" dirty="0" smtClean="0"/>
              <a:t>Kariérové poradenství</a:t>
            </a:r>
          </a:p>
          <a:p>
            <a:r>
              <a:rPr lang="cs-CZ" dirty="0" smtClean="0"/>
              <a:t>Preventivní a intervenční práce se třídou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600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638</TotalTime>
  <Words>3435</Words>
  <Application>Microsoft Office PowerPoint</Application>
  <PresentationFormat>Předvádění na obrazovce (4:3)</PresentationFormat>
  <Paragraphs>339</Paragraphs>
  <Slides>50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50</vt:i4>
      </vt:variant>
    </vt:vector>
  </HeadingPairs>
  <TitlesOfParts>
    <vt:vector size="51" baseType="lpstr">
      <vt:lpstr>Tok</vt:lpstr>
      <vt:lpstr>Školní psycholog                  v práci se žáky</vt:lpstr>
      <vt:lpstr>Program setkání</vt:lpstr>
      <vt:lpstr>Podmínky pro práci ŠP se žáky</vt:lpstr>
      <vt:lpstr>Souhlas s činností školního psychologa</vt:lpstr>
      <vt:lpstr>Informovaný souhlas </vt:lpstr>
      <vt:lpstr>Prevence a intervence</vt:lpstr>
      <vt:lpstr>Diagnostika v práci ŠP</vt:lpstr>
      <vt:lpstr>Diagnostika-pokračování</vt:lpstr>
      <vt:lpstr>Oblasti práce psychologa se žáky (nejčastější)</vt:lpstr>
      <vt:lpstr>Zahájení školní docházky</vt:lpstr>
      <vt:lpstr>Zamyšlení nad prvňáky </vt:lpstr>
      <vt:lpstr>Screeningy a depistáže</vt:lpstr>
      <vt:lpstr>Žáci ohrožení výukovým selháváním</vt:lpstr>
      <vt:lpstr>Příčiny výukového selhávání</vt:lpstr>
      <vt:lpstr>Kariérové poradenství</vt:lpstr>
      <vt:lpstr>Cíl=vybavit žáka kompetencemi,         aby se v budoucnu dobře rozhodoval</vt:lpstr>
      <vt:lpstr>Pomoc při řešení osobních problémů žáků</vt:lpstr>
      <vt:lpstr>Práce ŠP se třídou              a skupinou</vt:lpstr>
      <vt:lpstr>Skupinová práce se žáky</vt:lpstr>
      <vt:lpstr>Práce se školní třídou</vt:lpstr>
      <vt:lpstr>Klima školy</vt:lpstr>
      <vt:lpstr>Klima třídy</vt:lpstr>
      <vt:lpstr>Jak zjišťovat klima třídy a proč</vt:lpstr>
      <vt:lpstr>Management školní třídy</vt:lpstr>
      <vt:lpstr>Prevence a intervence</vt:lpstr>
      <vt:lpstr>Prevence a intervence</vt:lpstr>
      <vt:lpstr>Preventivní a intervenční programy</vt:lpstr>
      <vt:lpstr>Koheze třídy</vt:lpstr>
      <vt:lpstr>Prezentace aplikace PowerPoint</vt:lpstr>
      <vt:lpstr>Pozice žáka ve třídě</vt:lpstr>
      <vt:lpstr>Práce se třídou</vt:lpstr>
      <vt:lpstr>Obvyklá struktura setkání              při práci se třídou</vt:lpstr>
      <vt:lpstr>Třídnické hodiny</vt:lpstr>
      <vt:lpstr>Organizace a struktura  třídnických hodin</vt:lpstr>
      <vt:lpstr>Témata a náplň  třídnických hodin</vt:lpstr>
      <vt:lpstr>Příklady neintervenčních témat </vt:lpstr>
      <vt:lpstr>Intervenční témata-příklady</vt:lpstr>
      <vt:lpstr>Jak volit techniky do TH</vt:lpstr>
      <vt:lpstr>Jak komunikovat v TH</vt:lpstr>
      <vt:lpstr>Aktivizace žáků, dospělé vedení</vt:lpstr>
      <vt:lpstr>Dynamika skupiny</vt:lpstr>
      <vt:lpstr>Alternativa (která vyžaduje          změnu filozofie)</vt:lpstr>
      <vt:lpstr>Komunitní princip v práci se třídou</vt:lpstr>
      <vt:lpstr>Komunitní kruh</vt:lpstr>
      <vt:lpstr>Základní pravidla v KK</vt:lpstr>
      <vt:lpstr>Právo hovořit</vt:lpstr>
      <vt:lpstr>Právo zdržet se</vt:lpstr>
      <vt:lpstr>Vzájemný respekt a úcta (=všechno se dá říct slušně)</vt:lpstr>
      <vt:lpstr>Respekt k soukromí</vt:lpstr>
      <vt:lpstr>Zdroje a odkazy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Školní psycholog                  v práci se žáky</dc:title>
  <dc:creator>Alice</dc:creator>
  <cp:lastModifiedBy>Alice</cp:lastModifiedBy>
  <cp:revision>50</cp:revision>
  <cp:lastPrinted>2016-10-26T20:47:30Z</cp:lastPrinted>
  <dcterms:created xsi:type="dcterms:W3CDTF">2016-10-25T07:16:59Z</dcterms:created>
  <dcterms:modified xsi:type="dcterms:W3CDTF">2018-01-14T08:48:57Z</dcterms:modified>
</cp:coreProperties>
</file>