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533" autoAdjust="0"/>
  </p:normalViewPr>
  <p:slideViewPr>
    <p:cSldViewPr snapToGrid="0">
      <p:cViewPr varScale="1">
        <p:scale>
          <a:sx n="72" d="100"/>
          <a:sy n="72" d="100"/>
        </p:scale>
        <p:origin x="534" y="54"/>
      </p:cViewPr>
      <p:guideLst/>
    </p:cSldViewPr>
  </p:slideViewPr>
  <p:outlineViewPr>
    <p:cViewPr>
      <p:scale>
        <a:sx n="33" d="100"/>
        <a:sy n="33" d="100"/>
      </p:scale>
      <p:origin x="0" y="-1682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80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594FD-7EAD-44AA-9290-D5B0AC5A3F73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17E49-28FC-4D96-AA2C-E9E72473E5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489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17E49-28FC-4D96-AA2C-E9E72473E5A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8411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17E49-28FC-4D96-AA2C-E9E72473E5A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829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17E49-28FC-4D96-AA2C-E9E72473E5A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39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17E49-28FC-4D96-AA2C-E9E72473E5A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942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17E49-28FC-4D96-AA2C-E9E72473E5A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79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17E49-28FC-4D96-AA2C-E9E72473E5A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945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17E49-28FC-4D96-AA2C-E9E72473E5A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383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17E49-28FC-4D96-AA2C-E9E72473E5A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9303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17E49-28FC-4D96-AA2C-E9E72473E5A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499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17E49-28FC-4D96-AA2C-E9E72473E5A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082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31EE-6185-444A-ABA7-0A670CA65F25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632F-738E-468E-B3A0-8CFD4E0987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38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31EE-6185-444A-ABA7-0A670CA65F25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632F-738E-468E-B3A0-8CFD4E0987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88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31EE-6185-444A-ABA7-0A670CA65F25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632F-738E-468E-B3A0-8CFD4E0987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908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31EE-6185-444A-ABA7-0A670CA65F25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632F-738E-468E-B3A0-8CFD4E0987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17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31EE-6185-444A-ABA7-0A670CA65F25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632F-738E-468E-B3A0-8CFD4E0987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541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31EE-6185-444A-ABA7-0A670CA65F25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632F-738E-468E-B3A0-8CFD4E0987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563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31EE-6185-444A-ABA7-0A670CA65F25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632F-738E-468E-B3A0-8CFD4E0987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214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31EE-6185-444A-ABA7-0A670CA65F25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632F-738E-468E-B3A0-8CFD4E0987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916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31EE-6185-444A-ABA7-0A670CA65F25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632F-738E-468E-B3A0-8CFD4E0987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837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31EE-6185-444A-ABA7-0A670CA65F25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632F-738E-468E-B3A0-8CFD4E0987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90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31EE-6185-444A-ABA7-0A670CA65F25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2632F-738E-468E-B3A0-8CFD4E0987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652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F31EE-6185-444A-ABA7-0A670CA65F25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2632F-738E-468E-B3A0-8CFD4E0987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98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lvanova@fss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safrankova.lenka@brno.cz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grationpolicy.org/research/building-inclusive-cities-challenges-multilevel-governance-immigrant-integration-europ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igrationpolicy.org/research/immigrant-civic-integration-and-service-access-initiatives-city-sized-solutions-city-sized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33265"/>
            <a:ext cx="9144000" cy="277756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SOC 585 MIGRATION, TRASNATIONALISM AND THE CITY </a:t>
            </a:r>
            <a:br>
              <a:rPr lang="cs-CZ" b="1" dirty="0" smtClean="0"/>
            </a:br>
            <a:r>
              <a:rPr lang="en-US" sz="3600" b="1" dirty="0"/>
              <a:t>Fall </a:t>
            </a:r>
            <a:r>
              <a:rPr lang="en-US" sz="3600" b="1" dirty="0" smtClean="0"/>
              <a:t>201</a:t>
            </a:r>
            <a:r>
              <a:rPr lang="cs-CZ" sz="3600" b="1" dirty="0" smtClean="0"/>
              <a:t>7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010829"/>
            <a:ext cx="9144000" cy="3119383"/>
          </a:xfrm>
        </p:spPr>
        <p:txBody>
          <a:bodyPr>
            <a:normAutofit lnSpcReduction="10000"/>
          </a:bodyPr>
          <a:lstStyle/>
          <a:p>
            <a:endParaRPr lang="cs-CZ" sz="3200" b="1" dirty="0" smtClean="0"/>
          </a:p>
          <a:p>
            <a:r>
              <a:rPr lang="cs-CZ" sz="3200" b="1" dirty="0" smtClean="0"/>
              <a:t>Session 5 </a:t>
            </a:r>
            <a:r>
              <a:rPr lang="cs-CZ" sz="3200" b="1" dirty="0" err="1" smtClean="0"/>
              <a:t>November</a:t>
            </a:r>
            <a:r>
              <a:rPr lang="cs-CZ" sz="3200" b="1" dirty="0" smtClean="0"/>
              <a:t> 28th </a:t>
            </a:r>
          </a:p>
          <a:p>
            <a:endParaRPr lang="cs-CZ" b="1" dirty="0" smtClean="0"/>
          </a:p>
          <a:p>
            <a:r>
              <a:rPr lang="en-US" b="1" dirty="0" err="1" smtClean="0"/>
              <a:t>Radka</a:t>
            </a:r>
            <a:r>
              <a:rPr lang="en-US" b="1" dirty="0" smtClean="0"/>
              <a:t> </a:t>
            </a:r>
            <a:r>
              <a:rPr lang="en-US" b="1" dirty="0" err="1"/>
              <a:t>Klvaňová</a:t>
            </a:r>
            <a:r>
              <a:rPr lang="en-US" b="1" dirty="0"/>
              <a:t> </a:t>
            </a:r>
            <a:endParaRPr lang="cs-CZ" dirty="0"/>
          </a:p>
          <a:p>
            <a:r>
              <a:rPr lang="en-US" dirty="0" smtClean="0"/>
              <a:t>E-mail</a:t>
            </a:r>
            <a:r>
              <a:rPr lang="en-US" dirty="0"/>
              <a:t>: </a:t>
            </a:r>
            <a:r>
              <a:rPr lang="en-US" u="sng" dirty="0" smtClean="0">
                <a:hlinkClick r:id="rId3"/>
              </a:rPr>
              <a:t>klvanova@fss.muni.cz</a:t>
            </a:r>
            <a:r>
              <a:rPr lang="cs-CZ" u="sng" dirty="0" smtClean="0"/>
              <a:t> </a:t>
            </a:r>
          </a:p>
          <a:p>
            <a:r>
              <a:rPr lang="cs-CZ" b="1" dirty="0" smtClean="0"/>
              <a:t>Lenka Šafránková Pavlíčková</a:t>
            </a:r>
          </a:p>
          <a:p>
            <a:r>
              <a:rPr lang="en-US" dirty="0"/>
              <a:t>E-mail: </a:t>
            </a:r>
            <a:r>
              <a:rPr lang="cs-CZ" dirty="0">
                <a:hlinkClick r:id="rId4"/>
              </a:rPr>
              <a:t>safrankova.lenka@brno.cz</a:t>
            </a:r>
            <a:endParaRPr lang="cs-CZ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4797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Literature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/>
              <a:t>Sassen</a:t>
            </a:r>
            <a:r>
              <a:rPr lang="cs-CZ" dirty="0"/>
              <a:t>, Saskia. 1996. „</a:t>
            </a:r>
            <a:r>
              <a:rPr lang="cs-CZ" dirty="0" err="1"/>
              <a:t>Whose</a:t>
            </a:r>
            <a:r>
              <a:rPr lang="cs-CZ" dirty="0"/>
              <a:t> City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? </a:t>
            </a:r>
            <a:r>
              <a:rPr lang="cs-CZ" dirty="0" err="1"/>
              <a:t>Globalization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Formation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New </a:t>
            </a:r>
            <a:r>
              <a:rPr lang="cs-CZ" dirty="0" err="1"/>
              <a:t>Claims</a:t>
            </a:r>
            <a:r>
              <a:rPr lang="cs-CZ" dirty="0"/>
              <a:t>.“ </a:t>
            </a:r>
            <a:r>
              <a:rPr lang="cs-CZ" i="1" dirty="0"/>
              <a:t>Public </a:t>
            </a:r>
            <a:r>
              <a:rPr lang="cs-CZ" i="1" dirty="0" err="1"/>
              <a:t>Culture</a:t>
            </a:r>
            <a:r>
              <a:rPr lang="cs-CZ" i="1" dirty="0"/>
              <a:t> </a:t>
            </a:r>
            <a:r>
              <a:rPr lang="cs-CZ" dirty="0"/>
              <a:t>Winter 1996 8 (2): 205-223</a:t>
            </a:r>
            <a:r>
              <a:rPr lang="cs-CZ" i="1" dirty="0" smtClean="0"/>
              <a:t>.</a:t>
            </a:r>
          </a:p>
          <a:p>
            <a:r>
              <a:rPr lang="cs-CZ" dirty="0" err="1" smtClean="0"/>
              <a:t>Baubock</a:t>
            </a:r>
            <a:r>
              <a:rPr lang="cs-CZ" dirty="0" smtClean="0"/>
              <a:t>, R. 2003. „</a:t>
            </a:r>
            <a:r>
              <a:rPr lang="cs-CZ" dirty="0" err="1" smtClean="0"/>
              <a:t>Reinventing</a:t>
            </a:r>
            <a:r>
              <a:rPr lang="cs-CZ" dirty="0" smtClean="0"/>
              <a:t> Urban </a:t>
            </a:r>
            <a:r>
              <a:rPr lang="cs-CZ" dirty="0" err="1" smtClean="0"/>
              <a:t>Citizenship</a:t>
            </a:r>
            <a:r>
              <a:rPr lang="cs-CZ" dirty="0" smtClean="0"/>
              <a:t>“. </a:t>
            </a:r>
            <a:r>
              <a:rPr lang="en-US" i="1" dirty="0"/>
              <a:t>Citizenship Studies, </a:t>
            </a:r>
            <a:r>
              <a:rPr lang="en-US" dirty="0"/>
              <a:t>Vol. 7, No. 2, 2003</a:t>
            </a:r>
            <a:endParaRPr lang="cs-CZ" dirty="0"/>
          </a:p>
          <a:p>
            <a:r>
              <a:rPr lang="en-US" dirty="0" err="1" smtClean="0"/>
              <a:t>Penninx</a:t>
            </a:r>
            <a:r>
              <a:rPr lang="en-US" dirty="0"/>
              <a:t>, R. et al. 2004. Citizenship in European Cities. Immigrants, Local Politics and Integration Policies. Routledge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err="1"/>
              <a:t>Anthias</a:t>
            </a:r>
            <a:r>
              <a:rPr lang="cs-CZ" dirty="0"/>
              <a:t>, </a:t>
            </a:r>
            <a:r>
              <a:rPr lang="cs-CZ" dirty="0" err="1"/>
              <a:t>Floya</a:t>
            </a:r>
            <a:r>
              <a:rPr lang="cs-CZ" dirty="0"/>
              <a:t>, Maria </a:t>
            </a:r>
            <a:r>
              <a:rPr lang="cs-CZ" dirty="0" err="1"/>
              <a:t>Kontos</a:t>
            </a:r>
            <a:r>
              <a:rPr lang="cs-CZ" dirty="0"/>
              <a:t>, Mirjana </a:t>
            </a:r>
            <a:r>
              <a:rPr lang="cs-CZ" dirty="0" err="1"/>
              <a:t>Morokvasic</a:t>
            </a:r>
            <a:r>
              <a:rPr lang="cs-CZ" dirty="0"/>
              <a:t>-Müller. 2012. "</a:t>
            </a:r>
            <a:r>
              <a:rPr lang="cs-CZ" dirty="0" err="1" smtClean="0"/>
              <a:t>Introduction</a:t>
            </a:r>
            <a:r>
              <a:rPr lang="cs-CZ" dirty="0" smtClean="0"/>
              <a:t>:</a:t>
            </a:r>
            <a:r>
              <a:rPr lang="en-US" dirty="0" smtClean="0"/>
              <a:t>Paradoxes </a:t>
            </a:r>
            <a:r>
              <a:rPr lang="en-US" dirty="0"/>
              <a:t>of Integration". In </a:t>
            </a:r>
            <a:r>
              <a:rPr lang="en-US" i="1" dirty="0"/>
              <a:t>Paradoxes of Integration: Female Migrants in </a:t>
            </a:r>
            <a:r>
              <a:rPr lang="en-US" i="1" dirty="0" smtClean="0"/>
              <a:t>Europe</a:t>
            </a:r>
            <a:r>
              <a:rPr lang="en-US" dirty="0" smtClean="0"/>
              <a:t>,</a:t>
            </a:r>
            <a:r>
              <a:rPr lang="cs-CZ" dirty="0" smtClean="0"/>
              <a:t>in </a:t>
            </a:r>
            <a:r>
              <a:rPr lang="cs-CZ" dirty="0" err="1"/>
              <a:t>Floya</a:t>
            </a:r>
            <a:r>
              <a:rPr lang="cs-CZ" dirty="0"/>
              <a:t> </a:t>
            </a:r>
            <a:r>
              <a:rPr lang="cs-CZ" dirty="0" err="1"/>
              <a:t>Anthias</a:t>
            </a:r>
            <a:r>
              <a:rPr lang="cs-CZ" dirty="0"/>
              <a:t>, Maria </a:t>
            </a:r>
            <a:r>
              <a:rPr lang="cs-CZ" dirty="0" err="1"/>
              <a:t>Kontos</a:t>
            </a:r>
            <a:r>
              <a:rPr lang="cs-CZ" dirty="0"/>
              <a:t>, a Mirjana </a:t>
            </a:r>
            <a:r>
              <a:rPr lang="cs-CZ" dirty="0" err="1"/>
              <a:t>Morokvasic</a:t>
            </a:r>
            <a:r>
              <a:rPr lang="cs-CZ" dirty="0"/>
              <a:t>-Müller (</a:t>
            </a:r>
            <a:r>
              <a:rPr lang="cs-CZ" dirty="0" err="1"/>
              <a:t>eds</a:t>
            </a:r>
            <a:r>
              <a:rPr lang="cs-CZ" dirty="0"/>
              <a:t>.), </a:t>
            </a:r>
            <a:r>
              <a:rPr lang="cs-CZ" dirty="0" smtClean="0"/>
              <a:t>1–16. </a:t>
            </a:r>
            <a:r>
              <a:rPr lang="cs-CZ" dirty="0" err="1" smtClean="0"/>
              <a:t>Springer</a:t>
            </a:r>
            <a:r>
              <a:rPr lang="cs-CZ" dirty="0" smtClean="0"/>
              <a:t> </a:t>
            </a:r>
            <a:r>
              <a:rPr lang="cs-CZ" dirty="0"/>
              <a:t>Science &amp; Business Media.</a:t>
            </a:r>
          </a:p>
          <a:p>
            <a:r>
              <a:rPr lang="en-US" dirty="0" err="1"/>
              <a:t>Gebhardt</a:t>
            </a:r>
            <a:r>
              <a:rPr lang="en-US" dirty="0"/>
              <a:t>, D. 2014. </a:t>
            </a:r>
            <a:r>
              <a:rPr lang="en-US" i="1" dirty="0"/>
              <a:t>Building Inclusive Cities: Challenges in the Multilevel Governance of Immigrant Integration in Europe.</a:t>
            </a:r>
            <a:r>
              <a:rPr lang="en-US" dirty="0"/>
              <a:t> MPI Report:  </a:t>
            </a:r>
            <a:r>
              <a:rPr lang="en-US" u="sng" dirty="0">
                <a:hlinkClick r:id="rId3"/>
              </a:rPr>
              <a:t>http://www.migrationpolicy.org/research/building-inclusive-cities-challenges-multilevel-governance-immigrant-integration-europe</a:t>
            </a:r>
            <a:endParaRPr lang="cs-CZ" dirty="0"/>
          </a:p>
          <a:p>
            <a:r>
              <a:rPr lang="en-US" dirty="0"/>
              <a:t>Margie McHugh. 2014. </a:t>
            </a:r>
            <a:r>
              <a:rPr lang="en-US" i="1" dirty="0"/>
              <a:t>Immigrant Civic Integration and Service Access Initiatives: City-Sized Solutions for City-Sized Needs</a:t>
            </a:r>
            <a:r>
              <a:rPr lang="en-US" dirty="0"/>
              <a:t>. MPI Report: </a:t>
            </a:r>
            <a:r>
              <a:rPr lang="en-US" u="sng" dirty="0">
                <a:hlinkClick r:id="rId4"/>
              </a:rPr>
              <a:t>http://www.migrationpolicy.org/research/immigrant-civic-integration-and-service-access-initiatives-city-sized-solutions-city-sized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25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Outline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session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err="1" smtClean="0"/>
              <a:t>Framing</a:t>
            </a:r>
            <a:r>
              <a:rPr lang="cs-CZ" sz="3600" dirty="0" smtClean="0"/>
              <a:t> </a:t>
            </a:r>
            <a:r>
              <a:rPr lang="cs-CZ" sz="3600" dirty="0" err="1" smtClean="0"/>
              <a:t>migration</a:t>
            </a:r>
            <a:r>
              <a:rPr lang="cs-CZ" sz="3600" dirty="0" smtClean="0"/>
              <a:t> </a:t>
            </a:r>
            <a:r>
              <a:rPr lang="cs-CZ" sz="3600" dirty="0" err="1" smtClean="0"/>
              <a:t>policy</a:t>
            </a:r>
            <a:r>
              <a:rPr lang="cs-CZ" sz="3600" dirty="0"/>
              <a:t> </a:t>
            </a:r>
            <a:r>
              <a:rPr lang="cs-CZ" sz="3600" dirty="0" err="1" smtClean="0"/>
              <a:t>making</a:t>
            </a:r>
            <a:r>
              <a:rPr lang="cs-CZ" sz="3600" dirty="0" smtClean="0"/>
              <a:t> in </a:t>
            </a:r>
            <a:r>
              <a:rPr lang="cs-CZ" sz="3600" dirty="0" err="1" smtClean="0"/>
              <a:t>the</a:t>
            </a:r>
            <a:r>
              <a:rPr lang="cs-CZ" sz="3600" dirty="0" smtClean="0"/>
              <a:t> city</a:t>
            </a:r>
          </a:p>
          <a:p>
            <a:r>
              <a:rPr lang="cs-CZ" sz="3600" dirty="0" err="1" smtClean="0"/>
              <a:t>Discussion</a:t>
            </a:r>
            <a:r>
              <a:rPr lang="cs-CZ" sz="3600" dirty="0" smtClean="0"/>
              <a:t> on </a:t>
            </a:r>
            <a:r>
              <a:rPr lang="cs-CZ" sz="3600" dirty="0" err="1" smtClean="0"/>
              <a:t>readings</a:t>
            </a:r>
            <a:endParaRPr lang="cs-CZ" sz="3600" dirty="0" smtClean="0"/>
          </a:p>
          <a:p>
            <a:r>
              <a:rPr lang="cs-CZ" sz="3600" dirty="0" smtClean="0"/>
              <a:t>Pexeso game</a:t>
            </a:r>
          </a:p>
          <a:p>
            <a:r>
              <a:rPr lang="cs-CZ" sz="3600" dirty="0" smtClean="0"/>
              <a:t>Lunch</a:t>
            </a:r>
          </a:p>
          <a:p>
            <a:r>
              <a:rPr lang="cs-CZ" sz="3600" dirty="0" err="1" smtClean="0"/>
              <a:t>Migration</a:t>
            </a:r>
            <a:r>
              <a:rPr lang="cs-CZ" sz="3600" dirty="0" smtClean="0"/>
              <a:t> </a:t>
            </a:r>
            <a:r>
              <a:rPr lang="cs-CZ" sz="3600" dirty="0" err="1" smtClean="0"/>
              <a:t>policy</a:t>
            </a:r>
            <a:r>
              <a:rPr lang="cs-CZ" sz="3600" dirty="0" smtClean="0"/>
              <a:t> </a:t>
            </a:r>
            <a:r>
              <a:rPr lang="cs-CZ" sz="3600" dirty="0" err="1" smtClean="0"/>
              <a:t>making</a:t>
            </a:r>
            <a:r>
              <a:rPr lang="cs-CZ" sz="3600" dirty="0" smtClean="0"/>
              <a:t> in Brno</a:t>
            </a:r>
          </a:p>
          <a:p>
            <a:r>
              <a:rPr lang="cs-CZ" sz="3600" dirty="0" smtClean="0"/>
              <a:t>Group </a:t>
            </a:r>
            <a:r>
              <a:rPr lang="cs-CZ" sz="3600" dirty="0" err="1" smtClean="0"/>
              <a:t>assignment</a:t>
            </a:r>
            <a:r>
              <a:rPr lang="cs-CZ" sz="3600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963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Globalization</a:t>
            </a:r>
            <a:r>
              <a:rPr lang="cs-CZ" b="1" dirty="0" smtClean="0"/>
              <a:t> and </a:t>
            </a:r>
            <a:r>
              <a:rPr lang="cs-CZ" b="1" dirty="0" err="1" smtClean="0"/>
              <a:t>the</a:t>
            </a:r>
            <a:r>
              <a:rPr lang="cs-CZ" b="1" dirty="0" smtClean="0"/>
              <a:t> city as a </a:t>
            </a:r>
            <a:r>
              <a:rPr lang="cs-CZ" b="1" dirty="0" err="1" smtClean="0"/>
              <a:t>political</a:t>
            </a:r>
            <a:r>
              <a:rPr lang="cs-CZ" b="1" dirty="0" smtClean="0"/>
              <a:t> </a:t>
            </a:r>
            <a:r>
              <a:rPr lang="cs-CZ" b="1" dirty="0" err="1" smtClean="0"/>
              <a:t>arena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cs-CZ" sz="4000" dirty="0" smtClean="0"/>
              <a:t>Saskia </a:t>
            </a:r>
            <a:r>
              <a:rPr lang="cs-CZ" sz="4000" dirty="0" err="1" smtClean="0"/>
              <a:t>Sassen</a:t>
            </a:r>
            <a:r>
              <a:rPr lang="cs-CZ" sz="4000" dirty="0" smtClean="0"/>
              <a:t> – </a:t>
            </a:r>
            <a:r>
              <a:rPr lang="cs-CZ" sz="4000" dirty="0" err="1" smtClean="0"/>
              <a:t>Whose</a:t>
            </a:r>
            <a:r>
              <a:rPr lang="cs-CZ" sz="4000" dirty="0" smtClean="0"/>
              <a:t> city </a:t>
            </a:r>
            <a:r>
              <a:rPr lang="cs-CZ" sz="4000" dirty="0" err="1" smtClean="0"/>
              <a:t>is</a:t>
            </a:r>
            <a:r>
              <a:rPr lang="cs-CZ" sz="4000" dirty="0" smtClean="0"/>
              <a:t> </a:t>
            </a:r>
            <a:r>
              <a:rPr lang="cs-CZ" sz="4000" dirty="0" err="1" smtClean="0"/>
              <a:t>it</a:t>
            </a:r>
            <a:r>
              <a:rPr lang="cs-CZ" sz="4000" dirty="0" smtClean="0"/>
              <a:t>?</a:t>
            </a:r>
          </a:p>
          <a:p>
            <a:pPr lvl="1"/>
            <a:r>
              <a:rPr lang="cs-CZ" sz="4000" dirty="0" err="1"/>
              <a:t>Denationalization</a:t>
            </a:r>
            <a:r>
              <a:rPr lang="cs-CZ" sz="4000" dirty="0"/>
              <a:t> </a:t>
            </a:r>
            <a:r>
              <a:rPr lang="cs-CZ" sz="4000" dirty="0" err="1"/>
              <a:t>of</a:t>
            </a:r>
            <a:r>
              <a:rPr lang="cs-CZ" sz="4000" dirty="0"/>
              <a:t> </a:t>
            </a:r>
            <a:r>
              <a:rPr lang="cs-CZ" sz="4000" dirty="0" err="1"/>
              <a:t>urban</a:t>
            </a:r>
            <a:r>
              <a:rPr lang="cs-CZ" sz="4000" dirty="0"/>
              <a:t> </a:t>
            </a:r>
            <a:r>
              <a:rPr lang="cs-CZ" sz="4000" dirty="0" err="1" smtClean="0"/>
              <a:t>space</a:t>
            </a:r>
            <a:endParaRPr lang="cs-CZ" sz="4000" dirty="0" smtClean="0"/>
          </a:p>
          <a:p>
            <a:pPr lvl="1"/>
            <a:r>
              <a:rPr lang="cs-CZ" sz="4000" dirty="0" err="1" smtClean="0"/>
              <a:t>Formation</a:t>
            </a:r>
            <a:r>
              <a:rPr lang="cs-CZ" sz="4000" dirty="0" smtClean="0"/>
              <a:t> </a:t>
            </a:r>
            <a:r>
              <a:rPr lang="cs-CZ" sz="4000" dirty="0" err="1" smtClean="0"/>
              <a:t>of</a:t>
            </a:r>
            <a:r>
              <a:rPr lang="cs-CZ" sz="4000" dirty="0" smtClean="0"/>
              <a:t> </a:t>
            </a:r>
            <a:r>
              <a:rPr lang="cs-CZ" sz="4000" dirty="0" err="1" smtClean="0"/>
              <a:t>new</a:t>
            </a:r>
            <a:r>
              <a:rPr lang="cs-CZ" sz="4000" dirty="0" smtClean="0"/>
              <a:t> </a:t>
            </a:r>
            <a:r>
              <a:rPr lang="cs-CZ" sz="4000" dirty="0" err="1" smtClean="0"/>
              <a:t>claims</a:t>
            </a:r>
            <a:r>
              <a:rPr lang="cs-CZ" sz="4000" dirty="0" smtClean="0"/>
              <a:t> </a:t>
            </a:r>
            <a:r>
              <a:rPr lang="cs-CZ" sz="4000" dirty="0" err="1" smtClean="0"/>
              <a:t>due</a:t>
            </a:r>
            <a:r>
              <a:rPr lang="cs-CZ" sz="4000" dirty="0" smtClean="0"/>
              <a:t> to </a:t>
            </a:r>
            <a:r>
              <a:rPr lang="cs-CZ" sz="4000" dirty="0" err="1" smtClean="0"/>
              <a:t>immigration</a:t>
            </a:r>
            <a:r>
              <a:rPr lang="cs-CZ" sz="4000" dirty="0" smtClean="0"/>
              <a:t> (</a:t>
            </a:r>
            <a:r>
              <a:rPr lang="cs-CZ" sz="4000" dirty="0" err="1" smtClean="0"/>
              <a:t>global</a:t>
            </a:r>
            <a:r>
              <a:rPr lang="cs-CZ" sz="4000" dirty="0" smtClean="0"/>
              <a:t> </a:t>
            </a:r>
            <a:r>
              <a:rPr lang="cs-CZ" sz="4000" dirty="0" err="1" smtClean="0"/>
              <a:t>capital</a:t>
            </a:r>
            <a:r>
              <a:rPr lang="cs-CZ" sz="4000" dirty="0" smtClean="0"/>
              <a:t>/</a:t>
            </a:r>
            <a:r>
              <a:rPr lang="cs-CZ" sz="4000" dirty="0" err="1" smtClean="0"/>
              <a:t>immigrant</a:t>
            </a:r>
            <a:r>
              <a:rPr lang="cs-CZ" sz="4000" dirty="0" smtClean="0"/>
              <a:t> </a:t>
            </a:r>
            <a:r>
              <a:rPr lang="cs-CZ" sz="4000" dirty="0" err="1" smtClean="0"/>
              <a:t>workforce</a:t>
            </a:r>
            <a:r>
              <a:rPr lang="cs-CZ" sz="4000" dirty="0" smtClean="0"/>
              <a:t>)</a:t>
            </a:r>
          </a:p>
          <a:p>
            <a:pPr lvl="1"/>
            <a:r>
              <a:rPr lang="cs-CZ" sz="4000" dirty="0" smtClean="0"/>
              <a:t>New </a:t>
            </a:r>
            <a:r>
              <a:rPr lang="cs-CZ" sz="4000" dirty="0" err="1" smtClean="0"/>
              <a:t>solidarities</a:t>
            </a:r>
            <a:r>
              <a:rPr lang="cs-CZ" sz="4000" dirty="0" smtClean="0"/>
              <a:t> and </a:t>
            </a:r>
            <a:r>
              <a:rPr lang="cs-CZ" sz="4000" dirty="0" err="1" smtClean="0"/>
              <a:t>notions</a:t>
            </a:r>
            <a:r>
              <a:rPr lang="cs-CZ" sz="4000" dirty="0" smtClean="0"/>
              <a:t> </a:t>
            </a:r>
            <a:r>
              <a:rPr lang="cs-CZ" sz="4000" dirty="0" err="1" smtClean="0"/>
              <a:t>of</a:t>
            </a:r>
            <a:r>
              <a:rPr lang="cs-CZ" sz="4000" dirty="0" smtClean="0"/>
              <a:t> </a:t>
            </a:r>
            <a:r>
              <a:rPr lang="cs-CZ" sz="4000" dirty="0" err="1" smtClean="0"/>
              <a:t>membership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013596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0829" y="0"/>
            <a:ext cx="9181171" cy="4351338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088733"/>
            <a:ext cx="7159083" cy="3769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61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919"/>
            <a:ext cx="5905500" cy="3914775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2850" y="85363"/>
            <a:ext cx="6421300" cy="321065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415" y="3575774"/>
            <a:ext cx="8210085" cy="453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581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Urban </a:t>
            </a:r>
            <a:r>
              <a:rPr lang="cs-CZ" b="1" dirty="0" err="1" smtClean="0"/>
              <a:t>citizenship</a:t>
            </a:r>
            <a:r>
              <a:rPr lang="cs-CZ" b="1" dirty="0" smtClean="0"/>
              <a:t>, </a:t>
            </a:r>
            <a:r>
              <a:rPr lang="cs-CZ" b="1" dirty="0" err="1" smtClean="0"/>
              <a:t>citizenship</a:t>
            </a:r>
            <a:r>
              <a:rPr lang="cs-CZ" b="1" dirty="0" smtClean="0"/>
              <a:t> </a:t>
            </a:r>
            <a:r>
              <a:rPr lang="cs-CZ" b="1" dirty="0" err="1" smtClean="0"/>
              <a:t>from</a:t>
            </a:r>
            <a:r>
              <a:rPr lang="cs-CZ" b="1" dirty="0" smtClean="0"/>
              <a:t> </a:t>
            </a:r>
            <a:r>
              <a:rPr lang="cs-CZ" b="1" dirty="0" err="1" smtClean="0"/>
              <a:t>below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Rise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nation</a:t>
            </a:r>
            <a:r>
              <a:rPr lang="cs-CZ" sz="3200" dirty="0" smtClean="0"/>
              <a:t> </a:t>
            </a:r>
            <a:r>
              <a:rPr lang="cs-CZ" sz="3200" dirty="0" err="1" smtClean="0"/>
              <a:t>states</a:t>
            </a:r>
            <a:r>
              <a:rPr lang="cs-CZ" sz="3200" dirty="0" smtClean="0"/>
              <a:t> – </a:t>
            </a:r>
            <a:r>
              <a:rPr lang="cs-CZ" sz="3200" dirty="0" err="1" smtClean="0"/>
              <a:t>disempowerement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cities</a:t>
            </a:r>
            <a:endParaRPr lang="cs-CZ" sz="3200" dirty="0" smtClean="0"/>
          </a:p>
          <a:p>
            <a:r>
              <a:rPr lang="cs-CZ" sz="3200" dirty="0" err="1" smtClean="0"/>
              <a:t>Globalization</a:t>
            </a:r>
            <a:r>
              <a:rPr lang="cs-CZ" sz="3200" dirty="0" smtClean="0"/>
              <a:t> – </a:t>
            </a:r>
            <a:r>
              <a:rPr lang="cs-CZ" sz="3200" dirty="0" err="1" smtClean="0"/>
              <a:t>strenghtening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role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cities</a:t>
            </a:r>
            <a:endParaRPr lang="cs-CZ" sz="3200" dirty="0" smtClean="0"/>
          </a:p>
          <a:p>
            <a:r>
              <a:rPr lang="cs-CZ" sz="3200" dirty="0" smtClean="0"/>
              <a:t>Presence </a:t>
            </a:r>
            <a:r>
              <a:rPr lang="cs-CZ" sz="3200" dirty="0" err="1" smtClean="0"/>
              <a:t>of</a:t>
            </a:r>
            <a:r>
              <a:rPr lang="cs-CZ" sz="3200" dirty="0" smtClean="0"/>
              <a:t> non-</a:t>
            </a:r>
            <a:r>
              <a:rPr lang="cs-CZ" sz="3200" dirty="0" err="1" smtClean="0"/>
              <a:t>national</a:t>
            </a:r>
            <a:r>
              <a:rPr lang="cs-CZ" sz="3200" dirty="0" smtClean="0"/>
              <a:t> </a:t>
            </a:r>
            <a:r>
              <a:rPr lang="cs-CZ" sz="3200" dirty="0" err="1" smtClean="0"/>
              <a:t>residents</a:t>
            </a:r>
            <a:r>
              <a:rPr lang="cs-CZ" sz="3200" dirty="0" smtClean="0"/>
              <a:t> in </a:t>
            </a:r>
            <a:r>
              <a:rPr lang="cs-CZ" sz="3200" dirty="0" err="1" smtClean="0"/>
              <a:t>cities</a:t>
            </a:r>
            <a:r>
              <a:rPr lang="cs-CZ" sz="3200" dirty="0" smtClean="0"/>
              <a:t> </a:t>
            </a:r>
            <a:r>
              <a:rPr lang="cs-CZ" sz="3200" dirty="0" err="1" smtClean="0"/>
              <a:t>claiming</a:t>
            </a:r>
            <a:r>
              <a:rPr lang="cs-CZ" sz="3200" dirty="0" smtClean="0"/>
              <a:t> </a:t>
            </a:r>
            <a:r>
              <a:rPr lang="cs-CZ" sz="3200" dirty="0" err="1" smtClean="0"/>
              <a:t>rights</a:t>
            </a:r>
            <a:r>
              <a:rPr lang="cs-CZ" sz="3200" dirty="0" smtClean="0"/>
              <a:t> </a:t>
            </a:r>
          </a:p>
          <a:p>
            <a:r>
              <a:rPr lang="cs-CZ" sz="3200" dirty="0" smtClean="0"/>
              <a:t>„</a:t>
            </a:r>
            <a:r>
              <a:rPr lang="cs-CZ" sz="3200" dirty="0" err="1" smtClean="0"/>
              <a:t>Right</a:t>
            </a:r>
            <a:r>
              <a:rPr lang="cs-CZ" sz="3200" dirty="0" smtClean="0"/>
              <a:t> to </a:t>
            </a:r>
            <a:r>
              <a:rPr lang="cs-CZ" sz="3200" dirty="0" err="1" smtClean="0"/>
              <a:t>the</a:t>
            </a:r>
            <a:r>
              <a:rPr lang="cs-CZ" sz="3200" dirty="0" smtClean="0"/>
              <a:t> city“</a:t>
            </a:r>
          </a:p>
          <a:p>
            <a:r>
              <a:rPr lang="cs-CZ" sz="3200" dirty="0" err="1" smtClean="0"/>
              <a:t>Baubock</a:t>
            </a:r>
            <a:r>
              <a:rPr lang="cs-CZ" sz="3200" dirty="0" smtClean="0"/>
              <a:t> - </a:t>
            </a:r>
            <a:r>
              <a:rPr lang="en-US" sz="3200" dirty="0" smtClean="0"/>
              <a:t>strengthen</a:t>
            </a:r>
            <a:r>
              <a:rPr lang="cs-CZ" sz="3200" dirty="0" err="1" smtClean="0"/>
              <a:t>ing</a:t>
            </a:r>
            <a:r>
              <a:rPr lang="en-US" sz="3200" dirty="0" smtClean="0"/>
              <a:t> </a:t>
            </a:r>
            <a:r>
              <a:rPr lang="cs-CZ" sz="3200" dirty="0" err="1" smtClean="0"/>
              <a:t>municipal</a:t>
            </a:r>
            <a:r>
              <a:rPr lang="cs-CZ" sz="3200" dirty="0" smtClean="0"/>
              <a:t> </a:t>
            </a:r>
            <a:r>
              <a:rPr lang="cs-CZ" sz="3200" dirty="0" err="1" smtClean="0"/>
              <a:t>polities</a:t>
            </a:r>
            <a:r>
              <a:rPr lang="cs-CZ" sz="3200" dirty="0" smtClean="0"/>
              <a:t> -</a:t>
            </a:r>
            <a:r>
              <a:rPr lang="en-US" sz="3200" dirty="0" smtClean="0"/>
              <a:t> multiple </a:t>
            </a:r>
            <a:r>
              <a:rPr lang="en-US" sz="3200" dirty="0"/>
              <a:t>local citizenship and voting rights within and across national borders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037941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Migration</a:t>
            </a:r>
            <a:r>
              <a:rPr lang="cs-CZ" b="1" dirty="0" smtClean="0"/>
              <a:t> </a:t>
            </a:r>
            <a:r>
              <a:rPr lang="cs-CZ" b="1" dirty="0" err="1" smtClean="0"/>
              <a:t>policy</a:t>
            </a:r>
            <a:r>
              <a:rPr lang="cs-CZ" b="1" dirty="0" smtClean="0"/>
              <a:t> </a:t>
            </a:r>
            <a:r>
              <a:rPr lang="cs-CZ" b="1" dirty="0" err="1" smtClean="0"/>
              <a:t>making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European</a:t>
            </a:r>
            <a:r>
              <a:rPr lang="cs-CZ" dirty="0"/>
              <a:t> </a:t>
            </a:r>
            <a:r>
              <a:rPr lang="cs-CZ" dirty="0" err="1" smtClean="0"/>
              <a:t>context</a:t>
            </a:r>
            <a:r>
              <a:rPr lang="cs-CZ" dirty="0" smtClean="0"/>
              <a:t> vs. </a:t>
            </a:r>
            <a:r>
              <a:rPr lang="cs-CZ" dirty="0" err="1"/>
              <a:t>c</a:t>
            </a:r>
            <a:r>
              <a:rPr lang="cs-CZ" dirty="0" err="1" smtClean="0"/>
              <a:t>ontext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immigration</a:t>
            </a:r>
            <a:r>
              <a:rPr lang="cs-CZ" dirty="0" smtClean="0"/>
              <a:t> </a:t>
            </a:r>
            <a:r>
              <a:rPr lang="cs-CZ" dirty="0" err="1" smtClean="0"/>
              <a:t>countries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Ad hoc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measures</a:t>
            </a:r>
            <a:r>
              <a:rPr lang="cs-CZ" dirty="0" smtClean="0"/>
              <a:t> vs. more </a:t>
            </a:r>
            <a:r>
              <a:rPr lang="cs-CZ" dirty="0" err="1" smtClean="0"/>
              <a:t>systematic</a:t>
            </a:r>
            <a:r>
              <a:rPr lang="cs-CZ" dirty="0" smtClean="0"/>
              <a:t> </a:t>
            </a:r>
            <a:r>
              <a:rPr lang="cs-CZ" dirty="0" err="1" smtClean="0"/>
              <a:t>adaptation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institutions</a:t>
            </a:r>
            <a:r>
              <a:rPr lang="cs-CZ" dirty="0" smtClean="0"/>
              <a:t> to </a:t>
            </a:r>
            <a:r>
              <a:rPr lang="cs-CZ" dirty="0" err="1" smtClean="0"/>
              <a:t>immigration</a:t>
            </a:r>
            <a:endParaRPr lang="cs-CZ" dirty="0" smtClean="0"/>
          </a:p>
          <a:p>
            <a:pPr lvl="1"/>
            <a:r>
              <a:rPr lang="cs-CZ" dirty="0" err="1" smtClean="0"/>
              <a:t>European</a:t>
            </a:r>
            <a:r>
              <a:rPr lang="cs-CZ" dirty="0" smtClean="0"/>
              <a:t> Union (</a:t>
            </a:r>
            <a:r>
              <a:rPr lang="cs-CZ" dirty="0" err="1" smtClean="0"/>
              <a:t>esp</a:t>
            </a:r>
            <a:r>
              <a:rPr lang="cs-CZ" dirty="0" smtClean="0"/>
              <a:t>.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Commission</a:t>
            </a:r>
            <a:r>
              <a:rPr lang="cs-CZ" dirty="0" smtClean="0"/>
              <a:t>) – </a:t>
            </a:r>
            <a:r>
              <a:rPr lang="cs-CZ" dirty="0" err="1" smtClean="0"/>
              <a:t>promoting</a:t>
            </a:r>
            <a:r>
              <a:rPr lang="cs-CZ" dirty="0" smtClean="0"/>
              <a:t> more </a:t>
            </a:r>
            <a:r>
              <a:rPr lang="cs-CZ" dirty="0" err="1" smtClean="0"/>
              <a:t>systematic</a:t>
            </a:r>
            <a:r>
              <a:rPr lang="cs-CZ" dirty="0" smtClean="0"/>
              <a:t> and pro-</a:t>
            </a:r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 to </a:t>
            </a:r>
            <a:r>
              <a:rPr lang="cs-CZ" dirty="0" err="1" smtClean="0"/>
              <a:t>migration</a:t>
            </a:r>
            <a:r>
              <a:rPr lang="cs-CZ" dirty="0" smtClean="0"/>
              <a:t> </a:t>
            </a:r>
            <a:r>
              <a:rPr lang="cs-CZ" dirty="0" err="1" smtClean="0"/>
              <a:t>policymaking</a:t>
            </a:r>
            <a:endParaRPr lang="cs-CZ" dirty="0" smtClean="0"/>
          </a:p>
          <a:p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policies</a:t>
            </a:r>
            <a:r>
              <a:rPr lang="cs-CZ" dirty="0" smtClean="0"/>
              <a:t> vs. city </a:t>
            </a:r>
            <a:r>
              <a:rPr lang="cs-CZ" dirty="0" err="1" smtClean="0"/>
              <a:t>policies</a:t>
            </a:r>
            <a:endParaRPr lang="cs-CZ" dirty="0" smtClean="0"/>
          </a:p>
          <a:p>
            <a:pPr lvl="1"/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perspective</a:t>
            </a:r>
            <a:r>
              <a:rPr lang="cs-CZ" dirty="0" smtClean="0"/>
              <a:t> vs. </a:t>
            </a:r>
            <a:r>
              <a:rPr lang="cs-CZ" dirty="0" err="1" smtClean="0"/>
              <a:t>Inclusive</a:t>
            </a:r>
            <a:r>
              <a:rPr lang="cs-CZ" dirty="0" smtClean="0"/>
              <a:t> </a:t>
            </a:r>
            <a:r>
              <a:rPr lang="cs-CZ" dirty="0" err="1" smtClean="0"/>
              <a:t>perspective</a:t>
            </a:r>
            <a:endParaRPr lang="cs-CZ" dirty="0" smtClean="0"/>
          </a:p>
          <a:p>
            <a:pPr lvl="1"/>
            <a:r>
              <a:rPr lang="cs-CZ" dirty="0" err="1" smtClean="0"/>
              <a:t>Control</a:t>
            </a:r>
            <a:r>
              <a:rPr lang="cs-CZ" dirty="0" smtClean="0"/>
              <a:t>, </a:t>
            </a:r>
            <a:r>
              <a:rPr lang="cs-CZ" dirty="0" err="1" smtClean="0"/>
              <a:t>coercion</a:t>
            </a:r>
            <a:r>
              <a:rPr lang="cs-CZ" dirty="0" smtClean="0"/>
              <a:t> vs. </a:t>
            </a:r>
            <a:r>
              <a:rPr lang="cs-CZ" dirty="0" err="1"/>
              <a:t>e</a:t>
            </a:r>
            <a:r>
              <a:rPr lang="cs-CZ" dirty="0" err="1" smtClean="0"/>
              <a:t>mpowerment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immigrants</a:t>
            </a:r>
            <a:endParaRPr lang="cs-CZ" dirty="0" smtClean="0"/>
          </a:p>
          <a:p>
            <a:pPr lvl="1"/>
            <a:r>
              <a:rPr lang="cs-CZ" dirty="0" err="1" smtClean="0"/>
              <a:t>Walls</a:t>
            </a:r>
            <a:r>
              <a:rPr lang="cs-CZ" dirty="0" smtClean="0"/>
              <a:t> vs. </a:t>
            </a:r>
            <a:r>
              <a:rPr lang="cs-CZ" dirty="0" err="1" smtClean="0"/>
              <a:t>Bridges</a:t>
            </a:r>
            <a:r>
              <a:rPr lang="cs-CZ" dirty="0" smtClean="0"/>
              <a:t> (?)</a:t>
            </a:r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coordination</a:t>
            </a:r>
            <a:r>
              <a:rPr lang="cs-CZ" dirty="0" smtClean="0"/>
              <a:t> </a:t>
            </a:r>
            <a:r>
              <a:rPr lang="cs-CZ" dirty="0" err="1" smtClean="0"/>
              <a:t>btn</a:t>
            </a:r>
            <a:r>
              <a:rPr lang="cs-CZ" dirty="0" smtClean="0"/>
              <a:t>. </a:t>
            </a:r>
            <a:r>
              <a:rPr lang="cs-CZ" dirty="0" err="1"/>
              <a:t>s</a:t>
            </a:r>
            <a:r>
              <a:rPr lang="cs-CZ" dirty="0" err="1" smtClean="0"/>
              <a:t>tate</a:t>
            </a:r>
            <a:r>
              <a:rPr lang="cs-CZ" dirty="0" smtClean="0"/>
              <a:t> and </a:t>
            </a:r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administration</a:t>
            </a:r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8163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“Integration of immigrants”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</a:t>
            </a:r>
            <a:r>
              <a:rPr lang="cs-CZ" dirty="0" err="1" smtClean="0"/>
              <a:t>zzy</a:t>
            </a:r>
            <a:r>
              <a:rPr lang="cs-CZ" dirty="0" smtClean="0"/>
              <a:t> </a:t>
            </a:r>
            <a:r>
              <a:rPr lang="cs-CZ" dirty="0" err="1" smtClean="0"/>
              <a:t>concept</a:t>
            </a:r>
            <a:r>
              <a:rPr lang="cs-CZ" dirty="0" smtClean="0"/>
              <a:t>, </a:t>
            </a:r>
            <a:r>
              <a:rPr lang="cs-CZ" dirty="0" err="1" smtClean="0"/>
              <a:t>uclear</a:t>
            </a:r>
            <a:r>
              <a:rPr lang="cs-CZ" dirty="0" smtClean="0"/>
              <a:t> </a:t>
            </a:r>
            <a:r>
              <a:rPr lang="cs-CZ" dirty="0" err="1" smtClean="0"/>
              <a:t>definition</a:t>
            </a:r>
            <a:endParaRPr lang="cs-CZ" dirty="0" smtClean="0"/>
          </a:p>
          <a:p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integrates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False</a:t>
            </a:r>
            <a:r>
              <a:rPr lang="cs-CZ" dirty="0" smtClean="0"/>
              <a:t> </a:t>
            </a:r>
            <a:r>
              <a:rPr lang="cs-CZ" dirty="0" err="1" smtClean="0"/>
              <a:t>dualism</a:t>
            </a:r>
            <a:r>
              <a:rPr lang="cs-CZ" dirty="0" smtClean="0"/>
              <a:t> </a:t>
            </a:r>
            <a:r>
              <a:rPr lang="cs-CZ" dirty="0" err="1" smtClean="0"/>
              <a:t>btn</a:t>
            </a:r>
            <a:r>
              <a:rPr lang="cs-CZ" dirty="0" smtClean="0"/>
              <a:t>. „host society“ and „</a:t>
            </a:r>
            <a:r>
              <a:rPr lang="cs-CZ" dirty="0" err="1" smtClean="0"/>
              <a:t>immigrants</a:t>
            </a:r>
            <a:r>
              <a:rPr lang="cs-CZ" dirty="0" smtClean="0"/>
              <a:t>“ – plurality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actors</a:t>
            </a:r>
            <a:r>
              <a:rPr lang="cs-CZ" dirty="0" smtClean="0"/>
              <a:t> – </a:t>
            </a:r>
            <a:r>
              <a:rPr lang="cs-CZ" dirty="0" err="1" smtClean="0"/>
              <a:t>individuals</a:t>
            </a:r>
            <a:r>
              <a:rPr lang="cs-CZ" dirty="0" smtClean="0"/>
              <a:t>,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groups</a:t>
            </a:r>
            <a:r>
              <a:rPr lang="cs-CZ" dirty="0" smtClean="0"/>
              <a:t> and </a:t>
            </a:r>
            <a:r>
              <a:rPr lang="cs-CZ" dirty="0" err="1" smtClean="0"/>
              <a:t>institutions</a:t>
            </a:r>
            <a:endParaRPr lang="cs-CZ" dirty="0" smtClean="0"/>
          </a:p>
          <a:p>
            <a:r>
              <a:rPr lang="cs-CZ" dirty="0" err="1" smtClean="0"/>
              <a:t>Integrated</a:t>
            </a:r>
            <a:r>
              <a:rPr lang="cs-CZ" dirty="0" smtClean="0"/>
              <a:t> vs. </a:t>
            </a:r>
            <a:r>
              <a:rPr lang="cs-CZ" dirty="0" err="1" smtClean="0"/>
              <a:t>unintegrated</a:t>
            </a:r>
            <a:r>
              <a:rPr lang="cs-CZ" dirty="0" smtClean="0"/>
              <a:t> (</a:t>
            </a:r>
            <a:r>
              <a:rPr lang="cs-CZ" dirty="0" err="1" smtClean="0"/>
              <a:t>immigrants</a:t>
            </a:r>
            <a:r>
              <a:rPr lang="cs-CZ" dirty="0" smtClean="0"/>
              <a:t>) – </a:t>
            </a:r>
            <a:r>
              <a:rPr lang="cs-CZ" dirty="0" err="1" smtClean="0"/>
              <a:t>stigmatizing</a:t>
            </a:r>
            <a:endParaRPr lang="cs-CZ" dirty="0" smtClean="0"/>
          </a:p>
          <a:p>
            <a:r>
              <a:rPr lang="cs-CZ" dirty="0" err="1"/>
              <a:t>Umbrella</a:t>
            </a:r>
            <a:r>
              <a:rPr lang="cs-CZ" dirty="0"/>
              <a:t> term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great</a:t>
            </a:r>
            <a:r>
              <a:rPr lang="cs-CZ" dirty="0"/>
              <a:t> variety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measures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website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integration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3093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Integration</a:t>
            </a:r>
            <a:r>
              <a:rPr lang="cs-CZ" b="1" dirty="0" smtClean="0"/>
              <a:t> </a:t>
            </a:r>
            <a:r>
              <a:rPr lang="cs-CZ" b="1" dirty="0" err="1" smtClean="0"/>
              <a:t>policies</a:t>
            </a:r>
            <a:r>
              <a:rPr lang="cs-CZ" b="1" dirty="0" smtClean="0"/>
              <a:t> in </a:t>
            </a:r>
            <a:r>
              <a:rPr lang="cs-CZ" b="1" dirty="0" err="1" smtClean="0"/>
              <a:t>cities</a:t>
            </a:r>
            <a:r>
              <a:rPr lang="cs-CZ" b="1" dirty="0" smtClean="0"/>
              <a:t> - </a:t>
            </a:r>
            <a:r>
              <a:rPr lang="cs-CZ" b="1" dirty="0" err="1" smtClean="0"/>
              <a:t>examples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Access to </a:t>
            </a:r>
            <a:r>
              <a:rPr lang="cs-CZ" dirty="0" err="1" smtClean="0"/>
              <a:t>services</a:t>
            </a:r>
            <a:endParaRPr lang="cs-CZ" dirty="0" smtClean="0"/>
          </a:p>
          <a:p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access</a:t>
            </a:r>
            <a:endParaRPr lang="cs-CZ" dirty="0" smtClean="0"/>
          </a:p>
          <a:p>
            <a:r>
              <a:rPr lang="cs-CZ" dirty="0" err="1" smtClean="0"/>
              <a:t>Partnerships</a:t>
            </a:r>
            <a:r>
              <a:rPr lang="cs-CZ" dirty="0" smtClean="0"/>
              <a:t>, </a:t>
            </a:r>
            <a:r>
              <a:rPr lang="cs-CZ" dirty="0" err="1" smtClean="0"/>
              <a:t>mentoring</a:t>
            </a:r>
            <a:r>
              <a:rPr lang="cs-CZ" dirty="0" smtClean="0"/>
              <a:t> – long </a:t>
            </a:r>
            <a:r>
              <a:rPr lang="cs-CZ" dirty="0" err="1" smtClean="0"/>
              <a:t>settled</a:t>
            </a:r>
            <a:r>
              <a:rPr lang="cs-CZ" dirty="0" smtClean="0"/>
              <a:t> </a:t>
            </a:r>
            <a:r>
              <a:rPr lang="cs-CZ" dirty="0" err="1" smtClean="0"/>
              <a:t>residents</a:t>
            </a:r>
            <a:r>
              <a:rPr lang="cs-CZ" dirty="0" smtClean="0"/>
              <a:t> vs. </a:t>
            </a:r>
            <a:r>
              <a:rPr lang="cs-CZ" dirty="0" err="1" smtClean="0"/>
              <a:t>newcomers</a:t>
            </a:r>
            <a:endParaRPr lang="cs-CZ" dirty="0" smtClean="0"/>
          </a:p>
          <a:p>
            <a:r>
              <a:rPr lang="cs-CZ" dirty="0" err="1" smtClean="0"/>
              <a:t>Community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in </a:t>
            </a:r>
            <a:r>
              <a:rPr lang="cs-CZ" dirty="0" err="1" smtClean="0"/>
              <a:t>neighbourhoods</a:t>
            </a:r>
            <a:r>
              <a:rPr lang="cs-CZ" dirty="0" smtClean="0"/>
              <a:t>, </a:t>
            </a:r>
            <a:r>
              <a:rPr lang="cs-CZ" dirty="0" err="1" smtClean="0"/>
              <a:t>block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 smtClean="0"/>
          </a:p>
          <a:p>
            <a:r>
              <a:rPr lang="cs-CZ" dirty="0" err="1" smtClean="0"/>
              <a:t>Increasing</a:t>
            </a:r>
            <a:r>
              <a:rPr lang="cs-CZ" dirty="0" smtClean="0"/>
              <a:t> </a:t>
            </a:r>
            <a:r>
              <a:rPr lang="cs-CZ" dirty="0" err="1" smtClean="0"/>
              <a:t>representation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immigrants</a:t>
            </a:r>
            <a:r>
              <a:rPr lang="cs-CZ" dirty="0" smtClean="0"/>
              <a:t> in </a:t>
            </a:r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governments</a:t>
            </a:r>
            <a:r>
              <a:rPr lang="cs-CZ" dirty="0" smtClean="0"/>
              <a:t> and </a:t>
            </a:r>
            <a:r>
              <a:rPr lang="cs-CZ" dirty="0" err="1" smtClean="0"/>
              <a:t>administration</a:t>
            </a:r>
            <a:r>
              <a:rPr lang="cs-CZ" dirty="0" smtClean="0"/>
              <a:t> (</a:t>
            </a:r>
            <a:r>
              <a:rPr lang="cs-CZ" dirty="0" err="1" smtClean="0"/>
              <a:t>Advisory</a:t>
            </a:r>
            <a:r>
              <a:rPr lang="cs-CZ" dirty="0" smtClean="0"/>
              <a:t> </a:t>
            </a:r>
            <a:r>
              <a:rPr lang="cs-CZ" dirty="0" err="1" smtClean="0"/>
              <a:t>boards</a:t>
            </a:r>
            <a:r>
              <a:rPr lang="cs-CZ" dirty="0" smtClean="0"/>
              <a:t>, </a:t>
            </a:r>
            <a:r>
              <a:rPr lang="cs-CZ" dirty="0" err="1" smtClean="0"/>
              <a:t>commissions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immigrants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Welcoming</a:t>
            </a:r>
            <a:r>
              <a:rPr lang="cs-CZ" dirty="0" smtClean="0"/>
              <a:t> </a:t>
            </a:r>
            <a:r>
              <a:rPr lang="cs-CZ" dirty="0" err="1" smtClean="0"/>
              <a:t>culture</a:t>
            </a:r>
            <a:endParaRPr lang="cs-CZ" dirty="0" smtClean="0"/>
          </a:p>
          <a:p>
            <a:r>
              <a:rPr lang="cs-CZ" dirty="0" err="1" smtClean="0"/>
              <a:t>Participation</a:t>
            </a:r>
            <a:r>
              <a:rPr lang="cs-CZ" dirty="0" smtClean="0"/>
              <a:t>, </a:t>
            </a:r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43980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4891</TotalTime>
  <Words>507</Words>
  <Application>Microsoft Office PowerPoint</Application>
  <PresentationFormat>Širokoúhlá obrazovka</PresentationFormat>
  <Paragraphs>68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   SOC 585 MIGRATION, TRASNATIONALISM AND THE CITY  Fall 2017</vt:lpstr>
      <vt:lpstr>Outline of the session</vt:lpstr>
      <vt:lpstr>Globalization and the city as a political arena</vt:lpstr>
      <vt:lpstr>Prezentace aplikace PowerPoint</vt:lpstr>
      <vt:lpstr>Prezentace aplikace PowerPoint</vt:lpstr>
      <vt:lpstr>Urban citizenship, citizenship from below</vt:lpstr>
      <vt:lpstr>Migration policy making</vt:lpstr>
      <vt:lpstr>“Integration of immigrants”</vt:lpstr>
      <vt:lpstr>Integration policies in cities - examples</vt:lpstr>
      <vt:lpstr>Literature</vt:lpstr>
    </vt:vector>
  </TitlesOfParts>
  <Company>Masaryk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 585 MIGRATION, TRASNATIONALISM AND THE CITY  Fall 2015</dc:title>
  <dc:creator>Klvanova</dc:creator>
  <cp:lastModifiedBy>Klvanova</cp:lastModifiedBy>
  <cp:revision>95</cp:revision>
  <dcterms:created xsi:type="dcterms:W3CDTF">2015-09-25T10:01:27Z</dcterms:created>
  <dcterms:modified xsi:type="dcterms:W3CDTF">2017-12-05T20:36:30Z</dcterms:modified>
</cp:coreProperties>
</file>