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notesMasterIdLst>
    <p:notesMasterId r:id="rId35"/>
  </p:notesMasterIdLst>
  <p:handoutMasterIdLst>
    <p:handoutMasterId r:id="rId36"/>
  </p:handoutMasterIdLst>
  <p:sldIdLst>
    <p:sldId id="370" r:id="rId2"/>
    <p:sldId id="454" r:id="rId3"/>
    <p:sldId id="455" r:id="rId4"/>
    <p:sldId id="483" r:id="rId5"/>
    <p:sldId id="445" r:id="rId6"/>
    <p:sldId id="470" r:id="rId7"/>
    <p:sldId id="482" r:id="rId8"/>
    <p:sldId id="481" r:id="rId9"/>
    <p:sldId id="471" r:id="rId10"/>
    <p:sldId id="496" r:id="rId11"/>
    <p:sldId id="473" r:id="rId12"/>
    <p:sldId id="476" r:id="rId13"/>
    <p:sldId id="477" r:id="rId14"/>
    <p:sldId id="474" r:id="rId15"/>
    <p:sldId id="475" r:id="rId16"/>
    <p:sldId id="447" r:id="rId17"/>
    <p:sldId id="490" r:id="rId18"/>
    <p:sldId id="489" r:id="rId19"/>
    <p:sldId id="392" r:id="rId20"/>
    <p:sldId id="479" r:id="rId21"/>
    <p:sldId id="478" r:id="rId22"/>
    <p:sldId id="485" r:id="rId23"/>
    <p:sldId id="486" r:id="rId24"/>
    <p:sldId id="491" r:id="rId25"/>
    <p:sldId id="492" r:id="rId26"/>
    <p:sldId id="493" r:id="rId27"/>
    <p:sldId id="494" r:id="rId28"/>
    <p:sldId id="452" r:id="rId29"/>
    <p:sldId id="497" r:id="rId30"/>
    <p:sldId id="498" r:id="rId31"/>
    <p:sldId id="453" r:id="rId32"/>
    <p:sldId id="499" r:id="rId33"/>
    <p:sldId id="495" r:id="rId34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CA000"/>
    <a:srgbClr val="FF9900"/>
    <a:srgbClr val="9C9D9F"/>
    <a:srgbClr val="006600"/>
    <a:srgbClr val="FFC00F"/>
    <a:srgbClr val="FFC010"/>
    <a:srgbClr val="FFB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96" autoAdjust="0"/>
    <p:restoredTop sz="81084" autoAdjust="0"/>
  </p:normalViewPr>
  <p:slideViewPr>
    <p:cSldViewPr>
      <p:cViewPr varScale="1">
        <p:scale>
          <a:sx n="94" d="100"/>
          <a:sy n="94" d="100"/>
        </p:scale>
        <p:origin x="19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2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3F9CD-6556-4C8B-94C2-E0389A8DF941}" type="doc">
      <dgm:prSet loTypeId="urn:microsoft.com/office/officeart/2005/8/layout/cycle1" loCatId="cycle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cs-CZ"/>
        </a:p>
      </dgm:t>
    </dgm:pt>
    <dgm:pt modelId="{CC66DAC8-3ADD-4553-8D2C-16930EC1F104}">
      <dgm:prSet phldrT="[Text]"/>
      <dgm:spPr/>
      <dgm:t>
        <a:bodyPr/>
        <a:lstStyle/>
        <a:p>
          <a:r>
            <a:rPr lang="cs-CZ" dirty="0" smtClean="0">
              <a:latin typeface="Source Sans Pro"/>
            </a:rPr>
            <a:t>Narůstání tenze</a:t>
          </a:r>
          <a:endParaRPr lang="cs-CZ" dirty="0">
            <a:latin typeface="Source Sans Pro"/>
          </a:endParaRPr>
        </a:p>
      </dgm:t>
    </dgm:pt>
    <dgm:pt modelId="{A82285E1-59D7-4BE1-ACF4-2542A0CA94BB}" type="parTrans" cxnId="{901F9AD3-73BA-430D-BA70-EB6864613F4A}">
      <dgm:prSet/>
      <dgm:spPr/>
      <dgm:t>
        <a:bodyPr/>
        <a:lstStyle/>
        <a:p>
          <a:endParaRPr lang="cs-CZ"/>
        </a:p>
      </dgm:t>
    </dgm:pt>
    <dgm:pt modelId="{332AFCC1-AA63-48D3-ADA5-582B891A1ECB}" type="sibTrans" cxnId="{901F9AD3-73BA-430D-BA70-EB6864613F4A}">
      <dgm:prSet/>
      <dgm:spPr>
        <a:solidFill>
          <a:srgbClr val="ECA000"/>
        </a:solidFill>
      </dgm:spPr>
      <dgm:t>
        <a:bodyPr/>
        <a:lstStyle/>
        <a:p>
          <a:endParaRPr lang="cs-CZ"/>
        </a:p>
      </dgm:t>
    </dgm:pt>
    <dgm:pt modelId="{F305681E-66B5-4210-92B8-648385163118}">
      <dgm:prSet phldrT="[Text]"/>
      <dgm:spPr/>
      <dgm:t>
        <a:bodyPr/>
        <a:lstStyle/>
        <a:p>
          <a:r>
            <a:rPr lang="cs-CZ" dirty="0" smtClean="0">
              <a:latin typeface="Source Sans Pro"/>
            </a:rPr>
            <a:t>Násilí</a:t>
          </a:r>
          <a:endParaRPr lang="cs-CZ" dirty="0">
            <a:latin typeface="Source Sans Pro"/>
          </a:endParaRPr>
        </a:p>
      </dgm:t>
    </dgm:pt>
    <dgm:pt modelId="{8D0D6EF2-9C37-4C92-B1A5-5D8F1A1FF02D}" type="parTrans" cxnId="{BDFA7C82-435F-4D65-B786-5C0D36FB1257}">
      <dgm:prSet/>
      <dgm:spPr/>
      <dgm:t>
        <a:bodyPr/>
        <a:lstStyle/>
        <a:p>
          <a:endParaRPr lang="cs-CZ"/>
        </a:p>
      </dgm:t>
    </dgm:pt>
    <dgm:pt modelId="{6EB38308-FA4A-4910-8D14-F617D619CC96}" type="sibTrans" cxnId="{BDFA7C82-435F-4D65-B786-5C0D36FB1257}">
      <dgm:prSet/>
      <dgm:spPr>
        <a:solidFill>
          <a:srgbClr val="ECA000"/>
        </a:solidFill>
      </dgm:spPr>
      <dgm:t>
        <a:bodyPr/>
        <a:lstStyle/>
        <a:p>
          <a:endParaRPr lang="cs-CZ"/>
        </a:p>
      </dgm:t>
    </dgm:pt>
    <dgm:pt modelId="{77E81D08-0DC6-4E5F-AE33-E35D113C5408}">
      <dgm:prSet phldrT="[Text]"/>
      <dgm:spPr/>
      <dgm:t>
        <a:bodyPr/>
        <a:lstStyle/>
        <a:p>
          <a:r>
            <a:rPr lang="cs-CZ" dirty="0" smtClean="0">
              <a:latin typeface="Source Sans Pro"/>
            </a:rPr>
            <a:t>Období „klidu“</a:t>
          </a:r>
          <a:endParaRPr lang="cs-CZ" dirty="0">
            <a:latin typeface="Source Sans Pro"/>
          </a:endParaRPr>
        </a:p>
      </dgm:t>
    </dgm:pt>
    <dgm:pt modelId="{EAF476E9-5240-4123-A9F1-72821419283E}" type="parTrans" cxnId="{2254DDA6-AE17-4F74-91BC-3E66D2A09366}">
      <dgm:prSet/>
      <dgm:spPr/>
      <dgm:t>
        <a:bodyPr/>
        <a:lstStyle/>
        <a:p>
          <a:endParaRPr lang="cs-CZ"/>
        </a:p>
      </dgm:t>
    </dgm:pt>
    <dgm:pt modelId="{6B0211C0-1132-48B5-BE25-FA6EDE81DE91}" type="sibTrans" cxnId="{2254DDA6-AE17-4F74-91BC-3E66D2A09366}">
      <dgm:prSet/>
      <dgm:spPr>
        <a:solidFill>
          <a:srgbClr val="ECA000"/>
        </a:solidFill>
      </dgm:spPr>
      <dgm:t>
        <a:bodyPr/>
        <a:lstStyle/>
        <a:p>
          <a:endParaRPr lang="cs-CZ"/>
        </a:p>
      </dgm:t>
    </dgm:pt>
    <dgm:pt modelId="{32AB0D86-1E04-4A79-BCD7-53416EC34A8E}" type="pres">
      <dgm:prSet presAssocID="{2843F9CD-6556-4C8B-94C2-E0389A8DF94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4EEC8F-7B08-4E6D-AA66-CCD804348DF3}" type="pres">
      <dgm:prSet presAssocID="{CC66DAC8-3ADD-4553-8D2C-16930EC1F104}" presName="dummy" presStyleCnt="0"/>
      <dgm:spPr/>
    </dgm:pt>
    <dgm:pt modelId="{1B81715A-900C-42DD-A57D-BCD056D2C2A0}" type="pres">
      <dgm:prSet presAssocID="{CC66DAC8-3ADD-4553-8D2C-16930EC1F104}" presName="node" presStyleLbl="revTx" presStyleIdx="0" presStyleCnt="3" custRadScaleRad="107176" custRadScaleInc="63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686D0A-429D-499D-BE3F-28AA9F6DB5A9}" type="pres">
      <dgm:prSet presAssocID="{332AFCC1-AA63-48D3-ADA5-582B891A1ECB}" presName="sibTrans" presStyleLbl="node1" presStyleIdx="0" presStyleCnt="3"/>
      <dgm:spPr/>
      <dgm:t>
        <a:bodyPr/>
        <a:lstStyle/>
        <a:p>
          <a:endParaRPr lang="cs-CZ"/>
        </a:p>
      </dgm:t>
    </dgm:pt>
    <dgm:pt modelId="{D14FC4CA-D481-4EC1-8740-F5F521946183}" type="pres">
      <dgm:prSet presAssocID="{F305681E-66B5-4210-92B8-648385163118}" presName="dummy" presStyleCnt="0"/>
      <dgm:spPr/>
    </dgm:pt>
    <dgm:pt modelId="{E73ABC05-9FE7-456A-AB7A-0160FAAE9693}" type="pres">
      <dgm:prSet presAssocID="{F305681E-66B5-4210-92B8-648385163118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F2779A-F562-4259-B6A3-DA66036EC1A4}" type="pres">
      <dgm:prSet presAssocID="{6EB38308-FA4A-4910-8D14-F617D619CC96}" presName="sibTrans" presStyleLbl="node1" presStyleIdx="1" presStyleCnt="3"/>
      <dgm:spPr/>
      <dgm:t>
        <a:bodyPr/>
        <a:lstStyle/>
        <a:p>
          <a:endParaRPr lang="cs-CZ"/>
        </a:p>
      </dgm:t>
    </dgm:pt>
    <dgm:pt modelId="{477C5C8B-B3C1-4BBA-BC29-A1CFFED9EF4A}" type="pres">
      <dgm:prSet presAssocID="{77E81D08-0DC6-4E5F-AE33-E35D113C5408}" presName="dummy" presStyleCnt="0"/>
      <dgm:spPr/>
    </dgm:pt>
    <dgm:pt modelId="{07B7ACCC-10D5-4509-96F5-DC471CA77025}" type="pres">
      <dgm:prSet presAssocID="{77E81D08-0DC6-4E5F-AE33-E35D113C5408}" presName="node" presStyleLbl="revTx" presStyleIdx="2" presStyleCnt="3" custRadScaleRad="114593" custRadScaleInc="-111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55A551-DC78-4703-8732-98830A2FF7DE}" type="pres">
      <dgm:prSet presAssocID="{6B0211C0-1132-48B5-BE25-FA6EDE81DE91}" presName="sibTrans" presStyleLbl="node1" presStyleIdx="2" presStyleCnt="3" custLinFactNeighborY="-798"/>
      <dgm:spPr/>
      <dgm:t>
        <a:bodyPr/>
        <a:lstStyle/>
        <a:p>
          <a:endParaRPr lang="cs-CZ"/>
        </a:p>
      </dgm:t>
    </dgm:pt>
  </dgm:ptLst>
  <dgm:cxnLst>
    <dgm:cxn modelId="{25B88122-FCE1-4F62-9574-8F2588C48F6D}" type="presOf" srcId="{CC66DAC8-3ADD-4553-8D2C-16930EC1F104}" destId="{1B81715A-900C-42DD-A57D-BCD056D2C2A0}" srcOrd="0" destOrd="0" presId="urn:microsoft.com/office/officeart/2005/8/layout/cycle1"/>
    <dgm:cxn modelId="{680427C5-3785-4B75-B0FC-CF856F20DEE7}" type="presOf" srcId="{2843F9CD-6556-4C8B-94C2-E0389A8DF941}" destId="{32AB0D86-1E04-4A79-BCD7-53416EC34A8E}" srcOrd="0" destOrd="0" presId="urn:microsoft.com/office/officeart/2005/8/layout/cycle1"/>
    <dgm:cxn modelId="{DBB64F79-49CE-47E8-BCDA-D60DA9FA6F8B}" type="presOf" srcId="{6B0211C0-1132-48B5-BE25-FA6EDE81DE91}" destId="{4155A551-DC78-4703-8732-98830A2FF7DE}" srcOrd="0" destOrd="0" presId="urn:microsoft.com/office/officeart/2005/8/layout/cycle1"/>
    <dgm:cxn modelId="{2254DDA6-AE17-4F74-91BC-3E66D2A09366}" srcId="{2843F9CD-6556-4C8B-94C2-E0389A8DF941}" destId="{77E81D08-0DC6-4E5F-AE33-E35D113C5408}" srcOrd="2" destOrd="0" parTransId="{EAF476E9-5240-4123-A9F1-72821419283E}" sibTransId="{6B0211C0-1132-48B5-BE25-FA6EDE81DE91}"/>
    <dgm:cxn modelId="{4953D238-2693-4539-899B-FA5DE7068DE3}" type="presOf" srcId="{77E81D08-0DC6-4E5F-AE33-E35D113C5408}" destId="{07B7ACCC-10D5-4509-96F5-DC471CA77025}" srcOrd="0" destOrd="0" presId="urn:microsoft.com/office/officeart/2005/8/layout/cycle1"/>
    <dgm:cxn modelId="{B9C07670-0536-4D1C-8421-4304D917734C}" type="presOf" srcId="{6EB38308-FA4A-4910-8D14-F617D619CC96}" destId="{66F2779A-F562-4259-B6A3-DA66036EC1A4}" srcOrd="0" destOrd="0" presId="urn:microsoft.com/office/officeart/2005/8/layout/cycle1"/>
    <dgm:cxn modelId="{901F9AD3-73BA-430D-BA70-EB6864613F4A}" srcId="{2843F9CD-6556-4C8B-94C2-E0389A8DF941}" destId="{CC66DAC8-3ADD-4553-8D2C-16930EC1F104}" srcOrd="0" destOrd="0" parTransId="{A82285E1-59D7-4BE1-ACF4-2542A0CA94BB}" sibTransId="{332AFCC1-AA63-48D3-ADA5-582B891A1ECB}"/>
    <dgm:cxn modelId="{0B2C3718-3C13-409D-BFDB-72B374F2A0DA}" type="presOf" srcId="{F305681E-66B5-4210-92B8-648385163118}" destId="{E73ABC05-9FE7-456A-AB7A-0160FAAE9693}" srcOrd="0" destOrd="0" presId="urn:microsoft.com/office/officeart/2005/8/layout/cycle1"/>
    <dgm:cxn modelId="{511A33F3-44FF-4043-A77B-4AEDDC6F5542}" type="presOf" srcId="{332AFCC1-AA63-48D3-ADA5-582B891A1ECB}" destId="{0E686D0A-429D-499D-BE3F-28AA9F6DB5A9}" srcOrd="0" destOrd="0" presId="urn:microsoft.com/office/officeart/2005/8/layout/cycle1"/>
    <dgm:cxn modelId="{BDFA7C82-435F-4D65-B786-5C0D36FB1257}" srcId="{2843F9CD-6556-4C8B-94C2-E0389A8DF941}" destId="{F305681E-66B5-4210-92B8-648385163118}" srcOrd="1" destOrd="0" parTransId="{8D0D6EF2-9C37-4C92-B1A5-5D8F1A1FF02D}" sibTransId="{6EB38308-FA4A-4910-8D14-F617D619CC96}"/>
    <dgm:cxn modelId="{CDD5C53E-85FC-4958-B03E-3C66A42D4862}" type="presParOf" srcId="{32AB0D86-1E04-4A79-BCD7-53416EC34A8E}" destId="{FB4EEC8F-7B08-4E6D-AA66-CCD804348DF3}" srcOrd="0" destOrd="0" presId="urn:microsoft.com/office/officeart/2005/8/layout/cycle1"/>
    <dgm:cxn modelId="{336CAAC5-6880-4DB5-BC83-64E8ABACD832}" type="presParOf" srcId="{32AB0D86-1E04-4A79-BCD7-53416EC34A8E}" destId="{1B81715A-900C-42DD-A57D-BCD056D2C2A0}" srcOrd="1" destOrd="0" presId="urn:microsoft.com/office/officeart/2005/8/layout/cycle1"/>
    <dgm:cxn modelId="{573D6CC6-C820-431B-96FC-65DD58019462}" type="presParOf" srcId="{32AB0D86-1E04-4A79-BCD7-53416EC34A8E}" destId="{0E686D0A-429D-499D-BE3F-28AA9F6DB5A9}" srcOrd="2" destOrd="0" presId="urn:microsoft.com/office/officeart/2005/8/layout/cycle1"/>
    <dgm:cxn modelId="{9D5B62FE-B030-4B90-8DBB-745BA8ACDE35}" type="presParOf" srcId="{32AB0D86-1E04-4A79-BCD7-53416EC34A8E}" destId="{D14FC4CA-D481-4EC1-8740-F5F521946183}" srcOrd="3" destOrd="0" presId="urn:microsoft.com/office/officeart/2005/8/layout/cycle1"/>
    <dgm:cxn modelId="{6EA443FD-2823-4555-8A82-C04C346C3ACD}" type="presParOf" srcId="{32AB0D86-1E04-4A79-BCD7-53416EC34A8E}" destId="{E73ABC05-9FE7-456A-AB7A-0160FAAE9693}" srcOrd="4" destOrd="0" presId="urn:microsoft.com/office/officeart/2005/8/layout/cycle1"/>
    <dgm:cxn modelId="{E115853F-06EA-47E7-8977-9D96D1678E66}" type="presParOf" srcId="{32AB0D86-1E04-4A79-BCD7-53416EC34A8E}" destId="{66F2779A-F562-4259-B6A3-DA66036EC1A4}" srcOrd="5" destOrd="0" presId="urn:microsoft.com/office/officeart/2005/8/layout/cycle1"/>
    <dgm:cxn modelId="{ABEAD6BD-1801-4CB5-BB24-4784C07032CC}" type="presParOf" srcId="{32AB0D86-1E04-4A79-BCD7-53416EC34A8E}" destId="{477C5C8B-B3C1-4BBA-BC29-A1CFFED9EF4A}" srcOrd="6" destOrd="0" presId="urn:microsoft.com/office/officeart/2005/8/layout/cycle1"/>
    <dgm:cxn modelId="{086E8BCD-2F39-4B06-8D7D-6E563D3A866F}" type="presParOf" srcId="{32AB0D86-1E04-4A79-BCD7-53416EC34A8E}" destId="{07B7ACCC-10D5-4509-96F5-DC471CA77025}" srcOrd="7" destOrd="0" presId="urn:microsoft.com/office/officeart/2005/8/layout/cycle1"/>
    <dgm:cxn modelId="{D47A4BA9-15A1-4DBF-9432-AB8B0F0F692F}" type="presParOf" srcId="{32AB0D86-1E04-4A79-BCD7-53416EC34A8E}" destId="{4155A551-DC78-4703-8732-98830A2FF7D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CC58FFE-9A29-49AB-960D-7BCD57EE6CE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29359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3289F7-75B1-404C-9F5D-288CDBE1FA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55034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88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16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196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435576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err="1" smtClean="0"/>
              <a:t>Modelovka</a:t>
            </a: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846086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Modelovka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5334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927604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552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794412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992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5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8570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Obsah bezpečnostního balíčku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161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389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19785F-32E1-4D9E-AF70-6270DD9DB49F}" type="slidenum">
              <a:rPr lang="cs-CZ" altLang="cs-CZ" smtClean="0">
                <a:latin typeface="Calibri" panose="020F0502020204030204" pitchFamily="34" charset="0"/>
              </a:rPr>
              <a:pPr/>
              <a:t>28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477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2771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ABB7F-F9EC-461A-A8B1-B2E5B0F9BD91}" type="slidenum">
              <a:rPr lang="cs-CZ" altLang="cs-CZ" smtClean="0">
                <a:latin typeface="Calibri" panose="020F0502020204030204" pitchFamily="34" charset="0"/>
              </a:rPr>
              <a:pPr/>
              <a:t>31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636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716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4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smtClean="0"/>
              <a:t>Cvičení</a:t>
            </a:r>
            <a:r>
              <a:rPr lang="cs-CZ" altLang="cs-CZ" baseline="0" dirty="0" smtClean="0"/>
              <a:t> ve dvojicích – neverbálně vyjadřovat odmítání, pohrdání x přijetí a důvěru</a:t>
            </a: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57698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90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843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570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48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51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EEFEFB3B-9262-4A6C-A736-65956D089AA7}" type="datetimeFigureOut">
              <a:rPr lang="cs-CZ"/>
              <a:pPr>
                <a:defRPr/>
              </a:pPr>
              <a:t>23. 10. 2017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9C2FFA-499C-4A16-A1C6-4CD0BE8066E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489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09B9EB0-5E27-4A5B-A81F-213434E5C94D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5398FB4-86F6-4F14-B216-7F4212DC9E8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853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F1B1287D-15EB-4679-95E7-74EABFE5CC1B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6E9082-0012-42B0-B4DB-BA4FDE469C4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990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F015C584-9FF1-464D-A8AB-0299D9F3A848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79506F-83D3-4598-9A13-2C49425F964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109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D469559-EF01-4F74-AE37-AE79206694E1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BF3B6D-4FB7-4B79-A669-136EF85CECD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148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6C3C16-9C6C-44F7-8260-59838BE5A484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605678-DD09-46C8-837E-5B0E04B07F6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3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4050936-67AF-4833-A488-3AFD928E4EFA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9AA5CD-FE65-4DF9-8855-D3920B5CF65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37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BAE7886-F4A7-426A-9774-23AAD3CBDDDE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416ED7-0151-44CC-9BED-2EDEB8D401F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524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3838FDC-944B-4FB4-98D2-5BBD45FBFCB1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5627D7-804C-46CF-883D-AAC18066ADB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528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E92CD02-6E29-45A7-B1C8-CC18A621D0E5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C4276F-D4A7-49C6-AE73-9EC0258BA68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063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1756A039-B718-4A37-88FC-3BC77E1C82E3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B651DA-CA51-4A08-A68C-89501654CD3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427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7" r:id="rId1"/>
    <p:sldLayoutId id="2147484608" r:id="rId2"/>
    <p:sldLayoutId id="2147484609" r:id="rId3"/>
    <p:sldLayoutId id="2147484610" r:id="rId4"/>
    <p:sldLayoutId id="2147484611" r:id="rId5"/>
    <p:sldLayoutId id="2147484612" r:id="rId6"/>
    <p:sldLayoutId id="2147484613" r:id="rId7"/>
    <p:sldLayoutId id="2147484614" r:id="rId8"/>
    <p:sldLayoutId id="2147484615" r:id="rId9"/>
    <p:sldLayoutId id="2147484616" r:id="rId10"/>
    <p:sldLayoutId id="21474846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468313" y="160020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 smtClean="0">
                <a:latin typeface="Source Sans Pro"/>
              </a:rPr>
              <a:t>Principy poradenství</a:t>
            </a:r>
          </a:p>
        </p:txBody>
      </p:sp>
      <p:sp>
        <p:nvSpPr>
          <p:cNvPr id="2" name="Zástupný symbol pro obsah 4"/>
          <p:cNvSpPr>
            <a:spLocks noGrp="1"/>
          </p:cNvSpPr>
          <p:nvPr>
            <p:ph type="subTitle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</p:txBody>
      </p:sp>
      <p:sp>
        <p:nvSpPr>
          <p:cNvPr id="6" name="Obdélník 5"/>
          <p:cNvSpPr/>
          <p:nvPr/>
        </p:nvSpPr>
        <p:spPr>
          <a:xfrm>
            <a:off x="250825" y="6084888"/>
            <a:ext cx="87518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	        		</a:t>
            </a:r>
          </a:p>
        </p:txBody>
      </p:sp>
      <p:pic>
        <p:nvPicPr>
          <p:cNvPr id="5" name="Picture 4" descr="http://www.persefona.cz/img/sliderPoradenstv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64" y="2924945"/>
            <a:ext cx="9148564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endPos="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Zásady poradenského procesu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252520" cy="5323730"/>
          </a:xfrm>
        </p:spPr>
        <p:txBody>
          <a:bodyPr/>
          <a:lstStyle/>
          <a:p>
            <a:r>
              <a:rPr lang="cs-CZ" sz="3600" dirty="0" smtClean="0">
                <a:latin typeface="Source Sans Pro"/>
              </a:rPr>
              <a:t>Svoboda klienta </a:t>
            </a:r>
            <a:r>
              <a:rPr lang="cs-CZ" dirty="0" smtClean="0">
                <a:latin typeface="Source Sans Pro"/>
              </a:rPr>
              <a:t>– co bude řešit, o čem mluvit, jak se rozhodne</a:t>
            </a:r>
          </a:p>
          <a:p>
            <a:r>
              <a:rPr lang="cs-CZ" sz="3600" dirty="0" smtClean="0">
                <a:latin typeface="Source Sans Pro"/>
              </a:rPr>
              <a:t>Respekt ke klientovi </a:t>
            </a:r>
            <a:r>
              <a:rPr lang="cs-CZ" dirty="0" smtClean="0">
                <a:latin typeface="Source Sans Pro"/>
              </a:rPr>
              <a:t>– akceptace, přijetí</a:t>
            </a:r>
          </a:p>
          <a:p>
            <a:r>
              <a:rPr lang="cs-CZ" sz="3600" dirty="0" smtClean="0">
                <a:latin typeface="Source Sans Pro"/>
              </a:rPr>
              <a:t>Důvěrnost</a:t>
            </a: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mlčenlivost</a:t>
            </a:r>
          </a:p>
          <a:p>
            <a:r>
              <a:rPr lang="cs-CZ" sz="3600" dirty="0" smtClean="0">
                <a:latin typeface="Source Sans Pro"/>
              </a:rPr>
              <a:t>Spolupráce </a:t>
            </a:r>
            <a:r>
              <a:rPr lang="cs-CZ" dirty="0" smtClean="0">
                <a:latin typeface="Source Sans Pro"/>
              </a:rPr>
              <a:t>– motivace klienta</a:t>
            </a:r>
            <a:endParaRPr lang="cs-CZ" dirty="0">
              <a:latin typeface="Source Sans Pro"/>
            </a:endParaRPr>
          </a:p>
          <a:p>
            <a:r>
              <a:rPr lang="cs-CZ" sz="3600" dirty="0" smtClean="0">
                <a:latin typeface="Source Sans Pro"/>
              </a:rPr>
              <a:t>Důvěra ve zdroje, možnou změnu </a:t>
            </a:r>
            <a:r>
              <a:rPr lang="cs-CZ" dirty="0" smtClean="0">
                <a:latin typeface="Source Sans Pro"/>
              </a:rPr>
              <a:t>– optimismus, naděje</a:t>
            </a:r>
          </a:p>
          <a:p>
            <a:r>
              <a:rPr lang="cs-CZ" sz="3600" dirty="0" smtClean="0">
                <a:latin typeface="Source Sans Pro"/>
              </a:rPr>
              <a:t>Porozumění </a:t>
            </a:r>
            <a:r>
              <a:rPr lang="cs-CZ" dirty="0" smtClean="0">
                <a:latin typeface="Source Sans Pro"/>
              </a:rPr>
              <a:t>– klientovu světu, situaci, hodnotám, problému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83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Fáze poradenského procesu</a:t>
            </a:r>
            <a:br>
              <a:rPr lang="cs-CZ" sz="4000" dirty="0" smtClean="0">
                <a:latin typeface="Source Sans Pro"/>
              </a:rPr>
            </a:br>
            <a:r>
              <a:rPr lang="cs-CZ" sz="3200" dirty="0" smtClean="0">
                <a:latin typeface="Source Sans Pro"/>
              </a:rPr>
              <a:t>(</a:t>
            </a:r>
            <a:r>
              <a:rPr lang="cs-CZ" sz="3200" dirty="0" err="1" smtClean="0">
                <a:latin typeface="Source Sans Pro"/>
              </a:rPr>
              <a:t>Eganův</a:t>
            </a:r>
            <a:r>
              <a:rPr lang="cs-CZ" sz="3200" dirty="0" smtClean="0">
                <a:latin typeface="Source Sans Pro"/>
              </a:rPr>
              <a:t> model pomáhajícího procesu) </a:t>
            </a:r>
            <a:endParaRPr lang="cs-CZ" sz="32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/>
          <a:lstStyle/>
          <a:p>
            <a:r>
              <a:rPr lang="de-DE" b="1" dirty="0" err="1">
                <a:latin typeface="Source Sans Pro"/>
              </a:rPr>
              <a:t>Fáze</a:t>
            </a:r>
            <a:r>
              <a:rPr lang="de-DE" b="1" dirty="0">
                <a:latin typeface="Source Sans Pro"/>
              </a:rPr>
              <a:t> 1: </a:t>
            </a:r>
            <a:r>
              <a:rPr lang="de-DE" b="1" dirty="0" err="1">
                <a:latin typeface="Source Sans Pro"/>
              </a:rPr>
              <a:t>Mapování</a:t>
            </a:r>
            <a:r>
              <a:rPr lang="de-DE" b="1" dirty="0">
                <a:latin typeface="Source Sans Pro"/>
              </a:rPr>
              <a:t> </a:t>
            </a:r>
            <a:r>
              <a:rPr lang="de-DE" b="1" dirty="0" err="1" smtClean="0">
                <a:latin typeface="Source Sans Pro"/>
              </a:rPr>
              <a:t>problému</a:t>
            </a:r>
            <a:endParaRPr lang="cs-CZ" b="1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vytvoření bezpečného prostředí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akceptace klientových postojů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názorů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zrcadlení emocí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prostor </a:t>
            </a:r>
            <a:r>
              <a:rPr lang="cs-CZ" dirty="0">
                <a:latin typeface="Source Sans Pro"/>
              </a:rPr>
              <a:t>k </a:t>
            </a:r>
            <a:r>
              <a:rPr lang="cs-CZ" dirty="0" smtClean="0">
                <a:latin typeface="Source Sans Pro"/>
              </a:rPr>
              <a:t>ventilaci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- vyjádření zájmu, otevřené otázky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nedochází k</a:t>
            </a:r>
            <a:r>
              <a:rPr lang="cs-CZ" dirty="0">
                <a:latin typeface="Source Sans Pro"/>
              </a:rPr>
              <a:t> navrhování </a:t>
            </a:r>
            <a:r>
              <a:rPr lang="cs-CZ" dirty="0" smtClean="0">
                <a:latin typeface="Source Sans Pro"/>
              </a:rPr>
              <a:t>řešení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cíl porozumět</a:t>
            </a:r>
          </a:p>
          <a:p>
            <a:pPr marL="0" indent="0">
              <a:buNone/>
            </a:pPr>
            <a:r>
              <a:rPr lang="cs-CZ" sz="1000" dirty="0">
                <a:latin typeface="Source Sans Pro"/>
              </a:rPr>
              <a:t> </a:t>
            </a:r>
            <a:r>
              <a:rPr lang="cs-CZ" sz="1000" dirty="0" smtClean="0">
                <a:latin typeface="Source Sans Pro"/>
              </a:rPr>
              <a:t> </a:t>
            </a:r>
          </a:p>
          <a:p>
            <a:pPr marL="0" indent="0" algn="ctr">
              <a:buNone/>
            </a:pPr>
            <a:r>
              <a:rPr lang="cs-CZ" b="1" dirty="0" smtClean="0">
                <a:latin typeface="Source Sans Pro"/>
              </a:rPr>
              <a:t>Pozor, ať mapování nepůsobí jako výslech!</a:t>
            </a:r>
            <a:endParaRPr lang="cs-CZ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760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6375" y="476672"/>
            <a:ext cx="619196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Oblasti k mapování</a:t>
            </a:r>
          </a:p>
        </p:txBody>
      </p:sp>
      <p:sp>
        <p:nvSpPr>
          <p:cNvPr id="26627" name="Text Box 36"/>
          <p:cNvSpPr txBox="1">
            <a:spLocks noChangeArrowheads="1"/>
          </p:cNvSpPr>
          <p:nvPr/>
        </p:nvSpPr>
        <p:spPr bwMode="auto">
          <a:xfrm>
            <a:off x="-5680" y="1412776"/>
            <a:ext cx="91440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59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Situace obecně + prožívání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Chování násilné osoby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Formy násilí a intenzita, míra ohrožení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Očekávání, zakázka, cíl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Source Sans Pro"/>
              </a:rPr>
              <a:t>Zkušenosti s podobnou </a:t>
            </a:r>
            <a:r>
              <a:rPr lang="cs-CZ" sz="2800" dirty="0" smtClean="0">
                <a:latin typeface="Source Sans Pro"/>
              </a:rPr>
              <a:t>situací, </a:t>
            </a:r>
            <a:r>
              <a:rPr lang="cs-CZ" altLang="cs-CZ" sz="2800" dirty="0" smtClean="0">
                <a:latin typeface="Source Sans Pro"/>
              </a:rPr>
              <a:t>pokusy o řešení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Source Sans Pro"/>
              </a:rPr>
              <a:t>Katastrofický scénář</a:t>
            </a:r>
            <a:endParaRPr lang="cs-CZ" altLang="cs-CZ" sz="2800" dirty="0" smtClean="0">
              <a:latin typeface="Source Sans Pro"/>
            </a:endParaRP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Vztahy – partnerský, rodinné, přátelské, pracovní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Zaměstnání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endParaRPr lang="cs-CZ" altLang="cs-CZ" sz="2800" dirty="0" smtClean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893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6375" y="548679"/>
            <a:ext cx="5975945" cy="61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Oblasti k mapování</a:t>
            </a:r>
          </a:p>
        </p:txBody>
      </p:sp>
      <p:sp>
        <p:nvSpPr>
          <p:cNvPr id="28675" name="Text Box 36"/>
          <p:cNvSpPr txBox="1">
            <a:spLocks noChangeArrowheads="1"/>
          </p:cNvSpPr>
          <p:nvPr/>
        </p:nvSpPr>
        <p:spPr bwMode="auto">
          <a:xfrm>
            <a:off x="-31552" y="1628800"/>
            <a:ext cx="9073008" cy="567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59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Děti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Zdravotní stav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Finance (dluhy, sociální dávky, příjmy…)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Bydlení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Sociální sítě a podpůrné subjekty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Instituce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Zájmy a koníčky, jiné zdroje, </a:t>
            </a:r>
            <a:r>
              <a:rPr lang="cs-CZ" sz="2800" dirty="0" smtClean="0"/>
              <a:t>vyrovnávací </a:t>
            </a:r>
            <a:r>
              <a:rPr lang="cs-CZ" sz="2800" dirty="0"/>
              <a:t>strategie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endParaRPr lang="cs-CZ" altLang="cs-CZ" sz="2800" dirty="0" smtClean="0">
              <a:latin typeface="Source Sans Pro"/>
            </a:endParaRPr>
          </a:p>
          <a:p>
            <a:pPr eaLnBrk="1" hangingPunct="1">
              <a:lnSpc>
                <a:spcPct val="150000"/>
              </a:lnSpc>
            </a:pPr>
            <a:endParaRPr lang="cs-CZ" alt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Fáze poradenského procesu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997152"/>
          </a:xfrm>
        </p:spPr>
        <p:txBody>
          <a:bodyPr/>
          <a:lstStyle/>
          <a:p>
            <a:r>
              <a:rPr lang="cs-CZ" b="1" dirty="0">
                <a:latin typeface="Source Sans Pro"/>
              </a:rPr>
              <a:t>Fáze 2: Formulace zakázky a cíle klienta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smtClean="0">
                <a:latin typeface="Source Sans Pro"/>
              </a:rPr>
              <a:t>- </a:t>
            </a:r>
            <a:r>
              <a:rPr lang="cs-CZ" dirty="0">
                <a:latin typeface="Source Sans Pro"/>
              </a:rPr>
              <a:t>zjistit, </a:t>
            </a:r>
            <a:r>
              <a:rPr lang="cs-CZ" dirty="0" smtClean="0">
                <a:latin typeface="Source Sans Pro"/>
              </a:rPr>
              <a:t>čeho </a:t>
            </a:r>
            <a:r>
              <a:rPr lang="cs-CZ" dirty="0">
                <a:latin typeface="Source Sans Pro"/>
              </a:rPr>
              <a:t>by chtěl </a:t>
            </a:r>
            <a:r>
              <a:rPr lang="cs-CZ" dirty="0" smtClean="0">
                <a:latin typeface="Source Sans Pro"/>
              </a:rPr>
              <a:t>klient dosáhnout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hodnocení cílů, výběr cíle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zkoumání reálnosti cíle  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- hodnocení </a:t>
            </a:r>
            <a:r>
              <a:rPr lang="cs-CZ" dirty="0">
                <a:latin typeface="Source Sans Pro"/>
              </a:rPr>
              <a:t>možnosti k </a:t>
            </a:r>
            <a:r>
              <a:rPr lang="cs-CZ" dirty="0" smtClean="0">
                <a:latin typeface="Source Sans Pro"/>
              </a:rPr>
              <a:t>dosažení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hledání konkrétního </a:t>
            </a:r>
            <a:r>
              <a:rPr lang="cs-CZ" dirty="0">
                <a:latin typeface="Source Sans Pro"/>
              </a:rPr>
              <a:t>řešení a </a:t>
            </a:r>
            <a:r>
              <a:rPr lang="cs-CZ" dirty="0" smtClean="0">
                <a:latin typeface="Source Sans Pro"/>
              </a:rPr>
              <a:t>zvažování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možných rizik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předností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sumarizace </a:t>
            </a:r>
            <a:r>
              <a:rPr lang="cs-CZ" dirty="0">
                <a:latin typeface="Source Sans Pro"/>
              </a:rPr>
              <a:t>a parafráze</a:t>
            </a:r>
          </a:p>
        </p:txBody>
      </p:sp>
    </p:spTree>
    <p:extLst>
      <p:ext uri="{BB962C8B-B14F-4D97-AF65-F5344CB8AC3E}">
        <p14:creationId xmlns:p14="http://schemas.microsoft.com/office/powerpoint/2010/main" val="2556280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4000" dirty="0" smtClean="0">
                <a:latin typeface="Source Sans Pro"/>
              </a:rPr>
              <a:t>Fáze poradenského procesu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/>
          <a:lstStyle/>
          <a:p>
            <a:r>
              <a:rPr lang="de-DE" b="1" dirty="0" err="1" smtClean="0">
                <a:latin typeface="Source Sans Pro"/>
              </a:rPr>
              <a:t>Fáze</a:t>
            </a:r>
            <a:r>
              <a:rPr lang="de-DE" b="1" dirty="0" smtClean="0">
                <a:latin typeface="Source Sans Pro"/>
              </a:rPr>
              <a:t> 3: </a:t>
            </a:r>
            <a:r>
              <a:rPr lang="de-DE" b="1" dirty="0" err="1" smtClean="0">
                <a:latin typeface="Source Sans Pro"/>
              </a:rPr>
              <a:t>Plán</a:t>
            </a:r>
            <a:r>
              <a:rPr lang="de-DE" b="1" dirty="0" smtClean="0">
                <a:latin typeface="Source Sans Pro"/>
              </a:rPr>
              <a:t> a </a:t>
            </a:r>
            <a:r>
              <a:rPr lang="de-DE" b="1" dirty="0" err="1" smtClean="0">
                <a:latin typeface="Source Sans Pro"/>
              </a:rPr>
              <a:t>prostředky</a:t>
            </a:r>
            <a:r>
              <a:rPr lang="de-DE" b="1" dirty="0" smtClean="0">
                <a:latin typeface="Source Sans Pro"/>
              </a:rPr>
              <a:t> k </a:t>
            </a:r>
            <a:r>
              <a:rPr lang="de-DE" b="1" dirty="0" err="1" smtClean="0">
                <a:latin typeface="Source Sans Pro"/>
              </a:rPr>
              <a:t>dosažení</a:t>
            </a:r>
            <a:r>
              <a:rPr lang="de-DE" b="1" dirty="0" smtClean="0">
                <a:latin typeface="Source Sans Pro"/>
              </a:rPr>
              <a:t> </a:t>
            </a:r>
            <a:r>
              <a:rPr lang="de-DE" b="1" dirty="0" err="1" smtClean="0">
                <a:latin typeface="Source Sans Pro"/>
              </a:rPr>
              <a:t>cíle</a:t>
            </a:r>
            <a:endParaRPr lang="cs-CZ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</a:t>
            </a:r>
            <a:r>
              <a:rPr lang="cs-CZ" dirty="0">
                <a:latin typeface="Source Sans Pro"/>
              </a:rPr>
              <a:t>jak dosáhnout zvolených </a:t>
            </a:r>
            <a:r>
              <a:rPr lang="cs-CZ" dirty="0" smtClean="0">
                <a:latin typeface="Source Sans Pro"/>
              </a:rPr>
              <a:t>cílů 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alternativy, důsledky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   - podpora k uskutečnění </a:t>
            </a:r>
            <a:r>
              <a:rPr lang="cs-CZ" dirty="0">
                <a:latin typeface="Source Sans Pro"/>
              </a:rPr>
              <a:t>kroků v </a:t>
            </a:r>
            <a:r>
              <a:rPr lang="cs-CZ" dirty="0" smtClean="0">
                <a:latin typeface="Source Sans Pro"/>
              </a:rPr>
              <a:t>praxi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zvyšování kompetencí klienta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   - závěr, nabídka</a:t>
            </a: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80722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584325" y="908720"/>
            <a:ext cx="5867995" cy="62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4000" b="1" dirty="0" smtClean="0">
                <a:latin typeface="Source Sans Pro"/>
              </a:rPr>
              <a:t>Cyklus domácího násilí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611188" y="1989138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cs-CZ" altLang="cs-CZ" sz="2400" b="1">
                <a:latin typeface="Calibri" panose="020F0502020204030204" pitchFamily="34" charset="0"/>
              </a:rPr>
              <a:t> </a:t>
            </a:r>
            <a:endParaRPr lang="cs-CZ" altLang="cs-CZ" sz="2400">
              <a:latin typeface="Calibri" panose="020F050202020403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95722264"/>
              </p:ext>
            </p:extLst>
          </p:nvPr>
        </p:nvGraphicFramePr>
        <p:xfrm>
          <a:off x="1609841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latin typeface="Source Sans Pro"/>
              </a:rPr>
              <a:t>  </a:t>
            </a:r>
            <a:r>
              <a:rPr lang="cs-CZ" sz="4000" dirty="0">
                <a:latin typeface="Source Sans Pro"/>
              </a:rPr>
              <a:t/>
            </a:r>
            <a:br>
              <a:rPr lang="cs-CZ" sz="4000" dirty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Problematické chování oběti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Manipulace s realitou: </a:t>
            </a:r>
            <a:r>
              <a:rPr lang="cs-CZ" altLang="cs-CZ" sz="2800" dirty="0" smtClean="0">
                <a:latin typeface="Source Sans Pro"/>
              </a:rPr>
              <a:t>oběť vidí realitu pokřiveným způsoben, hledá nějaké vysvětlení</a:t>
            </a:r>
            <a:endParaRPr lang="cs-CZ" altLang="cs-CZ" sz="2800" b="1" dirty="0" smtClean="0">
              <a:latin typeface="Source Sans Pro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Zablokované ventilování vzteku: </a:t>
            </a:r>
            <a:r>
              <a:rPr lang="cs-CZ" altLang="cs-CZ" sz="2800" dirty="0" smtClean="0">
                <a:latin typeface="Source Sans Pro"/>
              </a:rPr>
              <a:t>utíkání před konflikty, neschopnost vyjadřovat své pocity, potřeby, hranice</a:t>
            </a:r>
            <a:endParaRPr lang="cs-CZ" altLang="cs-CZ" sz="2800" b="1" dirty="0" smtClean="0">
              <a:latin typeface="Source Sans Pro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Disociace: </a:t>
            </a:r>
            <a:r>
              <a:rPr lang="cs-CZ" altLang="cs-CZ" sz="2800" dirty="0" smtClean="0">
                <a:latin typeface="Source Sans Pro"/>
              </a:rPr>
              <a:t>otupění prožívání emocí (slouží jako ochrana před plným prožíváním bolesti)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Minimalizace násilí: </a:t>
            </a:r>
            <a:r>
              <a:rPr lang="cs-CZ" altLang="cs-CZ" sz="2800" dirty="0" smtClean="0">
                <a:latin typeface="Source Sans Pro"/>
              </a:rPr>
              <a:t>bagatelizace a racionalizace násilí, sebeobviňování a pochyby o sobě samé, popírání, utajování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Přílišná ochota vyhovět: </a:t>
            </a:r>
            <a:r>
              <a:rPr lang="cs-CZ" altLang="cs-CZ" sz="2800" dirty="0" smtClean="0">
                <a:latin typeface="Source Sans Pro"/>
              </a:rPr>
              <a:t>naučený postup, uplatňuje i vůči jiným autoritám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094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>
                <a:latin typeface="Source Sans Pro"/>
              </a:rPr>
              <a:t>  </a:t>
            </a:r>
            <a:r>
              <a:rPr lang="cs-CZ" sz="4000" b="1" dirty="0" smtClean="0">
                <a:latin typeface="Source Sans Pro"/>
              </a:rPr>
              <a:t/>
            </a:r>
            <a:br>
              <a:rPr lang="cs-CZ" sz="4000" b="1" dirty="0" smtClean="0">
                <a:latin typeface="Source Sans Pro"/>
              </a:rPr>
            </a:br>
            <a:r>
              <a:rPr lang="cs-CZ" sz="4000" b="1" dirty="0" smtClean="0">
                <a:latin typeface="Source Sans Pro"/>
              </a:rPr>
              <a:t>Příprava </a:t>
            </a:r>
            <a:r>
              <a:rPr lang="cs-CZ" sz="4000" b="1" dirty="0">
                <a:latin typeface="Source Sans Pro"/>
              </a:rPr>
              <a:t>bezpečnostního plánu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I. Identifikace rizikových faktorů </a:t>
            </a:r>
            <a:endParaRPr lang="cs-CZ" dirty="0">
              <a:latin typeface="Source Sans Pro"/>
            </a:endParaRPr>
          </a:p>
          <a:p>
            <a:r>
              <a:rPr lang="cs-CZ" dirty="0" smtClean="0">
                <a:latin typeface="Source Sans Pro"/>
              </a:rPr>
              <a:t>prostor oběti pro </a:t>
            </a:r>
            <a:r>
              <a:rPr lang="cs-CZ" dirty="0">
                <a:latin typeface="Source Sans Pro"/>
              </a:rPr>
              <a:t>vyjádření </a:t>
            </a:r>
            <a:r>
              <a:rPr lang="cs-CZ" dirty="0" smtClean="0">
                <a:latin typeface="Source Sans Pro"/>
              </a:rPr>
              <a:t>jejího subjektivního </a:t>
            </a:r>
            <a:r>
              <a:rPr lang="cs-CZ" dirty="0">
                <a:latin typeface="Source Sans Pro"/>
              </a:rPr>
              <a:t>vnímání </a:t>
            </a:r>
            <a:r>
              <a:rPr lang="cs-CZ" dirty="0" smtClean="0">
                <a:latin typeface="Source Sans Pro"/>
              </a:rPr>
              <a:t>násilí a </a:t>
            </a:r>
            <a:r>
              <a:rPr lang="cs-CZ" dirty="0">
                <a:latin typeface="Source Sans Pro"/>
              </a:rPr>
              <a:t>jeho </a:t>
            </a:r>
            <a:r>
              <a:rPr lang="cs-CZ" dirty="0" smtClean="0">
                <a:latin typeface="Source Sans Pro"/>
              </a:rPr>
              <a:t>vývoje</a:t>
            </a:r>
          </a:p>
          <a:p>
            <a:pPr marL="0" indent="0">
              <a:buNone/>
            </a:pPr>
            <a:endParaRPr lang="cs-CZ" dirty="0">
              <a:latin typeface="Source Sans Pro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Formy a nebezpečnost násilí ve vztahu</a:t>
            </a: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Odhad </a:t>
            </a:r>
            <a:r>
              <a:rPr lang="cs-CZ" dirty="0">
                <a:latin typeface="Source Sans Pro"/>
              </a:rPr>
              <a:t>o</a:t>
            </a:r>
            <a:r>
              <a:rPr lang="cs-CZ" altLang="cs-CZ" dirty="0" smtClean="0">
                <a:latin typeface="Source Sans Pro"/>
              </a:rPr>
              <a:t>becných sklonů násilné osoby k násilí</a:t>
            </a:r>
            <a:endParaRPr lang="cs-CZ" dirty="0" smtClean="0">
              <a:latin typeface="Source Sans Pro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Odhad zranitelnosti ohrožené osoby</a:t>
            </a: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Signály zvýšeného rizika</a:t>
            </a:r>
            <a:endParaRPr lang="cs-CZ" dirty="0">
              <a:latin typeface="Source Sans Pro"/>
            </a:endParaRPr>
          </a:p>
          <a:p>
            <a:endParaRPr lang="cs-CZ" dirty="0" smtClean="0">
              <a:latin typeface="Source Sans Pro"/>
            </a:endParaRPr>
          </a:p>
          <a:p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32327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ChangeArrowheads="1"/>
          </p:cNvSpPr>
          <p:nvPr/>
        </p:nvSpPr>
        <p:spPr bwMode="auto">
          <a:xfrm>
            <a:off x="107504" y="1340768"/>
            <a:ext cx="8770615" cy="525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9900"/>
              </a:buClr>
              <a:defRPr/>
            </a:pPr>
            <a:r>
              <a:rPr lang="cs-CZ" altLang="cs-CZ" sz="2800" b="1" dirty="0" smtClean="0">
                <a:latin typeface="Source Sans Pro"/>
              </a:rPr>
              <a:t>Násilí ve vztahu k blízké osobě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latin typeface="Source Sans Pro"/>
              </a:rPr>
              <a:t>Dopouští se násilná osoba závažného fyzického nebo sexuálního násilí?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latin typeface="Source Sans Pro"/>
              </a:rPr>
              <a:t>Vyhrožuje závažným násilím, sděluje své násilné úmysly?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latin typeface="Source Sans Pro"/>
              </a:rPr>
              <a:t>Dochází ke stupňování fyzického/sexuálního násilí nebo vyhrůžek a úmyslů?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latin typeface="Source Sans Pro"/>
              </a:rPr>
              <a:t>Porušuje násilná osoba příkazy soudu a jiná nařízení?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latin typeface="Source Sans Pro"/>
              </a:rPr>
              <a:t>Má násilná osoba názory a postoje, které schvalují násilí?</a:t>
            </a:r>
          </a:p>
        </p:txBody>
      </p:sp>
      <p:sp>
        <p:nvSpPr>
          <p:cNvPr id="36867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1835150" y="188913"/>
            <a:ext cx="5401146" cy="93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16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333375"/>
            <a:ext cx="7313612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>
                <a:latin typeface="Source Sans Pro"/>
              </a:rPr>
              <a:t>Poradenství obecně 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03375"/>
            <a:ext cx="8713787" cy="5229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Source Sans Pro"/>
              </a:rPr>
              <a:t>informace</a:t>
            </a:r>
            <a:r>
              <a:rPr lang="cs-CZ" sz="2800" dirty="0">
                <a:latin typeface="Source Sans Pro"/>
              </a:rPr>
              <a:t>, rady, vedení a </a:t>
            </a:r>
            <a:r>
              <a:rPr lang="cs-CZ" sz="2800" dirty="0" smtClean="0">
                <a:latin typeface="Source Sans Pro"/>
              </a:rPr>
              <a:t>podpora ve </a:t>
            </a:r>
            <a:r>
              <a:rPr lang="cs-CZ" sz="2800" dirty="0">
                <a:latin typeface="Source Sans Pro"/>
              </a:rPr>
              <a:t>vztahu partnerské spolupráce </a:t>
            </a:r>
            <a:endParaRPr lang="cs-CZ" sz="2800" dirty="0" smtClean="0">
              <a:latin typeface="Source Sans Pro"/>
            </a:endParaRPr>
          </a:p>
          <a:p>
            <a:pPr eaLnBrk="1" hangingPunct="1">
              <a:defRPr/>
            </a:pPr>
            <a:r>
              <a:rPr lang="cs-CZ" sz="2800" dirty="0">
                <a:latin typeface="Source Sans Pro"/>
              </a:rPr>
              <a:t>přiměřeně k </a:t>
            </a:r>
            <a:r>
              <a:rPr lang="cs-CZ" sz="2800" dirty="0" smtClean="0">
                <a:latin typeface="Source Sans Pro"/>
              </a:rPr>
              <a:t>situaci klienta </a:t>
            </a:r>
            <a:r>
              <a:rPr lang="cs-CZ" sz="2800" dirty="0">
                <a:latin typeface="Source Sans Pro"/>
              </a:rPr>
              <a:t>a jeho životním cílům a potřebám </a:t>
            </a:r>
            <a:endParaRPr lang="cs-CZ" sz="2800" dirty="0" smtClean="0">
              <a:latin typeface="Source Sans Pro"/>
            </a:endParaRPr>
          </a:p>
          <a:p>
            <a:pPr eaLnBrk="1" hangingPunct="1">
              <a:defRPr/>
            </a:pPr>
            <a:r>
              <a:rPr lang="cs-CZ" sz="2800" dirty="0" smtClean="0">
                <a:latin typeface="Source Sans Pro"/>
              </a:rPr>
              <a:t>mapování </a:t>
            </a:r>
            <a:r>
              <a:rPr lang="cs-CZ" sz="2800" dirty="0">
                <a:latin typeface="Source Sans Pro"/>
              </a:rPr>
              <a:t>vlastních sil a </a:t>
            </a:r>
            <a:r>
              <a:rPr lang="cs-CZ" sz="2800" dirty="0" smtClean="0">
                <a:latin typeface="Source Sans Pro"/>
              </a:rPr>
              <a:t>zdrojů klienta i zdrojů </a:t>
            </a:r>
            <a:r>
              <a:rPr lang="cs-CZ" sz="2800" dirty="0">
                <a:latin typeface="Source Sans Pro"/>
              </a:rPr>
              <a:t>okolí</a:t>
            </a:r>
            <a:endParaRPr lang="cs-CZ" sz="2800" dirty="0" smtClean="0">
              <a:latin typeface="Source Sans Pro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sz="2800" dirty="0" smtClean="0">
              <a:latin typeface="Source Sans Pro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Cíl - zlepšit </a:t>
            </a:r>
            <a:r>
              <a:rPr lang="cs-CZ" sz="2800" dirty="0">
                <a:latin typeface="Source Sans Pro"/>
              </a:rPr>
              <a:t>schopnost klienta se </a:t>
            </a:r>
            <a:r>
              <a:rPr lang="cs-CZ" sz="2800" dirty="0" smtClean="0">
                <a:latin typeface="Source Sans Pro"/>
              </a:rPr>
              <a:t>v situaci </a:t>
            </a:r>
            <a:r>
              <a:rPr lang="cs-CZ" sz="2800" b="1" dirty="0" smtClean="0">
                <a:latin typeface="Source Sans Pro"/>
              </a:rPr>
              <a:t>orientovat</a:t>
            </a:r>
            <a:r>
              <a:rPr lang="cs-CZ" sz="2800" dirty="0" smtClean="0">
                <a:latin typeface="Source Sans Pro"/>
              </a:rPr>
              <a:t>, co nejlépe ji </a:t>
            </a:r>
            <a:r>
              <a:rPr lang="cs-CZ" sz="2800" b="1" dirty="0" smtClean="0">
                <a:latin typeface="Source Sans Pro"/>
              </a:rPr>
              <a:t>řešit</a:t>
            </a:r>
            <a:r>
              <a:rPr lang="cs-CZ" sz="2800" dirty="0" smtClean="0">
                <a:latin typeface="Source Sans Pro"/>
              </a:rPr>
              <a:t> </a:t>
            </a:r>
            <a:r>
              <a:rPr lang="cs-CZ" sz="2800" dirty="0">
                <a:latin typeface="Source Sans Pro"/>
              </a:rPr>
              <a:t>nebo </a:t>
            </a:r>
            <a:r>
              <a:rPr lang="cs-CZ" sz="2800" b="1" dirty="0">
                <a:latin typeface="Source Sans Pro"/>
              </a:rPr>
              <a:t>přijmout</a:t>
            </a:r>
            <a:r>
              <a:rPr lang="cs-CZ" sz="2800" dirty="0">
                <a:latin typeface="Source Sans Pro"/>
              </a:rPr>
              <a:t> </a:t>
            </a:r>
            <a:r>
              <a:rPr lang="cs-CZ" sz="2800" dirty="0" smtClean="0">
                <a:latin typeface="Source Sans Pro"/>
              </a:rPr>
              <a:t>(včetně </a:t>
            </a:r>
            <a:r>
              <a:rPr lang="cs-CZ" sz="2800" dirty="0">
                <a:latin typeface="Source Sans Pro"/>
              </a:rPr>
              <a:t>přijetí zodpovědnosti za důsledky </a:t>
            </a:r>
            <a:r>
              <a:rPr lang="cs-CZ" sz="2800" dirty="0" smtClean="0">
                <a:latin typeface="Source Sans Pro"/>
              </a:rPr>
              <a:t>rozhodnutí)</a:t>
            </a:r>
            <a:endParaRPr lang="cs-CZ" altLang="cs-CZ" sz="2800" dirty="0">
              <a:latin typeface="Source Sans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Source Sans Pro"/>
              </a:rPr>
              <a:t>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r>
              <a:rPr lang="cs-CZ" altLang="cs-CZ" sz="2800" b="1" dirty="0">
                <a:latin typeface="Source Sans Pro"/>
              </a:rPr>
              <a:t>Obecné sklony násilné osoby k násilí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Dopouští se obecné kriminality?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Jsou informace o problémech v předchozích vztazích?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násilná osoba pracovní nebo finanční problémy?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násilná osoba problémy s toxikomanií a jinými závislostmi?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násilná osoba problémy v oblasti duševního zdraví?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endParaRPr lang="cs-CZ" altLang="cs-CZ" b="1" dirty="0">
              <a:latin typeface="Source Sans Pro"/>
            </a:endParaRPr>
          </a:p>
          <a:p>
            <a:pPr eaLnBrk="1" hangingPunct="1">
              <a:buClr>
                <a:srgbClr val="FF9900"/>
              </a:buClr>
              <a:defRPr/>
            </a:pPr>
            <a:endParaRPr lang="cs-CZ" altLang="cs-CZ" sz="2800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51655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Source Sans Pro"/>
              </a:rPr>
              <a:t> 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925144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r>
              <a:rPr lang="cs-CZ" altLang="cs-CZ" sz="2800" b="1" dirty="0">
                <a:latin typeface="Source Sans Pro"/>
              </a:rPr>
              <a:t>Zranitelnost ohrožené osoby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Chová se ohrožená osoba rozporuplně ve vztahu k násilné osobě?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z násilné osoby extrémní strach?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ohrožená osoba problém se zajištěním svého bezpečí?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Existují objektivní překážky, které brání zajištění bezpečí pro ohroženou osobu (nejenom v místě bydliště, ale i v zaměstnání?)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ohrožená osoba závažné osobní problémy?</a:t>
            </a:r>
          </a:p>
          <a:p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44482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/>
          <a:lstStyle/>
          <a:p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556792"/>
            <a:ext cx="8856984" cy="5184576"/>
          </a:xfrm>
        </p:spPr>
        <p:txBody>
          <a:bodyPr/>
          <a:lstStyle/>
          <a:p>
            <a:pPr lvl="0">
              <a:buClr>
                <a:srgbClr val="FF9933"/>
              </a:buClr>
            </a:pPr>
            <a:r>
              <a:rPr lang="cs-CZ" b="1" dirty="0">
                <a:latin typeface="Source Sans Pro"/>
              </a:rPr>
              <a:t>Signály zvýšeného rizika </a:t>
            </a:r>
            <a:endParaRPr lang="cs-CZ" b="1" dirty="0" smtClean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Source Sans Pro"/>
              </a:rPr>
              <a:t>násilná </a:t>
            </a:r>
            <a:r>
              <a:rPr lang="cs-CZ" dirty="0">
                <a:latin typeface="Source Sans Pro"/>
              </a:rPr>
              <a:t>osoba je držitelem střelné </a:t>
            </a:r>
            <a:r>
              <a:rPr lang="cs-CZ" dirty="0" smtClean="0">
                <a:latin typeface="Source Sans Pro"/>
              </a:rPr>
              <a:t>zbraně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je konzumentem </a:t>
            </a:r>
            <a:r>
              <a:rPr lang="cs-CZ" dirty="0" smtClean="0">
                <a:latin typeface="Source Sans Pro"/>
              </a:rPr>
              <a:t>alkoholu, drog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vyhrožuje </a:t>
            </a:r>
            <a:r>
              <a:rPr lang="cs-CZ" dirty="0" smtClean="0">
                <a:latin typeface="Source Sans Pro"/>
              </a:rPr>
              <a:t>zabitím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napadá i děti; ubližuje zvířatům</a:t>
            </a: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již napadla i zakročující </a:t>
            </a:r>
            <a:r>
              <a:rPr lang="cs-CZ" dirty="0" smtClean="0">
                <a:latin typeface="Source Sans Pro"/>
              </a:rPr>
              <a:t>policisty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má sklony ke slídění či pronásledování osoby ohrožené DN, v minulosti </a:t>
            </a:r>
            <a:r>
              <a:rPr lang="cs-CZ" dirty="0" smtClean="0">
                <a:latin typeface="Source Sans Pro"/>
              </a:rPr>
              <a:t>tak již činila</a:t>
            </a:r>
            <a:endParaRPr lang="cs-CZ" sz="2800" dirty="0">
              <a:latin typeface="Source Sans Pro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266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78112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II. Bezpečnostní plán pro </a:t>
            </a:r>
            <a:r>
              <a:rPr lang="cs-CZ" b="1" dirty="0" smtClean="0">
                <a:latin typeface="Source Sans Pro"/>
              </a:rPr>
              <a:t>oběti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Bude se stanovovat </a:t>
            </a:r>
            <a:r>
              <a:rPr lang="cs-CZ" dirty="0"/>
              <a:t>na základě aktuální situace oběti podle toho, zdali oběť: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je rozhodnutá/musí setrvat v násilném vztahu</a:t>
            </a:r>
          </a:p>
          <a:p>
            <a:pPr marL="0" indent="0">
              <a:buNone/>
            </a:pPr>
            <a:r>
              <a:rPr lang="cs-CZ" dirty="0"/>
              <a:t>B) chce odejít z násilného vztahu</a:t>
            </a:r>
          </a:p>
          <a:p>
            <a:pPr marL="0" indent="0">
              <a:buNone/>
            </a:pPr>
            <a:r>
              <a:rPr lang="cs-CZ" dirty="0"/>
              <a:t>C) j</a:t>
            </a:r>
            <a:r>
              <a:rPr lang="cs-CZ" dirty="0" smtClean="0"/>
              <a:t>iž odešla </a:t>
            </a:r>
            <a:r>
              <a:rPr lang="cs-CZ" dirty="0"/>
              <a:t>od násilné osoby</a:t>
            </a:r>
          </a:p>
          <a:p>
            <a:pPr marL="0" indent="0">
              <a:buNone/>
            </a:pP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4615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 smtClean="0">
                <a:latin typeface="Source Sans Pro"/>
              </a:rPr>
              <a:t>  </a:t>
            </a:r>
            <a:r>
              <a:rPr lang="cs-CZ" sz="4000" b="1" dirty="0">
                <a:latin typeface="Source Sans Pro"/>
              </a:rPr>
              <a:t/>
            </a:r>
            <a:br>
              <a:rPr lang="cs-CZ" sz="4000" b="1" dirty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036496" cy="544036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Source Sans Pro"/>
              </a:rPr>
              <a:t>A</a:t>
            </a:r>
            <a:r>
              <a:rPr lang="cs-CZ" b="1" dirty="0">
                <a:latin typeface="Source Sans Pro"/>
              </a:rPr>
              <a:t>) </a:t>
            </a:r>
            <a:r>
              <a:rPr lang="cs-CZ" b="1" dirty="0" smtClean="0">
                <a:latin typeface="Source Sans Pro"/>
              </a:rPr>
              <a:t>Os. </a:t>
            </a:r>
            <a:r>
              <a:rPr lang="cs-CZ" b="1" dirty="0">
                <a:latin typeface="Source Sans Pro"/>
              </a:rPr>
              <a:t>ohrožená v násilném vztahu </a:t>
            </a:r>
            <a:r>
              <a:rPr lang="cs-CZ" b="1" dirty="0" smtClean="0">
                <a:latin typeface="Source Sans Pro"/>
              </a:rPr>
              <a:t>setrvává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- mapování již existujících strategií, </a:t>
            </a:r>
            <a:r>
              <a:rPr lang="cs-CZ" dirty="0" err="1" smtClean="0">
                <a:latin typeface="Source Sans Pro"/>
              </a:rPr>
              <a:t>zvědomění</a:t>
            </a:r>
            <a:endParaRPr lang="cs-CZ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bezpečné místo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- </a:t>
            </a:r>
            <a:r>
              <a:rPr lang="cs-CZ" dirty="0" err="1" smtClean="0">
                <a:latin typeface="Source Sans Pro"/>
              </a:rPr>
              <a:t>bezp</a:t>
            </a:r>
            <a:r>
              <a:rPr lang="cs-CZ" dirty="0" smtClean="0">
                <a:latin typeface="Source Sans Pro"/>
              </a:rPr>
              <a:t>. plán pro děti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možnost odstranění zbraní z domu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strategie chování při akutním ohrožení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pomoc zvenčí – podpora, pomoc, zázemí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policie : kdo, jak zavolá, co může očekávat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možnosti zvýšení nezávislosti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252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cs-CZ" sz="4000" dirty="0" smtClean="0">
                <a:latin typeface="Source Sans Pro"/>
              </a:rPr>
              <a:t>    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B) </a:t>
            </a:r>
            <a:r>
              <a:rPr lang="cs-CZ" b="1" dirty="0" smtClean="0">
                <a:latin typeface="Source Sans Pro"/>
              </a:rPr>
              <a:t>Os. ohrožená plánuje násilnou os. opustit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sz="3100" dirty="0" smtClean="0">
                <a:latin typeface="Source Sans Pro"/>
              </a:rPr>
              <a:t> - místo, doprava tam, tel. </a:t>
            </a:r>
            <a:r>
              <a:rPr lang="cs-CZ" sz="3100" dirty="0">
                <a:latin typeface="Source Sans Pro"/>
              </a:rPr>
              <a:t>č</a:t>
            </a:r>
            <a:r>
              <a:rPr lang="cs-CZ" sz="3100" dirty="0" smtClean="0">
                <a:latin typeface="Source Sans Pro"/>
              </a:rPr>
              <a:t>ísla, finance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co vzít s sebou, co sbalit předem, u koho nechat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a kdy bezpečně odejít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přesměrování pošty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zajistit, aby jí násilná os. nenašla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podpůrná síť (komu se svěřit, požádat o pomoc)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bude jezdit do práce / školy</a:t>
            </a: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pro děti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jaká právní opatření/opatření ohledně péče o 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  děti mohou pomoci (OSPOD)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76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080120"/>
          </a:xfrm>
        </p:spPr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</a:t>
            </a:r>
            <a:r>
              <a:rPr lang="cs-CZ" sz="3600" dirty="0" smtClean="0">
                <a:latin typeface="Source Sans Pro"/>
              </a:rPr>
              <a:t>Obsah bezpečnostního balíčku</a:t>
            </a:r>
            <a:endParaRPr lang="cs-CZ" sz="36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88632"/>
          </a:xfrm>
        </p:spPr>
        <p:txBody>
          <a:bodyPr/>
          <a:lstStyle/>
          <a:p>
            <a:pPr lvl="0"/>
            <a:r>
              <a:rPr lang="cs-CZ" sz="2400" dirty="0">
                <a:latin typeface="Source Sans Pro"/>
              </a:rPr>
              <a:t>občanský a řidičský průkaz, pas</a:t>
            </a:r>
          </a:p>
          <a:p>
            <a:r>
              <a:rPr lang="cs-CZ" sz="2400" dirty="0">
                <a:latin typeface="Source Sans Pro"/>
              </a:rPr>
              <a:t>dokumenty (k </a:t>
            </a:r>
            <a:r>
              <a:rPr lang="cs-CZ" sz="2400" dirty="0" smtClean="0">
                <a:latin typeface="Source Sans Pro"/>
              </a:rPr>
              <a:t>bytu, rozvodu</a:t>
            </a:r>
            <a:r>
              <a:rPr lang="cs-CZ" sz="2400" dirty="0">
                <a:latin typeface="Source Sans Pro"/>
              </a:rPr>
              <a:t>, rozhodnutí soudu, </a:t>
            </a:r>
            <a:r>
              <a:rPr lang="cs-CZ" sz="2400" dirty="0" smtClean="0">
                <a:latin typeface="Source Sans Pro"/>
              </a:rPr>
              <a:t>pojištění)</a:t>
            </a:r>
          </a:p>
          <a:p>
            <a:r>
              <a:rPr lang="cs-CZ" sz="2400" dirty="0" smtClean="0">
                <a:latin typeface="Source Sans Pro"/>
              </a:rPr>
              <a:t>oddací list, rodné listy</a:t>
            </a:r>
            <a:endParaRPr lang="cs-CZ" sz="2400" dirty="0">
              <a:latin typeface="Source Sans Pro"/>
            </a:endParaRPr>
          </a:p>
          <a:p>
            <a:pPr lvl="0"/>
            <a:r>
              <a:rPr lang="cs-CZ" sz="2400" dirty="0" smtClean="0">
                <a:latin typeface="Source Sans Pro"/>
              </a:rPr>
              <a:t>průkazy </a:t>
            </a:r>
            <a:r>
              <a:rPr lang="cs-CZ" sz="2400" dirty="0">
                <a:latin typeface="Source Sans Pro"/>
              </a:rPr>
              <a:t>zdravotní </a:t>
            </a:r>
            <a:r>
              <a:rPr lang="cs-CZ" sz="2400" dirty="0" smtClean="0">
                <a:latin typeface="Source Sans Pro"/>
              </a:rPr>
              <a:t>pojišťovny, léky </a:t>
            </a:r>
            <a:r>
              <a:rPr lang="cs-CZ" sz="2400" dirty="0">
                <a:latin typeface="Source Sans Pro"/>
              </a:rPr>
              <a:t>a lékařské zprávy</a:t>
            </a:r>
          </a:p>
          <a:p>
            <a:r>
              <a:rPr lang="cs-CZ" sz="2400" dirty="0" smtClean="0">
                <a:latin typeface="Source Sans Pro"/>
              </a:rPr>
              <a:t>kreditní </a:t>
            </a:r>
            <a:r>
              <a:rPr lang="cs-CZ" sz="2400" dirty="0">
                <a:latin typeface="Source Sans Pro"/>
              </a:rPr>
              <a:t>karty, vkladní knížky, čísla </a:t>
            </a:r>
            <a:r>
              <a:rPr lang="cs-CZ" sz="2400" dirty="0" smtClean="0">
                <a:latin typeface="Source Sans Pro"/>
              </a:rPr>
              <a:t>účtů, peníze v hotovosti</a:t>
            </a:r>
            <a:endParaRPr lang="cs-CZ" sz="2400" dirty="0">
              <a:latin typeface="Source Sans Pro"/>
            </a:endParaRPr>
          </a:p>
          <a:p>
            <a:pPr lvl="0"/>
            <a:r>
              <a:rPr lang="cs-CZ" sz="2400" dirty="0">
                <a:latin typeface="Source Sans Pro"/>
              </a:rPr>
              <a:t>důkazní materiál o násilí</a:t>
            </a:r>
          </a:p>
          <a:p>
            <a:pPr lvl="0"/>
            <a:r>
              <a:rPr lang="cs-CZ" sz="2400" dirty="0">
                <a:latin typeface="Source Sans Pro"/>
              </a:rPr>
              <a:t>klíče od bytu, kanceláře, auta </a:t>
            </a:r>
            <a:r>
              <a:rPr lang="cs-CZ" sz="2400" dirty="0" smtClean="0">
                <a:latin typeface="Source Sans Pro"/>
              </a:rPr>
              <a:t>- případně </a:t>
            </a:r>
            <a:r>
              <a:rPr lang="cs-CZ" sz="2400" dirty="0">
                <a:latin typeface="Source Sans Pro"/>
              </a:rPr>
              <a:t>duplikáty </a:t>
            </a:r>
            <a:endParaRPr lang="cs-CZ" sz="2400" dirty="0" smtClean="0">
              <a:latin typeface="Source Sans Pro"/>
            </a:endParaRPr>
          </a:p>
          <a:p>
            <a:pPr lvl="0"/>
            <a:r>
              <a:rPr lang="cs-CZ" sz="2400" dirty="0" smtClean="0">
                <a:latin typeface="Source Sans Pro"/>
              </a:rPr>
              <a:t>mobil </a:t>
            </a:r>
            <a:r>
              <a:rPr lang="cs-CZ" sz="2400" dirty="0">
                <a:latin typeface="Source Sans Pro"/>
              </a:rPr>
              <a:t>a adresář s důležitými telefonními kontakty</a:t>
            </a:r>
          </a:p>
          <a:p>
            <a:pPr lvl="0"/>
            <a:r>
              <a:rPr lang="cs-CZ" sz="2400" dirty="0">
                <a:latin typeface="Source Sans Pro"/>
              </a:rPr>
              <a:t>oblečení, hračky pro děti</a:t>
            </a:r>
          </a:p>
          <a:p>
            <a:pPr lvl="0"/>
            <a:r>
              <a:rPr lang="cs-CZ" sz="2400" dirty="0">
                <a:latin typeface="Source Sans Pro"/>
              </a:rPr>
              <a:t>předměty citové </a:t>
            </a:r>
            <a:r>
              <a:rPr lang="cs-CZ" sz="2400" dirty="0" smtClean="0">
                <a:latin typeface="Source Sans Pro"/>
              </a:rPr>
              <a:t>hodnoty</a:t>
            </a:r>
          </a:p>
          <a:p>
            <a:pPr marL="0" lvl="0" indent="0">
              <a:buNone/>
            </a:pPr>
            <a:endParaRPr lang="cs-CZ" sz="1600" dirty="0">
              <a:latin typeface="Source Sans Pro"/>
            </a:endParaRPr>
          </a:p>
          <a:p>
            <a:pPr marL="0" indent="0">
              <a:buNone/>
            </a:pPr>
            <a:r>
              <a:rPr lang="cs-CZ" sz="2400" dirty="0">
                <a:latin typeface="Source Sans Pro"/>
              </a:rPr>
              <a:t>Minimum </a:t>
            </a:r>
            <a:r>
              <a:rPr lang="cs-CZ" sz="2400" dirty="0" smtClean="0">
                <a:latin typeface="Source Sans Pro"/>
              </a:rPr>
              <a:t>: </a:t>
            </a:r>
            <a:r>
              <a:rPr lang="cs-CZ" sz="2400" dirty="0">
                <a:latin typeface="Source Sans Pro"/>
              </a:rPr>
              <a:t>karta zdravotní pojišťovny, občanský průkaz, </a:t>
            </a:r>
            <a:r>
              <a:rPr lang="cs-CZ" sz="2400" dirty="0" smtClean="0">
                <a:latin typeface="Source Sans Pro"/>
              </a:rPr>
              <a:t>platební karta, hotovost, v</a:t>
            </a:r>
            <a:r>
              <a:rPr lang="cs-CZ" sz="2400" dirty="0">
                <a:latin typeface="Source Sans Pro"/>
              </a:rPr>
              <a:t> kopiích – oddací list, rodné listy dětí, </a:t>
            </a:r>
            <a:r>
              <a:rPr lang="cs-CZ" sz="2400" dirty="0" smtClean="0">
                <a:latin typeface="Source Sans Pro"/>
              </a:rPr>
              <a:t>soudní rozhodnutí, oblečení, léky</a:t>
            </a:r>
            <a:endParaRPr lang="cs-CZ" sz="2400" dirty="0">
              <a:latin typeface="Source Sans Pro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436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>
                <a:latin typeface="Source Sans Pro"/>
              </a:rPr>
              <a:t>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54403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C) </a:t>
            </a:r>
            <a:r>
              <a:rPr lang="cs-CZ" b="1" dirty="0" smtClean="0">
                <a:latin typeface="Source Sans Pro"/>
              </a:rPr>
              <a:t>Oběť od </a:t>
            </a:r>
            <a:r>
              <a:rPr lang="cs-CZ" b="1" dirty="0">
                <a:latin typeface="Source Sans Pro"/>
              </a:rPr>
              <a:t>násilné </a:t>
            </a:r>
            <a:r>
              <a:rPr lang="cs-CZ" b="1" dirty="0" smtClean="0">
                <a:latin typeface="Source Sans Pro"/>
              </a:rPr>
              <a:t>osoby již odešla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/>
              <a:t> - zvýšení bezpečí v místě bydliště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i</a:t>
            </a:r>
            <a:r>
              <a:rPr lang="cs-CZ" dirty="0" smtClean="0"/>
              <a:t>nformování blízkých, domluva případné pomoci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informování </a:t>
            </a:r>
            <a:r>
              <a:rPr lang="cs-CZ" dirty="0" err="1" smtClean="0"/>
              <a:t>OSPODu</a:t>
            </a:r>
            <a:r>
              <a:rPr lang="cs-CZ" dirty="0" smtClean="0"/>
              <a:t> (důraz na utajení bydliště)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ochrana dětí – informace ve škole/školce?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informace zaměstnavateli? – domluva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sociální síť podpory včetně dalších služeb pomoci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možnost změnit zvyklosti, místa</a:t>
            </a:r>
          </a:p>
          <a:p>
            <a:pPr marL="0" indent="0">
              <a:buNone/>
            </a:pPr>
            <a:r>
              <a:rPr lang="cs-CZ" dirty="0" smtClean="0"/>
              <a:t> - právní aspekty odchodu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840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ChangeArrowheads="1"/>
          </p:cNvSpPr>
          <p:nvPr/>
        </p:nvSpPr>
        <p:spPr bwMode="auto">
          <a:xfrm>
            <a:off x="827584" y="477254"/>
            <a:ext cx="7224898" cy="93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dirty="0">
                <a:latin typeface="Source Sans Pro"/>
              </a:rPr>
              <a:t>Trojúhelník vzájemné závislosti</a:t>
            </a:r>
          </a:p>
        </p:txBody>
      </p:sp>
      <p:grpSp>
        <p:nvGrpSpPr>
          <p:cNvPr id="54275" name="Skupina 3"/>
          <p:cNvGrpSpPr>
            <a:grpSpLocks/>
          </p:cNvGrpSpPr>
          <p:nvPr/>
        </p:nvGrpSpPr>
        <p:grpSpPr bwMode="auto">
          <a:xfrm>
            <a:off x="1691680" y="1628800"/>
            <a:ext cx="5914003" cy="3863420"/>
            <a:chOff x="2135188" y="1365514"/>
            <a:chExt cx="5947203" cy="4170844"/>
          </a:xfrm>
        </p:grpSpPr>
        <p:sp>
          <p:nvSpPr>
            <p:cNvPr id="10" name="Rovnoramenný trojúhelník 9"/>
            <p:cNvSpPr/>
            <p:nvPr/>
          </p:nvSpPr>
          <p:spPr>
            <a:xfrm>
              <a:off x="2842399" y="1844041"/>
              <a:ext cx="3890455" cy="338473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8377" name="TextovéPole 10"/>
            <p:cNvSpPr txBox="1">
              <a:spLocks noChangeArrowheads="1"/>
            </p:cNvSpPr>
            <p:nvPr/>
          </p:nvSpPr>
          <p:spPr bwMode="auto">
            <a:xfrm>
              <a:off x="3888048" y="1365514"/>
              <a:ext cx="2159946" cy="379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Pronásledovatel</a:t>
              </a:r>
            </a:p>
          </p:txBody>
        </p:sp>
        <p:sp>
          <p:nvSpPr>
            <p:cNvPr id="58378" name="TextovéPole 11"/>
            <p:cNvSpPr txBox="1">
              <a:spLocks noChangeArrowheads="1"/>
            </p:cNvSpPr>
            <p:nvPr/>
          </p:nvSpPr>
          <p:spPr bwMode="auto">
            <a:xfrm>
              <a:off x="6736047" y="5157042"/>
              <a:ext cx="1346344" cy="379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Zachránce</a:t>
              </a:r>
            </a:p>
          </p:txBody>
        </p:sp>
        <p:sp>
          <p:nvSpPr>
            <p:cNvPr id="58379" name="TextovéPole 12"/>
            <p:cNvSpPr txBox="1">
              <a:spLocks noChangeArrowheads="1"/>
            </p:cNvSpPr>
            <p:nvPr/>
          </p:nvSpPr>
          <p:spPr bwMode="auto">
            <a:xfrm>
              <a:off x="2135188" y="5157042"/>
              <a:ext cx="748291" cy="379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Oběť</a:t>
              </a:r>
            </a:p>
          </p:txBody>
        </p:sp>
        <p:cxnSp>
          <p:nvCxnSpPr>
            <p:cNvPr id="15" name="Přímá spojovací šipka 14"/>
            <p:cNvCxnSpPr/>
            <p:nvPr/>
          </p:nvCxnSpPr>
          <p:spPr>
            <a:xfrm flipV="1">
              <a:off x="2628480" y="1915779"/>
              <a:ext cx="1800753" cy="302441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>
              <a:off x="3038757" y="5517364"/>
              <a:ext cx="3599909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šipka 16"/>
            <p:cNvCxnSpPr/>
            <p:nvPr/>
          </p:nvCxnSpPr>
          <p:spPr>
            <a:xfrm flipH="1" flipV="1">
              <a:off x="5147618" y="1915779"/>
              <a:ext cx="1800753" cy="295268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bdélník 1"/>
          <p:cNvSpPr/>
          <p:nvPr/>
        </p:nvSpPr>
        <p:spPr>
          <a:xfrm>
            <a:off x="179512" y="5949280"/>
            <a:ext cx="8653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sz="2400" dirty="0" smtClean="0">
                <a:latin typeface="Source Sans Pro"/>
              </a:rPr>
              <a:t>- tři </a:t>
            </a:r>
            <a:r>
              <a:rPr lang="cs-CZ" sz="2400" dirty="0">
                <a:latin typeface="Source Sans Pro"/>
              </a:rPr>
              <a:t>druhy rolí, komunikačně vztahových pozic, které mají svojí </a:t>
            </a:r>
            <a:r>
              <a:rPr lang="cs-CZ" sz="2400" dirty="0" smtClean="0">
                <a:latin typeface="Source Sans Pro"/>
              </a:rPr>
              <a:t> </a:t>
            </a:r>
          </a:p>
          <a:p>
            <a:r>
              <a:rPr lang="cs-CZ" sz="2400" dirty="0">
                <a:latin typeface="Source Sans Pro"/>
              </a:rPr>
              <a:t> </a:t>
            </a:r>
            <a:r>
              <a:rPr lang="cs-CZ" sz="2400" dirty="0" smtClean="0">
                <a:latin typeface="Source Sans Pro"/>
              </a:rPr>
              <a:t>  dynamiku</a:t>
            </a:r>
            <a:r>
              <a:rPr lang="cs-CZ" sz="2400" dirty="0">
                <a:latin typeface="Source Sans Pro"/>
              </a:rPr>
              <a:t>, zde charakterizovanou jako vzájemná závislost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altLang="cs-CZ" sz="24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Trojúhelník </a:t>
            </a:r>
            <a:r>
              <a:rPr lang="cs-CZ" altLang="cs-CZ" sz="4000" dirty="0">
                <a:latin typeface="Source Sans Pro"/>
              </a:rPr>
              <a:t>vzájemné závislosti</a:t>
            </a:r>
            <a:r>
              <a:rPr lang="cs-CZ" altLang="cs-CZ" dirty="0">
                <a:latin typeface="Source Sans Pro"/>
              </a:rPr>
              <a:t/>
            </a:r>
            <a:br>
              <a:rPr lang="cs-CZ" altLang="cs-CZ" dirty="0">
                <a:latin typeface="Source Sans Pro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31640"/>
            <a:ext cx="9036496" cy="5337720"/>
          </a:xfrm>
        </p:spPr>
        <p:txBody>
          <a:bodyPr/>
          <a:lstStyle/>
          <a:p>
            <a:r>
              <a:rPr lang="cs-CZ" sz="2800" u="sng" dirty="0" smtClean="0">
                <a:latin typeface="Source Sans Pro"/>
              </a:rPr>
              <a:t>Role oběti </a:t>
            </a:r>
            <a:r>
              <a:rPr lang="cs-CZ" sz="2800" dirty="0" smtClean="0">
                <a:latin typeface="Source Sans Pro"/>
              </a:rPr>
              <a:t>- bezmoc, bezradnost, pasivita, nedostatek </a:t>
            </a:r>
            <a:r>
              <a:rPr lang="cs-CZ" sz="2800" dirty="0" err="1" smtClean="0">
                <a:latin typeface="Source Sans Pro"/>
              </a:rPr>
              <a:t>sebepodpory</a:t>
            </a:r>
            <a:r>
              <a:rPr lang="cs-CZ" sz="2800" dirty="0" smtClean="0">
                <a:latin typeface="Source Sans Pro"/>
              </a:rPr>
              <a:t>, zbavení se zodpovědnosti. </a:t>
            </a:r>
            <a:r>
              <a:rPr lang="cs-CZ" sz="2800" dirty="0">
                <a:latin typeface="Source Sans Pro"/>
              </a:rPr>
              <a:t>Často potlačuje </a:t>
            </a:r>
            <a:r>
              <a:rPr lang="cs-CZ" sz="2800" dirty="0" smtClean="0">
                <a:latin typeface="Source Sans Pro"/>
              </a:rPr>
              <a:t>hněv. Vyvolává vinu, obavy, vztek, přitahuje pozornost, soucit, péči i agresi. </a:t>
            </a:r>
          </a:p>
          <a:p>
            <a:r>
              <a:rPr lang="cs-CZ" sz="2800" u="sng" dirty="0" smtClean="0">
                <a:latin typeface="Source Sans Pro"/>
              </a:rPr>
              <a:t>Role pronásledovatele </a:t>
            </a:r>
            <a:r>
              <a:rPr lang="cs-CZ" sz="2800" dirty="0" smtClean="0">
                <a:latin typeface="Source Sans Pro"/>
              </a:rPr>
              <a:t>- potřeba </a:t>
            </a:r>
            <a:r>
              <a:rPr lang="cs-CZ" sz="2800" dirty="0">
                <a:latin typeface="Source Sans Pro"/>
              </a:rPr>
              <a:t>ovládat, vychovávat, </a:t>
            </a:r>
            <a:r>
              <a:rPr lang="cs-CZ" sz="2800" dirty="0" smtClean="0">
                <a:latin typeface="Source Sans Pro"/>
              </a:rPr>
              <a:t>mít </a:t>
            </a:r>
            <a:r>
              <a:rPr lang="cs-CZ" sz="2800" dirty="0">
                <a:latin typeface="Source Sans Pro"/>
              </a:rPr>
              <a:t>pravdu, moc a </a:t>
            </a:r>
            <a:r>
              <a:rPr lang="cs-CZ" sz="2800" dirty="0" smtClean="0">
                <a:latin typeface="Source Sans Pro"/>
              </a:rPr>
              <a:t>kontrolu. Bývá </a:t>
            </a:r>
            <a:r>
              <a:rPr lang="cs-CZ" sz="2800" dirty="0">
                <a:latin typeface="Source Sans Pro"/>
              </a:rPr>
              <a:t>přísný, povýšený, </a:t>
            </a:r>
            <a:r>
              <a:rPr lang="cs-CZ" sz="2800" dirty="0" smtClean="0">
                <a:latin typeface="Source Sans Pro"/>
              </a:rPr>
              <a:t>autoritářský. Budí strach, ale i </a:t>
            </a:r>
            <a:r>
              <a:rPr lang="cs-CZ" sz="2800" dirty="0">
                <a:latin typeface="Source Sans Pro"/>
              </a:rPr>
              <a:t>zášť, odpor, zlost, touhu po odvetě</a:t>
            </a:r>
            <a:r>
              <a:rPr lang="cs-CZ" sz="2800" dirty="0" smtClean="0">
                <a:latin typeface="Source Sans Pro"/>
              </a:rPr>
              <a:t>.</a:t>
            </a:r>
          </a:p>
          <a:p>
            <a:r>
              <a:rPr lang="cs-CZ" sz="2800" u="sng" dirty="0" smtClean="0">
                <a:latin typeface="Source Sans Pro"/>
              </a:rPr>
              <a:t>Role zachránce </a:t>
            </a:r>
            <a:r>
              <a:rPr lang="cs-CZ" sz="2800" dirty="0" smtClean="0">
                <a:latin typeface="Source Sans Pro"/>
              </a:rPr>
              <a:t>- potřeba pomáhat,</a:t>
            </a:r>
            <a:r>
              <a:rPr lang="cs-CZ" sz="2800" dirty="0">
                <a:latin typeface="Source Sans Pro"/>
              </a:rPr>
              <a:t> </a:t>
            </a:r>
            <a:r>
              <a:rPr lang="cs-CZ" sz="2800" dirty="0" smtClean="0">
                <a:latin typeface="Source Sans Pro"/>
              </a:rPr>
              <a:t>dát </a:t>
            </a:r>
            <a:r>
              <a:rPr lang="cs-CZ" sz="2800" dirty="0">
                <a:latin typeface="Source Sans Pro"/>
              </a:rPr>
              <a:t>do </a:t>
            </a:r>
            <a:r>
              <a:rPr lang="cs-CZ" sz="2800" dirty="0" smtClean="0">
                <a:latin typeface="Source Sans Pro"/>
              </a:rPr>
              <a:t>pořádku. Bývá </a:t>
            </a:r>
            <a:r>
              <a:rPr lang="cs-CZ" sz="2800" dirty="0">
                <a:latin typeface="Source Sans Pro"/>
              </a:rPr>
              <a:t>laskavý, altruistický, </a:t>
            </a:r>
            <a:r>
              <a:rPr lang="cs-CZ" sz="2800" dirty="0" smtClean="0">
                <a:latin typeface="Source Sans Pro"/>
              </a:rPr>
              <a:t>snaživý, pracovitý. </a:t>
            </a:r>
            <a:r>
              <a:rPr lang="cs-CZ" sz="2800" dirty="0">
                <a:latin typeface="Source Sans Pro"/>
              </a:rPr>
              <a:t>Může </a:t>
            </a:r>
            <a:r>
              <a:rPr lang="cs-CZ" sz="2800" dirty="0" smtClean="0">
                <a:latin typeface="Source Sans Pro"/>
              </a:rPr>
              <a:t>vyvolávat vinu, </a:t>
            </a:r>
            <a:r>
              <a:rPr lang="cs-CZ" sz="2800" dirty="0">
                <a:latin typeface="Source Sans Pro"/>
              </a:rPr>
              <a:t>nutnost </a:t>
            </a:r>
            <a:r>
              <a:rPr lang="cs-CZ" sz="2800" dirty="0" smtClean="0">
                <a:latin typeface="Source Sans Pro"/>
              </a:rPr>
              <a:t>vděku, závislost </a:t>
            </a:r>
            <a:r>
              <a:rPr lang="cs-CZ" sz="2800" dirty="0">
                <a:latin typeface="Source Sans Pro"/>
              </a:rPr>
              <a:t>na </a:t>
            </a:r>
            <a:r>
              <a:rPr lang="cs-CZ" sz="2800" dirty="0" smtClean="0">
                <a:latin typeface="Source Sans Pro"/>
              </a:rPr>
              <a:t>něm.</a:t>
            </a:r>
            <a:r>
              <a:rPr lang="cs-CZ" sz="2800" dirty="0">
                <a:latin typeface="Source Sans Pro"/>
              </a:rPr>
              <a:t> N</a:t>
            </a:r>
            <a:r>
              <a:rPr lang="cs-CZ" sz="2800" dirty="0" smtClean="0">
                <a:latin typeface="Source Sans Pro"/>
              </a:rPr>
              <a:t>epodporuje </a:t>
            </a:r>
            <a:r>
              <a:rPr lang="cs-CZ" sz="2800" dirty="0">
                <a:latin typeface="Source Sans Pro"/>
              </a:rPr>
              <a:t>k samostatnosti, </a:t>
            </a:r>
            <a:r>
              <a:rPr lang="cs-CZ" sz="2800" dirty="0" smtClean="0">
                <a:latin typeface="Source Sans Pro"/>
              </a:rPr>
              <a:t>vyvolává pasivitu.</a:t>
            </a:r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8476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z="1000" smtClean="0">
                <a:latin typeface="Source Sans Pro"/>
              </a:rPr>
              <a:t> </a:t>
            </a:r>
            <a:r>
              <a:rPr lang="cs-CZ" altLang="cs-CZ" smtClean="0">
                <a:latin typeface="Source Sans Pro"/>
              </a:rPr>
              <a:t/>
            </a:r>
            <a:br>
              <a:rPr lang="cs-CZ" altLang="cs-CZ" smtClean="0">
                <a:latin typeface="Source Sans Pro"/>
              </a:rPr>
            </a:br>
            <a:r>
              <a:rPr lang="cs-CZ" altLang="cs-CZ" smtClean="0">
                <a:latin typeface="Source Sans Pro"/>
              </a:rPr>
              <a:t>Co proces ovlivňuje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628775"/>
            <a:ext cx="8569325" cy="47529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b="1" dirty="0">
                <a:latin typeface="Source Sans Pro"/>
              </a:rPr>
              <a:t>místo, podmínky služby apod</a:t>
            </a:r>
            <a:r>
              <a:rPr lang="cs-CZ" b="1" dirty="0" smtClean="0">
                <a:latin typeface="Source Sans Pro"/>
              </a:rPr>
              <a:t>.</a:t>
            </a:r>
          </a:p>
          <a:p>
            <a:pPr>
              <a:defRPr/>
            </a:pPr>
            <a:endParaRPr lang="cs-CZ" sz="1000" dirty="0">
              <a:latin typeface="Source Sans Pro"/>
            </a:endParaRPr>
          </a:p>
          <a:p>
            <a:pPr>
              <a:defRPr/>
            </a:pPr>
            <a:r>
              <a:rPr lang="cs-CZ" b="1" dirty="0">
                <a:latin typeface="Source Sans Pro"/>
              </a:rPr>
              <a:t>klient </a:t>
            </a:r>
            <a:r>
              <a:rPr lang="cs-CZ" dirty="0" smtClean="0">
                <a:latin typeface="Source Sans Pro"/>
              </a:rPr>
              <a:t>(PTSP</a:t>
            </a:r>
            <a:r>
              <a:rPr lang="cs-CZ" dirty="0">
                <a:latin typeface="Source Sans Pro"/>
              </a:rPr>
              <a:t>, struktura osobnosti, aktuální situace, </a:t>
            </a:r>
            <a:r>
              <a:rPr lang="cs-CZ" dirty="0" smtClean="0">
                <a:latin typeface="Source Sans Pro"/>
              </a:rPr>
              <a:t>očekávání, motivace, nálada…)</a:t>
            </a:r>
          </a:p>
          <a:p>
            <a:pPr>
              <a:defRPr/>
            </a:pPr>
            <a:endParaRPr lang="cs-CZ" sz="1000" dirty="0">
              <a:latin typeface="Source Sans Pro"/>
            </a:endParaRPr>
          </a:p>
          <a:p>
            <a:pPr>
              <a:defRPr/>
            </a:pPr>
            <a:r>
              <a:rPr lang="cs-CZ" b="1" dirty="0" smtClean="0">
                <a:latin typeface="Source Sans Pro"/>
              </a:rPr>
              <a:t>pracovník </a:t>
            </a:r>
            <a:r>
              <a:rPr lang="cs-CZ" dirty="0" smtClean="0">
                <a:latin typeface="Source Sans Pro"/>
              </a:rPr>
              <a:t>(osobní/pracovní </a:t>
            </a:r>
            <a:r>
              <a:rPr lang="cs-CZ" dirty="0">
                <a:latin typeface="Source Sans Pro"/>
              </a:rPr>
              <a:t>situace, profesionální angažovanost, očekávání, </a:t>
            </a:r>
            <a:r>
              <a:rPr lang="cs-CZ" dirty="0" smtClean="0">
                <a:latin typeface="Source Sans Pro"/>
              </a:rPr>
              <a:t>osobnost, dovednosti…)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000" dirty="0" smtClean="0">
                <a:latin typeface="Source Sans Pro"/>
              </a:rPr>
              <a:t> </a:t>
            </a:r>
            <a:endParaRPr lang="cs-CZ" sz="1000" dirty="0">
              <a:latin typeface="Source Sans Pro"/>
            </a:endParaRPr>
          </a:p>
          <a:p>
            <a:pPr>
              <a:defRPr/>
            </a:pPr>
            <a:r>
              <a:rPr lang="cs-CZ" b="1" dirty="0" smtClean="0">
                <a:latin typeface="Source Sans Pro"/>
              </a:rPr>
              <a:t>vztah</a:t>
            </a:r>
            <a:r>
              <a:rPr lang="cs-CZ" dirty="0" smtClean="0">
                <a:latin typeface="Source Sans Pro"/>
              </a:rPr>
              <a:t> (</a:t>
            </a:r>
            <a:r>
              <a:rPr lang="cs-CZ" dirty="0">
                <a:latin typeface="Source Sans Pro"/>
              </a:rPr>
              <a:t>limity, bezpečí, ohrožení, </a:t>
            </a:r>
            <a:r>
              <a:rPr lang="cs-CZ" dirty="0" smtClean="0">
                <a:latin typeface="Source Sans Pro"/>
              </a:rPr>
              <a:t>důvěra)</a:t>
            </a:r>
            <a:endParaRPr lang="cs-CZ" dirty="0">
              <a:latin typeface="Source Sans Pr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altLang="cs-CZ" sz="24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Trojúhelník </a:t>
            </a:r>
            <a:r>
              <a:rPr lang="cs-CZ" altLang="cs-CZ" sz="4000" dirty="0">
                <a:latin typeface="Source Sans Pro"/>
              </a:rPr>
              <a:t>vzájemné závislosti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68552"/>
          </a:xfrm>
        </p:spPr>
        <p:txBody>
          <a:bodyPr/>
          <a:lstStyle/>
          <a:p>
            <a:r>
              <a:rPr lang="cs-CZ" dirty="0">
                <a:latin typeface="Source Sans Pro"/>
              </a:rPr>
              <a:t>Vzájemná závislost </a:t>
            </a:r>
            <a:r>
              <a:rPr lang="cs-CZ" dirty="0" smtClean="0">
                <a:latin typeface="Source Sans Pro"/>
              </a:rPr>
              <a:t>rolí</a:t>
            </a:r>
          </a:p>
          <a:p>
            <a:r>
              <a:rPr lang="cs-CZ" dirty="0">
                <a:latin typeface="Source Sans Pro"/>
              </a:rPr>
              <a:t>Vztahová </a:t>
            </a:r>
            <a:r>
              <a:rPr lang="cs-CZ" dirty="0" smtClean="0">
                <a:latin typeface="Source Sans Pro"/>
              </a:rPr>
              <a:t>manipulace</a:t>
            </a:r>
          </a:p>
          <a:p>
            <a:r>
              <a:rPr lang="cs-CZ" dirty="0">
                <a:latin typeface="Source Sans Pro"/>
              </a:rPr>
              <a:t>Emoční rivalita a potřeba </a:t>
            </a:r>
            <a:r>
              <a:rPr lang="cs-CZ" dirty="0" smtClean="0">
                <a:latin typeface="Source Sans Pro"/>
              </a:rPr>
              <a:t>moci</a:t>
            </a:r>
          </a:p>
          <a:p>
            <a:r>
              <a:rPr lang="cs-CZ" dirty="0" smtClean="0">
                <a:latin typeface="Source Sans Pro"/>
              </a:rPr>
              <a:t>Ambivalence v prožívání</a:t>
            </a:r>
          </a:p>
          <a:p>
            <a:r>
              <a:rPr lang="cs-CZ" dirty="0" smtClean="0">
                <a:latin typeface="Source Sans Pro"/>
              </a:rPr>
              <a:t>Nerespektování skutečných potřeb</a:t>
            </a:r>
          </a:p>
          <a:p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Vztahy mezi rolemi v trojúhelníku </a:t>
            </a:r>
            <a:r>
              <a:rPr lang="cs-CZ" dirty="0" smtClean="0">
                <a:latin typeface="Source Sans Pro"/>
              </a:rPr>
              <a:t>jsou </a:t>
            </a:r>
            <a:r>
              <a:rPr lang="cs-CZ" dirty="0">
                <a:latin typeface="Source Sans Pro"/>
              </a:rPr>
              <a:t>dynamické a různě rychle dochází k jejich výměně.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067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057400" y="71438"/>
            <a:ext cx="705643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cs-CZ" sz="40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56323" name="Skupina 3"/>
          <p:cNvGrpSpPr>
            <a:grpSpLocks/>
          </p:cNvGrpSpPr>
          <p:nvPr/>
        </p:nvGrpSpPr>
        <p:grpSpPr bwMode="auto">
          <a:xfrm>
            <a:off x="320675" y="1927225"/>
            <a:ext cx="8267249" cy="4098370"/>
            <a:chOff x="611187" y="1468100"/>
            <a:chExt cx="8266596" cy="4098977"/>
          </a:xfrm>
        </p:grpSpPr>
        <p:sp>
          <p:nvSpPr>
            <p:cNvPr id="59400" name="TextovéPole 10"/>
            <p:cNvSpPr txBox="1">
              <a:spLocks noChangeArrowheads="1"/>
            </p:cNvSpPr>
            <p:nvPr/>
          </p:nvSpPr>
          <p:spPr bwMode="auto">
            <a:xfrm>
              <a:off x="3927213" y="1468100"/>
              <a:ext cx="2160416" cy="368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Role </a:t>
              </a:r>
              <a:r>
                <a:rPr lang="cs-CZ" altLang="cs-CZ" sz="1800" b="1" dirty="0" err="1" smtClean="0">
                  <a:latin typeface="Source Sans Pro"/>
                </a:rPr>
                <a:t>motivátora</a:t>
              </a:r>
              <a:endParaRPr lang="cs-CZ" altLang="cs-CZ" sz="1800" b="1" dirty="0" smtClean="0">
                <a:latin typeface="Source Sans Pro"/>
              </a:endParaRPr>
            </a:p>
          </p:txBody>
        </p:sp>
        <p:sp>
          <p:nvSpPr>
            <p:cNvPr id="59401" name="TextovéPole 11"/>
            <p:cNvSpPr txBox="1">
              <a:spLocks noChangeArrowheads="1"/>
            </p:cNvSpPr>
            <p:nvPr/>
          </p:nvSpPr>
          <p:spPr bwMode="auto">
            <a:xfrm>
              <a:off x="6987671" y="5197690"/>
              <a:ext cx="1890112" cy="36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Role pečujícího</a:t>
              </a:r>
            </a:p>
          </p:txBody>
        </p:sp>
        <p:sp>
          <p:nvSpPr>
            <p:cNvPr id="59402" name="TextovéPole 12"/>
            <p:cNvSpPr txBox="1">
              <a:spLocks noChangeArrowheads="1"/>
            </p:cNvSpPr>
            <p:nvPr/>
          </p:nvSpPr>
          <p:spPr bwMode="auto">
            <a:xfrm>
              <a:off x="611187" y="5197690"/>
              <a:ext cx="2236333" cy="36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Role posilovaného</a:t>
              </a:r>
            </a:p>
          </p:txBody>
        </p:sp>
        <p:grpSp>
          <p:nvGrpSpPr>
            <p:cNvPr id="56329" name="Skupina 2"/>
            <p:cNvGrpSpPr>
              <a:grpSpLocks/>
            </p:cNvGrpSpPr>
            <p:nvPr/>
          </p:nvGrpSpPr>
          <p:grpSpPr bwMode="auto">
            <a:xfrm>
              <a:off x="2555776" y="1886120"/>
              <a:ext cx="4432376" cy="3630443"/>
              <a:chOff x="2555776" y="1886120"/>
              <a:chExt cx="4432376" cy="3630443"/>
            </a:xfrm>
          </p:grpSpPr>
          <p:sp>
            <p:nvSpPr>
              <p:cNvPr id="10" name="Rovnoramenný trojúhelník 9"/>
              <p:cNvSpPr/>
              <p:nvPr/>
            </p:nvSpPr>
            <p:spPr>
              <a:xfrm>
                <a:off x="2863672" y="1885675"/>
                <a:ext cx="3889068" cy="338505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cs-CZ"/>
              </a:p>
            </p:txBody>
          </p:sp>
          <p:cxnSp>
            <p:nvCxnSpPr>
              <p:cNvPr id="15" name="Přímá spojovací šipka 14"/>
              <p:cNvCxnSpPr/>
              <p:nvPr/>
            </p:nvCxnSpPr>
            <p:spPr>
              <a:xfrm flipV="1">
                <a:off x="2555721" y="1958711"/>
                <a:ext cx="1800083" cy="302463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šipka 15"/>
              <p:cNvCxnSpPr/>
              <p:nvPr/>
            </p:nvCxnSpPr>
            <p:spPr>
              <a:xfrm>
                <a:off x="3136700" y="5516825"/>
                <a:ext cx="3166812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ovací šipka 16"/>
              <p:cNvCxnSpPr/>
              <p:nvPr/>
            </p:nvCxnSpPr>
            <p:spPr>
              <a:xfrm flipH="1" flipV="1">
                <a:off x="5187588" y="1980939"/>
                <a:ext cx="1800083" cy="29531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399" name="TextovéPole 18"/>
          <p:cNvSpPr txBox="1">
            <a:spLocks noChangeArrowheads="1"/>
          </p:cNvSpPr>
          <p:nvPr/>
        </p:nvSpPr>
        <p:spPr bwMode="auto">
          <a:xfrm>
            <a:off x="0" y="6399214"/>
            <a:ext cx="38524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/>
              </a:rPr>
              <a:t>Jak pomáhat, PhDr. Lubomír Kobrle</a:t>
            </a:r>
          </a:p>
        </p:txBody>
      </p:sp>
      <p:sp>
        <p:nvSpPr>
          <p:cNvPr id="56325" name="Rectangle 7"/>
          <p:cNvSpPr>
            <a:spLocks noChangeArrowheads="1"/>
          </p:cNvSpPr>
          <p:nvPr/>
        </p:nvSpPr>
        <p:spPr bwMode="auto">
          <a:xfrm>
            <a:off x="899592" y="476671"/>
            <a:ext cx="7560840" cy="82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dirty="0">
                <a:latin typeface="Source Sans Pro"/>
              </a:rPr>
              <a:t>Trojúhelník 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Trojúhelník </a:t>
            </a:r>
            <a:r>
              <a:rPr lang="cs-CZ" altLang="cs-CZ" sz="4000" dirty="0">
                <a:latin typeface="Source Sans Pro"/>
              </a:rPr>
              <a:t>autonomie</a:t>
            </a:r>
            <a:r>
              <a:rPr lang="cs-CZ" altLang="cs-CZ" dirty="0">
                <a:latin typeface="Source Sans Pro"/>
              </a:rPr>
              <a:t/>
            </a:r>
            <a:br>
              <a:rPr lang="cs-CZ" altLang="cs-CZ" dirty="0">
                <a:latin typeface="Source Sans Pro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/>
          <a:lstStyle/>
          <a:p>
            <a:r>
              <a:rPr lang="cs-CZ" dirty="0" smtClean="0">
                <a:latin typeface="Source Sans Pro"/>
              </a:rPr>
              <a:t>Posilující není na pomáhání závislý, podporuje </a:t>
            </a:r>
            <a:r>
              <a:rPr lang="cs-CZ" dirty="0">
                <a:latin typeface="Source Sans Pro"/>
              </a:rPr>
              <a:t>potenciál druhých, aby byli schopni nezávislého fungování a dokázali potom pomoci sami sobě. </a:t>
            </a:r>
            <a:endParaRPr lang="cs-CZ" dirty="0" smtClean="0">
              <a:latin typeface="Source Sans Pro"/>
            </a:endParaRPr>
          </a:p>
          <a:p>
            <a:r>
              <a:rPr lang="cs-CZ" dirty="0" smtClean="0">
                <a:latin typeface="Source Sans Pro"/>
              </a:rPr>
              <a:t>Tyto </a:t>
            </a:r>
            <a:r>
              <a:rPr lang="cs-CZ" dirty="0">
                <a:latin typeface="Source Sans Pro"/>
              </a:rPr>
              <a:t>vztahy jsou </a:t>
            </a:r>
            <a:r>
              <a:rPr lang="cs-CZ" dirty="0" smtClean="0">
                <a:latin typeface="Source Sans Pro"/>
              </a:rPr>
              <a:t>symetrické, založené </a:t>
            </a:r>
            <a:r>
              <a:rPr lang="cs-CZ" dirty="0">
                <a:latin typeface="Source Sans Pro"/>
              </a:rPr>
              <a:t>na nezávislosti a respektu, mají povahu kooperace a spolupráce, nikoli manipulace</a:t>
            </a:r>
            <a:r>
              <a:rPr lang="cs-CZ" dirty="0" smtClean="0">
                <a:latin typeface="Source Sans Pro"/>
              </a:rPr>
              <a:t>.</a:t>
            </a:r>
          </a:p>
          <a:p>
            <a:r>
              <a:rPr lang="cs-CZ" dirty="0" smtClean="0">
                <a:latin typeface="Source Sans Pro"/>
              </a:rPr>
              <a:t>Zodpovědnost, pozornost ke svým potřebám i potřebám druhých, jasné hranice</a:t>
            </a: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577610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/>
          <a:lstStyle/>
          <a:p>
            <a:pPr marL="0" indent="0" algn="ctr">
              <a:buNone/>
            </a:pPr>
            <a:endParaRPr lang="cs-CZ" sz="4000" dirty="0" smtClean="0">
              <a:latin typeface="Source Sans Pro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Source Sans Pro"/>
              </a:rPr>
              <a:t>Děkuji Vám za pozornost! </a:t>
            </a:r>
          </a:p>
          <a:p>
            <a:pPr marL="0" indent="0" algn="ctr">
              <a:buNone/>
            </a:pPr>
            <a:endParaRPr lang="cs-CZ" sz="4000" dirty="0">
              <a:latin typeface="Source Sans Pro"/>
            </a:endParaRPr>
          </a:p>
          <a:p>
            <a:pPr marL="0" indent="0" algn="ctr">
              <a:buNone/>
            </a:pPr>
            <a:endParaRPr lang="cs-CZ" sz="4000" dirty="0" smtClean="0">
              <a:latin typeface="Source Sans Pro"/>
            </a:endParaRPr>
          </a:p>
          <a:p>
            <a:pPr marL="0" indent="0" algn="ctr">
              <a:buNone/>
            </a:pPr>
            <a:endParaRPr lang="cs-CZ" sz="4000" dirty="0">
              <a:latin typeface="Source Sans Pro"/>
            </a:endParaRPr>
          </a:p>
          <a:p>
            <a:pPr marL="0" indent="0" algn="ctr">
              <a:buNone/>
            </a:pPr>
            <a:r>
              <a:rPr lang="cs-CZ" sz="2800" dirty="0" smtClean="0">
                <a:latin typeface="Source Sans Pro"/>
              </a:rPr>
              <a:t>Mgr. Urbánková Tereza</a:t>
            </a:r>
          </a:p>
          <a:p>
            <a:pPr marL="0" indent="0" algn="ctr">
              <a:buNone/>
            </a:pPr>
            <a:r>
              <a:rPr lang="cs-CZ" sz="2800" dirty="0" smtClean="0">
                <a:latin typeface="Source Sans Pro"/>
              </a:rPr>
              <a:t>Persefona </a:t>
            </a:r>
            <a:r>
              <a:rPr lang="cs-CZ" sz="2800" dirty="0" err="1" smtClean="0">
                <a:latin typeface="Source Sans Pro"/>
              </a:rPr>
              <a:t>z.s</a:t>
            </a:r>
            <a:r>
              <a:rPr lang="cs-CZ" sz="2800" dirty="0" smtClean="0">
                <a:latin typeface="Source Sans Pro"/>
              </a:rPr>
              <a:t>., Gorkého 17 Brno</a:t>
            </a:r>
            <a:endParaRPr lang="cs-CZ" sz="2800" dirty="0">
              <a:latin typeface="Source Sans Pro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645024"/>
            <a:ext cx="288032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3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-14188" y="1662063"/>
            <a:ext cx="8207375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smtClean="0"/>
              <a:t>  </a:t>
            </a:r>
          </a:p>
        </p:txBody>
      </p:sp>
      <p:sp>
        <p:nvSpPr>
          <p:cNvPr id="52227" name="Podnadpis 5"/>
          <p:cNvSpPr>
            <a:spLocks noGrp="1"/>
          </p:cNvSpPr>
          <p:nvPr>
            <p:ph idx="4294967295"/>
          </p:nvPr>
        </p:nvSpPr>
        <p:spPr bwMode="auto">
          <a:xfrm>
            <a:off x="0" y="2924175"/>
            <a:ext cx="8229600" cy="32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395288" y="26035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4400" b="1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2229" name="Rectangle 6"/>
          <p:cNvSpPr>
            <a:spLocks noChangeArrowheads="1"/>
          </p:cNvSpPr>
          <p:nvPr/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11560" y="470794"/>
            <a:ext cx="7999040" cy="88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Komunikace s </a:t>
            </a:r>
            <a:r>
              <a:rPr lang="cs-CZ" sz="4000" dirty="0" smtClean="0">
                <a:latin typeface="Source Sans Pro"/>
                <a:ea typeface="+mj-ea"/>
                <a:cs typeface="+mj-cs"/>
              </a:rPr>
              <a:t>klientem obecně</a:t>
            </a:r>
            <a:endParaRPr lang="cs-CZ" sz="4000" dirty="0">
              <a:latin typeface="Source Sans Pro"/>
              <a:ea typeface="+mj-ea"/>
              <a:cs typeface="+mj-cs"/>
            </a:endParaRPr>
          </a:p>
        </p:txBody>
      </p:sp>
      <p:sp>
        <p:nvSpPr>
          <p:cNvPr id="88071" name="Rectangle 8"/>
          <p:cNvSpPr>
            <a:spLocks noChangeArrowheads="1"/>
          </p:cNvSpPr>
          <p:nvPr/>
        </p:nvSpPr>
        <p:spPr bwMode="auto">
          <a:xfrm>
            <a:off x="0" y="1570932"/>
            <a:ext cx="9144000" cy="5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>
                <a:latin typeface="Source Sans Pro"/>
              </a:rPr>
              <a:t>Přizpůsobit tempo, hlasitost řeči, slovník</a:t>
            </a:r>
            <a:r>
              <a:rPr lang="cs-CZ" altLang="cs-CZ" sz="2800" dirty="0" smtClean="0">
                <a:latin typeface="Source Sans Pro"/>
              </a:rPr>
              <a:t>…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Udržovat oční kontakt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Zrcadlit emoce, parafrázovat</a:t>
            </a:r>
            <a:endParaRPr lang="cs-CZ" altLang="cs-CZ" sz="2800" dirty="0">
              <a:latin typeface="Source Sans Pro"/>
            </a:endParaRP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Důvěřovat klientovi, slovně podporovat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Nehodnotit, nebagatelizovat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Doptávat se na významy, emoce - nezevšeobecňovat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Dát pozor na vlastní předpoklady, hodnoty, první dojem atd.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Akceptovat reakce klienta 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Pomoci klientovi získat kompetence ke svému životu</a:t>
            </a:r>
          </a:p>
        </p:txBody>
      </p:sp>
    </p:spTree>
    <p:extLst>
      <p:ext uri="{BB962C8B-B14F-4D97-AF65-F5344CB8AC3E}">
        <p14:creationId xmlns:p14="http://schemas.microsoft.com/office/powerpoint/2010/main" val="851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1476375" y="1268761"/>
            <a:ext cx="61214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Práce s obětí DN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ctrTitle"/>
          </p:nvPr>
        </p:nvSpPr>
        <p:spPr bwMode="auto">
          <a:xfrm>
            <a:off x="685800" y="549275"/>
            <a:ext cx="7772400" cy="100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>
                <a:latin typeface="Source Sans Pro"/>
              </a:rPr>
              <a:t>Formy poradenství</a:t>
            </a:r>
          </a:p>
        </p:txBody>
      </p:sp>
      <p:sp>
        <p:nvSpPr>
          <p:cNvPr id="23555" name="Podnadpis 2"/>
          <p:cNvSpPr>
            <a:spLocks noGrp="1"/>
          </p:cNvSpPr>
          <p:nvPr>
            <p:ph type="subTitle" idx="1"/>
          </p:nvPr>
        </p:nvSpPr>
        <p:spPr bwMode="auto">
          <a:xfrm>
            <a:off x="107950" y="1557338"/>
            <a:ext cx="8928100" cy="530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Právní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- informace z oblasti rodinného, občanského, trestního, správního a sociálního práva, sepsání příslušného právního podání…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Sociální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- úvodní konzultace, mapování, orientace klienta v jeho situaci, příprava na bezpečný odchod, navazující služby, orientace v systému sociálních dávek, problematika bydlení, poskytování informací v oblasti zaměstnanosti, trénink dovedností…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Psychologické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– orientace v situaci, ujasnění cílů, podpora, zvýšení náhledu, sebepoznání, mapování zdrojů a možností ovlivnění situace klientem…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ctrTitle"/>
          </p:nvPr>
        </p:nvSpPr>
        <p:spPr bwMode="auto">
          <a:xfrm>
            <a:off x="685800" y="548681"/>
            <a:ext cx="7772400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latin typeface="Source Sans Pro"/>
              </a:rPr>
              <a:t>Úvodní konzultace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340769"/>
            <a:ext cx="8892480" cy="5256882"/>
          </a:xfr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ředstavení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voda,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usazení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seznámení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s 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průběhem a cílem úvodní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konzultace,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časem 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seznámení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s pravidly, principy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služby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rostor pro dotazy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vytvoření bezpečí, mapování, domluva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u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jasnění práv, zvýšení náhledu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podpora k vlastní ochraně, důkazy, policie…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3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>
                <a:latin typeface="Source Sans Pro"/>
              </a:rPr>
              <a:t>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Základní model poradenství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1) Naslouchání, bezpečný vztah, emoce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2) Informování, edukace (o právech, DN…)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3) Ulehčování, pomoc v hledání řešení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4) Navracení sebedůvěry, zdroje, podpora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Source Sans Pro"/>
              </a:rPr>
              <a:t>Navracení sebedůvěry – ten, kdo oběť zneužívá, činí tak prostřednictvím hrozeb, hrubé síly a vynucování, čímž jí </a:t>
            </a:r>
            <a:r>
              <a:rPr lang="cs-CZ" altLang="cs-CZ" sz="2400" b="1" dirty="0" smtClean="0">
                <a:latin typeface="Source Sans Pro"/>
              </a:rPr>
              <a:t>subjektivně odejme všechna práva</a:t>
            </a:r>
            <a:r>
              <a:rPr lang="cs-CZ" altLang="cs-CZ" sz="2400" dirty="0" smtClean="0">
                <a:latin typeface="Source Sans Pro"/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Source Sans Pro"/>
              </a:rPr>
              <a:t>Navrácení sebedůvěry oběti umožňuje, aby se považovala za silnou osobnost, která je schopná se aktivně podílet na ukončení násilí a zajištění bezpečného života.</a:t>
            </a:r>
            <a:endParaRPr lang="cs-CZ" altLang="cs-CZ" sz="2400" b="1" dirty="0" smtClean="0">
              <a:latin typeface="Source Sans Pro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01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4000" dirty="0">
                <a:latin typeface="Source Sans Pro"/>
              </a:rPr>
              <a:t>Obecně je věnována pozornost: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latin typeface="Source Sans Pro"/>
              </a:rPr>
              <a:t>očekávání klienta</a:t>
            </a:r>
          </a:p>
          <a:p>
            <a:pPr lvl="0"/>
            <a:r>
              <a:rPr lang="cs-CZ" dirty="0">
                <a:latin typeface="Source Sans Pro"/>
              </a:rPr>
              <a:t>osobním cílům a po každé konzultaci jejich zhodnocení</a:t>
            </a:r>
          </a:p>
          <a:p>
            <a:pPr lvl="0"/>
            <a:r>
              <a:rPr lang="cs-CZ" dirty="0">
                <a:latin typeface="Source Sans Pro"/>
              </a:rPr>
              <a:t>informacím relevantním k naplnění osobního cíle </a:t>
            </a:r>
            <a:endParaRPr lang="cs-CZ" dirty="0" smtClean="0">
              <a:latin typeface="Source Sans Pro"/>
            </a:endParaRPr>
          </a:p>
          <a:p>
            <a:pPr lvl="0"/>
            <a:r>
              <a:rPr lang="cs-CZ" dirty="0" smtClean="0">
                <a:latin typeface="Source Sans Pro"/>
              </a:rPr>
              <a:t>odhadu </a:t>
            </a:r>
            <a:r>
              <a:rPr lang="cs-CZ" dirty="0">
                <a:latin typeface="Source Sans Pro"/>
              </a:rPr>
              <a:t>nebezpečnosti a intenzitě násilí</a:t>
            </a:r>
          </a:p>
          <a:p>
            <a:pPr lvl="0"/>
            <a:r>
              <a:rPr lang="cs-CZ" dirty="0">
                <a:latin typeface="Source Sans Pro"/>
              </a:rPr>
              <a:t>možnostem řešení situace </a:t>
            </a:r>
            <a:endParaRPr lang="cs-CZ" dirty="0" smtClean="0">
              <a:latin typeface="Source Sans Pro"/>
            </a:endParaRPr>
          </a:p>
          <a:p>
            <a:pPr lvl="0"/>
            <a:r>
              <a:rPr lang="cs-CZ" dirty="0" smtClean="0">
                <a:latin typeface="Source Sans Pro"/>
              </a:rPr>
              <a:t>požadavkům klienta</a:t>
            </a:r>
            <a:endParaRPr lang="cs-CZ" dirty="0">
              <a:latin typeface="Source Sans Pro"/>
            </a:endParaRPr>
          </a:p>
          <a:p>
            <a:pPr lvl="0"/>
            <a:r>
              <a:rPr lang="cs-CZ" dirty="0">
                <a:latin typeface="Source Sans Pro"/>
              </a:rPr>
              <a:t>bezpečnostnímu plánu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986195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8587</TotalTime>
  <Words>1386</Words>
  <Application>Microsoft Office PowerPoint</Application>
  <PresentationFormat>Předvádění na obrazovce (4:3)</PresentationFormat>
  <Paragraphs>275</Paragraphs>
  <Slides>33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Source Sans Pro</vt:lpstr>
      <vt:lpstr>Times New Roman</vt:lpstr>
      <vt:lpstr>Wingdings</vt:lpstr>
      <vt:lpstr>1_Motiv systému Office</vt:lpstr>
      <vt:lpstr>Principy poradenství</vt:lpstr>
      <vt:lpstr>Poradenství obecně </vt:lpstr>
      <vt:lpstr>  Co proces ovlivňuje</vt:lpstr>
      <vt:lpstr>  </vt:lpstr>
      <vt:lpstr>Prezentace aplikace PowerPoint</vt:lpstr>
      <vt:lpstr>Formy poradenství</vt:lpstr>
      <vt:lpstr>Úvodní konzultace</vt:lpstr>
      <vt:lpstr>  Základní model poradenství</vt:lpstr>
      <vt:lpstr>Obecně je věnována pozornost:</vt:lpstr>
      <vt:lpstr>   Zásady poradenského procesu</vt:lpstr>
      <vt:lpstr>   Fáze poradenského procesu (Eganův model pomáhajícího procesu) </vt:lpstr>
      <vt:lpstr>Prezentace aplikace PowerPoint</vt:lpstr>
      <vt:lpstr>Prezentace aplikace PowerPoint</vt:lpstr>
      <vt:lpstr>   Fáze poradenského procesu</vt:lpstr>
      <vt:lpstr>Fáze poradenského procesu</vt:lpstr>
      <vt:lpstr>Cyklus domácího násilí</vt:lpstr>
      <vt:lpstr>   Problematické chování oběti</vt:lpstr>
      <vt:lpstr>   Příprava bezpečnostního plánu </vt:lpstr>
      <vt:lpstr>   Odhad nebezpečnosti</vt:lpstr>
      <vt:lpstr>  Odhad nebezpečnosti</vt:lpstr>
      <vt:lpstr>   Odhad nebezpečnosti</vt:lpstr>
      <vt:lpstr>Odhad nebezpečnosti</vt:lpstr>
      <vt:lpstr> </vt:lpstr>
      <vt:lpstr>   Bezpečnostní plán pro oběti</vt:lpstr>
      <vt:lpstr>    Bezpečnostní plán pro oběti</vt:lpstr>
      <vt:lpstr>           Obsah bezpečnostního balíčku</vt:lpstr>
      <vt:lpstr>  Bezpečnostní plán pro oběti</vt:lpstr>
      <vt:lpstr>Prezentace aplikace PowerPoint</vt:lpstr>
      <vt:lpstr>   Trojúhelník vzájemné závislosti </vt:lpstr>
      <vt:lpstr>   Trojúhelník vzájemné závislosti</vt:lpstr>
      <vt:lpstr>Prezentace aplikace PowerPoint</vt:lpstr>
      <vt:lpstr>   Trojúhelník autonomie </vt:lpstr>
      <vt:lpstr> </vt:lpstr>
    </vt:vector>
  </TitlesOfParts>
  <Company>Liga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obětem domácího násilí</dc:title>
  <dc:creator>Tereza Urbánková</dc:creator>
  <cp:lastModifiedBy>tereza.urbankova</cp:lastModifiedBy>
  <cp:revision>397</cp:revision>
  <cp:lastPrinted>2016-02-21T14:46:07Z</cp:lastPrinted>
  <dcterms:created xsi:type="dcterms:W3CDTF">2008-03-20T11:25:02Z</dcterms:created>
  <dcterms:modified xsi:type="dcterms:W3CDTF">2017-10-23T08:41:32Z</dcterms:modified>
</cp:coreProperties>
</file>