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74" r:id="rId17"/>
    <p:sldId id="275" r:id="rId18"/>
    <p:sldId id="278" r:id="rId19"/>
    <p:sldId id="276" r:id="rId20"/>
    <p:sldId id="288" r:id="rId21"/>
    <p:sldId id="277" r:id="rId22"/>
    <p:sldId id="279" r:id="rId23"/>
    <p:sldId id="280" r:id="rId24"/>
    <p:sldId id="281" r:id="rId25"/>
    <p:sldId id="284" r:id="rId26"/>
    <p:sldId id="285" r:id="rId27"/>
    <p:sldId id="282" r:id="rId28"/>
    <p:sldId id="283" r:id="rId29"/>
    <p:sldId id="28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28" autoAdjust="0"/>
  </p:normalViewPr>
  <p:slideViewPr>
    <p:cSldViewPr>
      <p:cViewPr>
        <p:scale>
          <a:sx n="100" d="100"/>
          <a:sy n="100" d="100"/>
        </p:scale>
        <p:origin x="-193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D7404-53B0-4E46-8B7E-2335A15E03D3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FC4A1-F95D-40FC-A584-932B5A0B17D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63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659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893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482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FF9900"/>
              </a:buClr>
              <a:buSzPct val="120000"/>
              <a:buFontTx/>
              <a:buNone/>
            </a:pPr>
            <a:endParaRPr lang="cs-CZ" altLang="cs-CZ" sz="1600" dirty="0" smtClean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2965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267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152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3343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923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26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195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2699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70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354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1372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None/>
            </a:pPr>
            <a:endParaRPr lang="cs-CZ" sz="1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523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2996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6493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29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00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116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085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674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630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006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FC4A1-F95D-40FC-A584-932B5A0B17D7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58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2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13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27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5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99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1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6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5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2.11.2017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6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tbrno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8516" y="2291648"/>
            <a:ext cx="5171876" cy="1586607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00896"/>
            <a:ext cx="8144532" cy="2524448"/>
          </a:xfrm>
        </p:spPr>
        <p:txBody>
          <a:bodyPr/>
          <a:lstStyle/>
          <a:p>
            <a:pPr algn="l"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r>
              <a:rPr lang="cs-CZ" sz="1800" b="1" dirty="0" smtClean="0">
                <a:latin typeface="Source Sans Pro" panose="020B0503030403020204" pitchFamily="34" charset="-18"/>
              </a:rPr>
              <a:t>1. 11. 2017                                                                                                </a:t>
            </a:r>
            <a:r>
              <a:rPr lang="cs-CZ" altLang="cs-CZ" sz="1800" b="1" dirty="0" smtClean="0">
                <a:latin typeface="Source Sans Pro" panose="020B0503030403020204" pitchFamily="34" charset="-18"/>
              </a:rPr>
              <a:t>Mgr</a:t>
            </a:r>
            <a:r>
              <a:rPr lang="cs-CZ" altLang="cs-CZ" sz="1800" b="1" dirty="0">
                <a:latin typeface="Source Sans Pro" panose="020B0503030403020204" pitchFamily="34" charset="-18"/>
              </a:rPr>
              <a:t>. Iveta Urbánková,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r>
              <a:rPr lang="cs-CZ" altLang="cs-CZ" sz="1800" b="1" dirty="0">
                <a:latin typeface="Source Sans Pro" panose="020B0503030403020204" pitchFamily="34" charset="-18"/>
              </a:rPr>
              <a:t>                                          </a:t>
            </a:r>
            <a:r>
              <a:rPr lang="cs-CZ" altLang="cs-CZ" sz="1800" b="1" dirty="0" smtClean="0">
                <a:latin typeface="Source Sans Pro" panose="020B0503030403020204" pitchFamily="34" charset="-18"/>
              </a:rPr>
              <a:t>                                                                             sociální </a:t>
            </a:r>
            <a:r>
              <a:rPr lang="cs-CZ" altLang="cs-CZ" sz="1800" b="1" dirty="0">
                <a:latin typeface="Source Sans Pro" panose="020B0503030403020204" pitchFamily="34" charset="-18"/>
              </a:rPr>
              <a:t>pracovnice</a:t>
            </a:r>
          </a:p>
          <a:p>
            <a:pPr algn="l" fontAlgn="base">
              <a:lnSpc>
                <a:spcPct val="80000"/>
              </a:lnSpc>
              <a:spcAft>
                <a:spcPct val="0"/>
              </a:spcAft>
              <a:buClr>
                <a:srgbClr val="FF9933"/>
              </a:buClr>
              <a:buFont typeface="Arial" charset="0"/>
              <a:defRPr/>
            </a:pPr>
            <a:endParaRPr lang="cs-CZ" altLang="cs-CZ" sz="1800" dirty="0">
              <a:solidFill>
                <a:schemeClr val="tx1"/>
              </a:solidFill>
              <a:latin typeface="Source Sans Pro" panose="020B0503030403020204" pitchFamily="34" charset="-18"/>
            </a:endParaRPr>
          </a:p>
          <a:p>
            <a:r>
              <a:rPr lang="cs-CZ" sz="2000" b="1" dirty="0">
                <a:latin typeface="Source Sans Pro" panose="020B0503030403020204" pitchFamily="34" charset="-18"/>
              </a:rPr>
              <a:t>Teorie a metody</a:t>
            </a:r>
            <a:br>
              <a:rPr lang="cs-CZ" sz="2000" b="1" dirty="0">
                <a:latin typeface="Source Sans Pro" panose="020B0503030403020204" pitchFamily="34" charset="-18"/>
              </a:rPr>
            </a:br>
            <a:r>
              <a:rPr lang="cs-CZ" sz="2000" b="1" dirty="0">
                <a:latin typeface="Source Sans Pro" panose="020B0503030403020204" pitchFamily="34" charset="-18"/>
              </a:rPr>
              <a:t>v kontextu domácího násilí</a:t>
            </a:r>
            <a:br>
              <a:rPr lang="cs-CZ" sz="2000" b="1" dirty="0">
                <a:latin typeface="Source Sans Pro" panose="020B0503030403020204" pitchFamily="34" charset="-18"/>
              </a:rPr>
            </a:br>
            <a:r>
              <a:rPr lang="cs-CZ" sz="2000" b="1" dirty="0">
                <a:latin typeface="Source Sans Pro" panose="020B0503030403020204" pitchFamily="34" charset="-18"/>
              </a:rPr>
              <a:t>a</a:t>
            </a:r>
            <a:r>
              <a:rPr lang="cs-CZ" altLang="cs-CZ" sz="2000" b="1" dirty="0">
                <a:latin typeface="Source Sans Pro" panose="020B0503030403020204" pitchFamily="34" charset="-18"/>
              </a:rPr>
              <a:t/>
            </a:r>
            <a:br>
              <a:rPr lang="cs-CZ" altLang="cs-CZ" sz="2000" b="1" dirty="0">
                <a:latin typeface="Source Sans Pro" panose="020B0503030403020204" pitchFamily="34" charset="-18"/>
              </a:rPr>
            </a:br>
            <a:r>
              <a:rPr lang="cs-CZ" altLang="cs-CZ" sz="2000" b="1" dirty="0">
                <a:latin typeface="Source Sans Pro" panose="020B0503030403020204" pitchFamily="34" charset="-18"/>
              </a:rPr>
              <a:t>institucionální síť pomoci</a:t>
            </a:r>
            <a:endParaRPr lang="cs-CZ" sz="2000" b="1" dirty="0">
              <a:latin typeface="Source Sans Pro" panose="020B0503030403020204" pitchFamily="34" charset="-18"/>
            </a:endParaRPr>
          </a:p>
          <a:p>
            <a:pPr>
              <a:defRPr/>
            </a:pPr>
            <a:r>
              <a:rPr lang="cs-CZ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-18"/>
              </a:rPr>
              <a:t>           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-18"/>
              </a:rPr>
              <a:t>	 	         		</a:t>
            </a:r>
          </a:p>
          <a:p>
            <a:pPr>
              <a:defRPr/>
            </a:pPr>
            <a:endParaRPr lang="cs-CZ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2" descr="\\serverData\serverNewData\PR\PREZENTACE Persefony (obsahová a formální)\grafika_persefona\LOGO_persefona\PRO TISK\persefo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648072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608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Další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teoretické perspektivy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 smtClean="0">
                <a:latin typeface="Source Sans Pro"/>
              </a:rPr>
              <a:t>Psychodynamické </a:t>
            </a:r>
            <a:r>
              <a:rPr lang="cs-CZ" altLang="cs-CZ" sz="2100" dirty="0">
                <a:latin typeface="Source Sans Pro"/>
              </a:rPr>
              <a:t>perspektivy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Psychosociální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Humanistický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Existenciální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Sociálně psychologický a komunikační model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Kognitivně – behaviorální teorie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Přístup orientovaný na úkoly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Krizová intervence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Sociální práce se skupinami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Komunitní sociální práce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Aniopresivní přístup</a:t>
            </a: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100" dirty="0">
                <a:latin typeface="Source Sans Pro"/>
              </a:rPr>
              <a:t>Ekologická </a:t>
            </a:r>
            <a:r>
              <a:rPr lang="cs-CZ" altLang="cs-CZ" sz="2100" dirty="0" smtClean="0">
                <a:latin typeface="Source Sans Pro"/>
              </a:rPr>
              <a:t>perspektiva</a:t>
            </a:r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2100" dirty="0" smtClean="0">
              <a:latin typeface="Source Sans Pro"/>
            </a:endParaRPr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altLang="cs-CZ" sz="1600" dirty="0" smtClean="0">
                <a:latin typeface="Source Sans Pro"/>
              </a:rPr>
              <a:t>Zpracováno </a:t>
            </a:r>
            <a:r>
              <a:rPr lang="cs-CZ" altLang="cs-CZ" sz="1600" dirty="0">
                <a:latin typeface="Source Sans Pro"/>
              </a:rPr>
              <a:t>v publikaci: Navrátil,P. (2001) Teorie a metody sociální práce. </a:t>
            </a:r>
            <a:endParaRPr lang="cs-CZ" altLang="cs-CZ" sz="1600" dirty="0" smtClean="0">
              <a:latin typeface="Source Sans Pro"/>
            </a:endParaRPr>
          </a:p>
          <a:p>
            <a:pPr marL="0" indent="0">
              <a:buNone/>
            </a:pP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691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752528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200" b="1" dirty="0">
                <a:latin typeface="Source Sans Pro"/>
              </a:rPr>
              <a:t>Užití jednotlivých přístupů je třeba vždy dobře zvážit </a:t>
            </a:r>
            <a:endParaRPr lang="cs-CZ" altLang="cs-CZ" sz="2200" b="1" dirty="0" smtClean="0">
              <a:latin typeface="Source Sans Pro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200" b="1" dirty="0" smtClean="0">
                <a:latin typeface="Source Sans Pro"/>
              </a:rPr>
              <a:t>s ohledem na klientovu</a:t>
            </a:r>
            <a:r>
              <a:rPr lang="cs-CZ" altLang="cs-CZ" sz="2200" b="1" dirty="0">
                <a:latin typeface="Source Sans Pro"/>
              </a:rPr>
              <a:t>: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cs-CZ" altLang="cs-CZ" sz="2200" b="1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životní situaci a problém, který je třeba řešit 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 smtClean="0">
                <a:latin typeface="Source Sans Pro"/>
              </a:rPr>
              <a:t>zakázku klienta a vzájemně dohodnutý cíl spolupráce</a:t>
            </a:r>
            <a:endParaRPr lang="cs-CZ" altLang="cs-CZ" sz="2200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jeho potřeby, zdroje a osobnostní </a:t>
            </a:r>
            <a:r>
              <a:rPr lang="cs-CZ" altLang="cs-CZ" sz="2200" dirty="0" smtClean="0">
                <a:latin typeface="Source Sans Pro"/>
              </a:rPr>
              <a:t>nastavení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altLang="cs-CZ" sz="2200" dirty="0" smtClean="0">
              <a:latin typeface="Source Sans Pro"/>
            </a:endParaRPr>
          </a:p>
          <a:p>
            <a:pPr algn="just">
              <a:lnSpc>
                <a:spcPct val="80000"/>
              </a:lnSpc>
              <a:buClr>
                <a:srgbClr val="FF6600"/>
              </a:buClr>
              <a:buSzPct val="120000"/>
              <a:buNone/>
            </a:pPr>
            <a:r>
              <a:rPr lang="cs-CZ" altLang="cs-CZ" sz="2200" b="1" dirty="0" smtClean="0">
                <a:latin typeface="Source Sans Pro"/>
              </a:rPr>
              <a:t>Podstatné </a:t>
            </a:r>
            <a:r>
              <a:rPr lang="cs-CZ" altLang="cs-CZ" sz="2200" b="1" dirty="0">
                <a:latin typeface="Source Sans Pro"/>
              </a:rPr>
              <a:t>je také</a:t>
            </a:r>
            <a:r>
              <a:rPr lang="cs-CZ" altLang="cs-CZ" sz="2200" b="1" dirty="0" smtClean="0">
                <a:latin typeface="Source Sans Pro"/>
              </a:rPr>
              <a:t>:</a:t>
            </a:r>
          </a:p>
          <a:p>
            <a:pPr algn="just">
              <a:lnSpc>
                <a:spcPct val="80000"/>
              </a:lnSpc>
              <a:buClr>
                <a:srgbClr val="FF6600"/>
              </a:buClr>
              <a:buSzPct val="120000"/>
              <a:buNone/>
            </a:pPr>
            <a:endParaRPr lang="cs-CZ" altLang="cs-CZ" sz="2200" b="1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zázemí pracoviště a příslušné způsoby práce (poradna, KC, OSPOD, aktivistická organizace)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altLang="cs-CZ" sz="2200" dirty="0">
                <a:latin typeface="Source Sans Pro"/>
              </a:rPr>
              <a:t>v</a:t>
            </a:r>
            <a:r>
              <a:rPr lang="cs-CZ" altLang="cs-CZ" sz="2200" dirty="0" smtClean="0">
                <a:latin typeface="Source Sans Pro"/>
              </a:rPr>
              <a:t>aše role </a:t>
            </a:r>
            <a:r>
              <a:rPr lang="cs-CZ" altLang="cs-CZ" sz="2200" dirty="0">
                <a:latin typeface="Source Sans Pro"/>
              </a:rPr>
              <a:t>ve vztahu ke klientovi (krizový nebo sociální pracovník, psycholog, terapeut, kriminalista apod.)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altLang="cs-CZ" sz="2200" dirty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32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Specifické metody a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266206"/>
          </a:xfrm>
        </p:spPr>
        <p:txBody>
          <a:bodyPr/>
          <a:lstStyle/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Specifické přístupy hrající významnou teoretickou i praktickou </a:t>
            </a:r>
            <a:r>
              <a:rPr lang="cs-CZ" altLang="cs-CZ" sz="2000" b="1" kern="0" dirty="0" smtClean="0">
                <a:solidFill>
                  <a:srgbClr val="000000"/>
                </a:solidFill>
                <a:latin typeface="Source Sans Pro"/>
              </a:rPr>
              <a:t>roli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 smtClean="0">
                <a:solidFill>
                  <a:srgbClr val="000000"/>
                </a:solidFill>
                <a:latin typeface="Source Sans Pro"/>
              </a:rPr>
              <a:t>v </a:t>
            </a: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chápání problematiky DN: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yndrom </a:t>
            </a:r>
            <a:r>
              <a:rPr lang="cs-CZ" sz="2000" dirty="0">
                <a:latin typeface="Source Sans Pro"/>
              </a:rPr>
              <a:t>týraného partnera (naučená bezmocnost, sebezničující reakce, PTSP)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DN jako problém moci a patriarchální </a:t>
            </a:r>
            <a:r>
              <a:rPr lang="cs-CZ" sz="2000" dirty="0" smtClean="0">
                <a:latin typeface="Source Sans Pro"/>
              </a:rPr>
              <a:t>společnosti</a:t>
            </a:r>
            <a:endParaRPr lang="cs-CZ" sz="2000" dirty="0">
              <a:latin typeface="Source Sans Pro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f</a:t>
            </a:r>
            <a:r>
              <a:rPr lang="cs-CZ" sz="2000" dirty="0" smtClean="0">
                <a:latin typeface="Source Sans Pro"/>
              </a:rPr>
              <a:t>aktorové </a:t>
            </a:r>
            <a:r>
              <a:rPr lang="cs-CZ" sz="2000" dirty="0">
                <a:latin typeface="Source Sans Pro"/>
              </a:rPr>
              <a:t>teorie aj.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FontTx/>
              <a:buChar char="-"/>
            </a:pPr>
            <a:endParaRPr lang="cs-CZ" altLang="cs-CZ" sz="2000" kern="0" dirty="0">
              <a:solidFill>
                <a:srgbClr val="000000"/>
              </a:solidFill>
              <a:latin typeface="Source Sans Pro"/>
            </a:endParaRP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Specifické postupy v práci s obětí: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odhad </a:t>
            </a:r>
            <a:r>
              <a:rPr lang="cs-CZ" altLang="cs-CZ" sz="2000" dirty="0" smtClean="0">
                <a:latin typeface="Source Sans Pro"/>
              </a:rPr>
              <a:t>nebezpečnosti pachatele</a:t>
            </a:r>
            <a:endParaRPr lang="cs-CZ" altLang="cs-CZ" sz="2000" dirty="0">
              <a:latin typeface="Source Sans Pro"/>
            </a:endParaRP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bezpečnostní </a:t>
            </a:r>
            <a:r>
              <a:rPr lang="cs-CZ" altLang="cs-CZ" sz="2000" dirty="0" smtClean="0">
                <a:latin typeface="Source Sans Pro"/>
              </a:rPr>
              <a:t>plánování</a:t>
            </a:r>
            <a:endParaRPr lang="cs-CZ" altLang="cs-CZ" sz="2000" dirty="0">
              <a:latin typeface="Source Sans Pro"/>
            </a:endParaRP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krizová intervence</a:t>
            </a: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FontTx/>
              <a:buChar char="-"/>
            </a:pPr>
            <a:endParaRPr lang="cs-CZ" altLang="cs-CZ" sz="2000" kern="0" dirty="0">
              <a:solidFill>
                <a:srgbClr val="000000"/>
              </a:solidFill>
              <a:latin typeface="Source Sans Pro"/>
            </a:endParaRPr>
          </a:p>
          <a:p>
            <a:pPr lvl="0" algn="just" eaLnBrk="0" fontAlgn="base" hangingPunct="0">
              <a:lnSpc>
                <a:spcPct val="80000"/>
              </a:lnSpc>
              <a:spcAft>
                <a:spcPct val="0"/>
              </a:spcAft>
              <a:buNone/>
            </a:pPr>
            <a:r>
              <a:rPr lang="cs-CZ" altLang="cs-CZ" sz="2000" b="1" kern="0" dirty="0">
                <a:solidFill>
                  <a:srgbClr val="000000"/>
                </a:solidFill>
                <a:latin typeface="Source Sans Pro"/>
              </a:rPr>
              <a:t>Dovednosti, vědomosti: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vnímavost na </a:t>
            </a:r>
            <a:r>
              <a:rPr lang="cs-CZ" altLang="cs-CZ" sz="2000" dirty="0" smtClean="0">
                <a:latin typeface="Source Sans Pro"/>
              </a:rPr>
              <a:t>kontrolu a moc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 smtClean="0">
                <a:latin typeface="Source Sans Pro"/>
              </a:rPr>
              <a:t>práce </a:t>
            </a:r>
            <a:r>
              <a:rPr lang="cs-CZ" altLang="cs-CZ" sz="2000" dirty="0">
                <a:latin typeface="Source Sans Pro"/>
              </a:rPr>
              <a:t>s časem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000" dirty="0">
                <a:latin typeface="Source Sans Pro"/>
              </a:rPr>
              <a:t>vědomí problematiky traumatu</a:t>
            </a:r>
          </a:p>
        </p:txBody>
      </p:sp>
    </p:spTree>
    <p:extLst>
      <p:ext uri="{BB962C8B-B14F-4D97-AF65-F5344CB8AC3E}">
        <p14:creationId xmlns:p14="http://schemas.microsoft.com/office/powerpoint/2010/main" val="28441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Systémová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a institucionální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síť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pomoci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v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ČR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 smtClean="0">
                <a:latin typeface="Source Sans Pro"/>
              </a:rPr>
              <a:t>Historie </a:t>
            </a:r>
            <a:r>
              <a:rPr lang="cs-CZ" sz="2800" dirty="0">
                <a:latin typeface="Source Sans Pro"/>
              </a:rPr>
              <a:t>práce s oběťmi v ČR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 smtClean="0">
              <a:latin typeface="Source Sans Pro"/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 smtClean="0">
                <a:latin typeface="Source Sans Pro"/>
                <a:sym typeface="Wingdings"/>
              </a:rPr>
              <a:t>Národní,  </a:t>
            </a:r>
            <a:r>
              <a:rPr lang="cs-CZ" sz="2800" dirty="0">
                <a:latin typeface="Source Sans Pro"/>
                <a:sym typeface="Wingdings"/>
              </a:rPr>
              <a:t>regionální </a:t>
            </a:r>
            <a:r>
              <a:rPr lang="cs-CZ" sz="2800" dirty="0" smtClean="0">
                <a:latin typeface="Source Sans Pro"/>
                <a:sym typeface="Wingdings"/>
              </a:rPr>
              <a:t>a místní úroveň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latin typeface="Source Sans Pro"/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latin typeface="Source Sans Pro"/>
                <a:sym typeface="Wingdings"/>
              </a:rPr>
              <a:t>I</a:t>
            </a:r>
            <a:r>
              <a:rPr lang="cs-CZ" sz="2800" dirty="0" smtClean="0">
                <a:latin typeface="Source Sans Pro"/>
                <a:sym typeface="Wingdings"/>
              </a:rPr>
              <a:t>nterdisciplinární spolupráce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  <a:defRPr/>
            </a:pPr>
            <a:endParaRPr lang="cs-CZ" sz="2800" dirty="0">
              <a:latin typeface="Source Sans Pro"/>
              <a:sym typeface="Wingdings"/>
            </a:endParaRP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r>
              <a:rPr lang="cs-CZ" sz="2800" dirty="0">
                <a:latin typeface="Source Sans Pro"/>
                <a:sym typeface="Wingdings"/>
              </a:rPr>
              <a:t>K</a:t>
            </a:r>
            <a:r>
              <a:rPr lang="cs-CZ" sz="2800" dirty="0" smtClean="0">
                <a:latin typeface="Source Sans Pro"/>
                <a:sym typeface="Wingdings"/>
              </a:rPr>
              <a:t>ompetence </a:t>
            </a:r>
            <a:r>
              <a:rPr lang="cs-CZ" sz="2800" dirty="0">
                <a:latin typeface="Source Sans Pro"/>
                <a:sym typeface="Wingdings"/>
              </a:rPr>
              <a:t>jednotlivých </a:t>
            </a:r>
            <a:r>
              <a:rPr lang="cs-CZ" sz="2800" dirty="0" smtClean="0">
                <a:latin typeface="Source Sans Pro"/>
                <a:sym typeface="Wingdings"/>
              </a:rPr>
              <a:t>aktérů/subjektů </a:t>
            </a:r>
            <a:endParaRPr lang="cs-CZ" sz="2800" dirty="0">
              <a:latin typeface="Source Sans Pro"/>
              <a:sym typeface="Wingdings"/>
            </a:endParaRP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  <a:defRPr/>
            </a:pPr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1256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latin typeface="Source Sans Pro"/>
              </a:rPr>
              <a:t>    </a:t>
            </a:r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Historie práce s oběťmi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>
                <a:latin typeface="Source Sans Pro"/>
              </a:rPr>
              <a:t>Do 1989 tabu </a:t>
            </a:r>
            <a:r>
              <a:rPr lang="cs-CZ" sz="1900" dirty="0">
                <a:latin typeface="Source Sans Pro"/>
              </a:rPr>
              <a:t>tématu domácího násilí ve společnosti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>
                <a:latin typeface="Source Sans Pro"/>
              </a:rPr>
              <a:t>Od poloviny 90. let </a:t>
            </a:r>
            <a:r>
              <a:rPr lang="cs-CZ" sz="1900" dirty="0">
                <a:latin typeface="Source Sans Pro"/>
              </a:rPr>
              <a:t>– </a:t>
            </a:r>
            <a:r>
              <a:rPr lang="cs-CZ" sz="1900" b="1" dirty="0">
                <a:latin typeface="Source Sans Pro"/>
              </a:rPr>
              <a:t>grass rootové iniciativy </a:t>
            </a:r>
            <a:r>
              <a:rPr lang="cs-CZ" sz="1900" dirty="0">
                <a:latin typeface="Source Sans Pro"/>
              </a:rPr>
              <a:t>v oblasti sociální práce s oběťmi </a:t>
            </a:r>
            <a:r>
              <a:rPr lang="cs-CZ" sz="1900" dirty="0" smtClean="0">
                <a:latin typeface="Source Sans Pro"/>
              </a:rPr>
              <a:t>DN bez </a:t>
            </a:r>
            <a:r>
              <a:rPr lang="cs-CZ" sz="1900" dirty="0">
                <a:latin typeface="Source Sans Pro"/>
              </a:rPr>
              <a:t>systematické podpory či regulace státu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 smtClean="0">
                <a:latin typeface="Source Sans Pro"/>
              </a:rPr>
              <a:t>Vznik „vlajkových organizací “ </a:t>
            </a:r>
            <a:r>
              <a:rPr lang="cs-CZ" sz="1900" dirty="0">
                <a:latin typeface="Source Sans Pro"/>
              </a:rPr>
              <a:t>– Rosa (1993), BKB (1996), ProFem (1996), Acorus (1997), Poradna pro ženy v tísni při Ekologickém právním servisu (Persefona-1999) aj.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 smtClean="0">
                <a:latin typeface="Source Sans Pro"/>
              </a:rPr>
              <a:t>2002 </a:t>
            </a:r>
            <a:r>
              <a:rPr lang="cs-CZ" sz="1900" b="1" dirty="0">
                <a:latin typeface="Source Sans Pro"/>
              </a:rPr>
              <a:t>– vznik Aliance proti domácímu násilí</a:t>
            </a:r>
            <a:r>
              <a:rPr lang="cs-CZ" sz="1900" dirty="0">
                <a:latin typeface="Source Sans Pro"/>
              </a:rPr>
              <a:t> v Poslanecké sněmovně Parlamentu ČR (z iniciativy BKB s cílem zakomponovat domácí násilí do trestního zákona).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>
                <a:latin typeface="Source Sans Pro"/>
              </a:rPr>
              <a:t>2004 – 2006 - Pilotní projekty interdisciplinární spolupráce</a:t>
            </a:r>
            <a:r>
              <a:rPr lang="cs-CZ" sz="1900" dirty="0">
                <a:latin typeface="Source Sans Pro"/>
              </a:rPr>
              <a:t> při řešení problematiky DN (Ostrava, Brno, Ústí nad Labem</a:t>
            </a:r>
            <a:r>
              <a:rPr lang="cs-CZ" sz="1900" dirty="0" smtClean="0">
                <a:latin typeface="Source Sans Pro"/>
              </a:rPr>
              <a:t>)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 smtClean="0">
                <a:latin typeface="Source Sans Pro"/>
              </a:rPr>
              <a:t>2004 -  trestní zákoník </a:t>
            </a:r>
            <a:r>
              <a:rPr lang="cs-CZ" sz="1900" dirty="0" smtClean="0">
                <a:latin typeface="Source Sans Pro"/>
              </a:rPr>
              <a:t>(trestný čin týrání osoby žijící ve společném obydlí)</a:t>
            </a:r>
            <a:endParaRPr lang="cs-CZ" sz="1900" dirty="0">
              <a:latin typeface="Source Sans Pro"/>
            </a:endParaRP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 smtClean="0">
                <a:latin typeface="Source Sans Pro"/>
              </a:rPr>
              <a:t>2007 </a:t>
            </a:r>
            <a:r>
              <a:rPr lang="cs-CZ" sz="1900" b="1" dirty="0">
                <a:latin typeface="Source Sans Pro"/>
              </a:rPr>
              <a:t>- </a:t>
            </a:r>
            <a:r>
              <a:rPr lang="cs-CZ" sz="1900" dirty="0">
                <a:latin typeface="Source Sans Pro"/>
              </a:rPr>
              <a:t>zlom díky </a:t>
            </a:r>
            <a:r>
              <a:rPr lang="cs-CZ" sz="1900" b="1" dirty="0">
                <a:latin typeface="Source Sans Pro"/>
              </a:rPr>
              <a:t>účinnosti zákona č. </a:t>
            </a:r>
            <a:r>
              <a:rPr lang="cs-CZ" sz="1900" b="1" dirty="0" smtClean="0">
                <a:latin typeface="Source Sans Pro"/>
              </a:rPr>
              <a:t>135/2006 Sb</a:t>
            </a:r>
            <a:r>
              <a:rPr lang="cs-CZ" sz="1900" dirty="0">
                <a:latin typeface="Source Sans Pro"/>
              </a:rPr>
              <a:t>. na ochranu před DN a </a:t>
            </a:r>
            <a:r>
              <a:rPr lang="cs-CZ" sz="1900" b="1" dirty="0">
                <a:latin typeface="Source Sans Pro"/>
              </a:rPr>
              <a:t>zákonem č. </a:t>
            </a:r>
            <a:r>
              <a:rPr lang="cs-CZ" sz="1900" b="1" dirty="0" smtClean="0">
                <a:latin typeface="Source Sans Pro"/>
              </a:rPr>
              <a:t>108/2006 Sb. </a:t>
            </a:r>
            <a:r>
              <a:rPr lang="cs-CZ" sz="1900" dirty="0">
                <a:latin typeface="Source Sans Pro"/>
              </a:rPr>
              <a:t>o sociálních </a:t>
            </a:r>
            <a:r>
              <a:rPr lang="cs-CZ" sz="1900" dirty="0" smtClean="0">
                <a:latin typeface="Source Sans Pro"/>
              </a:rPr>
              <a:t>službách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1900" b="1" dirty="0" smtClean="0">
                <a:latin typeface="Source Sans Pro"/>
              </a:rPr>
              <a:t>2010 – novelizace TZ </a:t>
            </a:r>
            <a:r>
              <a:rPr lang="cs-CZ" sz="1900" dirty="0" smtClean="0">
                <a:latin typeface="Source Sans Pro"/>
              </a:rPr>
              <a:t>(nové TČ – nebezpečné vyhrožování a pronásledování)</a:t>
            </a:r>
          </a:p>
          <a:p>
            <a:pPr lvl="0" algn="just"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1800" dirty="0">
              <a:latin typeface="Source Sans Pro"/>
            </a:endParaRPr>
          </a:p>
          <a:p>
            <a:pPr marL="0" indent="0">
              <a:buNone/>
            </a:pPr>
            <a:endParaRPr lang="cs-CZ" sz="22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964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  <a:sym typeface="Wingdings"/>
              </a:rPr>
              <a:t>Národní rámec pomoci</a:t>
            </a:r>
            <a:endParaRPr lang="cs-CZ" sz="30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u="sng" dirty="0">
                <a:latin typeface="Source Sans Pro"/>
              </a:rPr>
              <a:t>Aktéři vytvářející politiku v práci s oběťmi domácího násilí</a:t>
            </a:r>
            <a:r>
              <a:rPr lang="cs-CZ" sz="2400" u="sng" dirty="0" smtClean="0">
                <a:latin typeface="Source Sans Pro"/>
              </a:rPr>
              <a:t>:</a:t>
            </a:r>
          </a:p>
          <a:p>
            <a:pPr marL="0" indent="0" algn="just">
              <a:buNone/>
            </a:pPr>
            <a:endParaRPr lang="cs-CZ" sz="20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MPSV</a:t>
            </a:r>
            <a:r>
              <a:rPr lang="cs-CZ" sz="2200" dirty="0">
                <a:latin typeface="Source Sans Pro"/>
              </a:rPr>
              <a:t> - dotační politika na sociální služby, vzdělávací programy realizace a akreditace, strategie rodinné politiky a politiky sociálních služeb 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MS</a:t>
            </a:r>
            <a:r>
              <a:rPr lang="cs-CZ" sz="2200" dirty="0">
                <a:latin typeface="Source Sans Pro"/>
              </a:rPr>
              <a:t> - koncepce a akreditace programů pro oběti trestných činů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MV</a:t>
            </a:r>
            <a:r>
              <a:rPr lang="cs-CZ" sz="2200" dirty="0">
                <a:latin typeface="Source Sans Pro"/>
              </a:rPr>
              <a:t> -  preventivní programy, dotační politika.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MZ</a:t>
            </a:r>
            <a:r>
              <a:rPr lang="cs-CZ" sz="2200" dirty="0">
                <a:latin typeface="Source Sans Pro"/>
              </a:rPr>
              <a:t> -  koncepce a akreditace programů pro zdravotníky směřující k oběti trestných činů.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b="1" dirty="0">
                <a:latin typeface="Source Sans Pro"/>
              </a:rPr>
              <a:t>Úřad vlády </a:t>
            </a:r>
            <a:r>
              <a:rPr lang="cs-CZ" sz="2200" dirty="0">
                <a:latin typeface="Source Sans Pro"/>
              </a:rPr>
              <a:t>-  Výbor Rady vlády pro lidská práva pro prevenci domácího násilí (tvorba národního akčního plánu, legislativní </a:t>
            </a:r>
            <a:r>
              <a:rPr lang="cs-CZ" sz="2200">
                <a:latin typeface="Source Sans Pro"/>
              </a:rPr>
              <a:t>návrhy</a:t>
            </a:r>
            <a:r>
              <a:rPr lang="cs-CZ" sz="2200" smtClean="0">
                <a:latin typeface="Source Sans Pro"/>
              </a:rPr>
              <a:t>).</a:t>
            </a:r>
            <a:endParaRPr lang="cs-CZ" sz="22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875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Právní rámec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400" b="1" u="sng" dirty="0">
                <a:latin typeface="Source Sans Pro"/>
              </a:rPr>
              <a:t>Zejména se jedná o zákony</a:t>
            </a:r>
            <a:r>
              <a:rPr lang="cs-CZ" sz="2400" b="1" u="sng" dirty="0" smtClean="0">
                <a:latin typeface="Source Sans Pro"/>
              </a:rPr>
              <a:t>:</a:t>
            </a:r>
            <a:endParaRPr lang="cs-CZ" sz="2400" b="1" u="sng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Zákon, </a:t>
            </a:r>
            <a:r>
              <a:rPr lang="cs-CZ" sz="2000" dirty="0" smtClean="0">
                <a:latin typeface="Source Sans Pro"/>
              </a:rPr>
              <a:t>kterým </a:t>
            </a:r>
            <a:r>
              <a:rPr lang="cs-CZ" sz="2000" dirty="0">
                <a:latin typeface="Source Sans Pro"/>
              </a:rPr>
              <a:t>se mění některé zákony v oblasti ochrany před domácím násilím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sociálních službách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Policii ČR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Trestní zákoník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obětech trestných činů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Zákon o sociálně právní ochraně dětí </a:t>
            </a:r>
            <a:r>
              <a:rPr lang="cs-CZ" sz="2000" dirty="0" smtClean="0">
                <a:latin typeface="Source Sans Pro"/>
              </a:rPr>
              <a:t>aj.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0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latin typeface="Source Sans Pro"/>
              </a:rPr>
              <a:t>Současný právní rámec pomoci o</a:t>
            </a:r>
            <a:r>
              <a:rPr lang="cs-CZ" sz="2100" dirty="0">
                <a:latin typeface="Source Sans Pro"/>
              </a:rPr>
              <a:t>bětem domácího násilí je založen na myšlence </a:t>
            </a:r>
            <a:r>
              <a:rPr lang="cs-CZ" sz="2100" b="1" u="sng" dirty="0" smtClean="0">
                <a:latin typeface="Source Sans Pro"/>
              </a:rPr>
              <a:t>interdisciplinární </a:t>
            </a:r>
            <a:r>
              <a:rPr lang="cs-CZ" sz="2100" b="1" u="sng" dirty="0">
                <a:latin typeface="Source Sans Pro"/>
              </a:rPr>
              <a:t>spolupráce</a:t>
            </a:r>
            <a:r>
              <a:rPr lang="cs-CZ" sz="2100" b="1" u="sng" dirty="0" smtClean="0">
                <a:latin typeface="Source Sans Pro"/>
              </a:rPr>
              <a:t>:</a:t>
            </a:r>
          </a:p>
          <a:p>
            <a:pPr algn="ctr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100" b="1" u="sng" dirty="0" smtClean="0">
              <a:latin typeface="Source Sans Pro"/>
            </a:endParaRPr>
          </a:p>
          <a:p>
            <a:pPr marL="0" indent="0" algn="ctr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1550" b="1" dirty="0" smtClean="0">
                <a:latin typeface="Source Sans Pro"/>
              </a:rPr>
              <a:t>  POLICIE - INTERVENČNÍCH CENTER – SOUDNICTVÍ - SOCIÁLNÍCH SLUŽEB - OSPOD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5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Regionální síť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>
                <a:latin typeface="Source Sans Pro"/>
              </a:rPr>
              <a:t>Aktéři</a:t>
            </a:r>
            <a:r>
              <a:rPr lang="cs-CZ" sz="2500" dirty="0">
                <a:latin typeface="Source Sans Pro"/>
              </a:rPr>
              <a:t> podílející se na </a:t>
            </a:r>
            <a:r>
              <a:rPr lang="cs-CZ" sz="2500" b="1" dirty="0">
                <a:latin typeface="Source Sans Pro"/>
              </a:rPr>
              <a:t>implementaci a tvorbě </a:t>
            </a:r>
            <a:r>
              <a:rPr lang="cs-CZ" sz="2500" b="1" dirty="0" smtClean="0">
                <a:latin typeface="Source Sans Pro"/>
              </a:rPr>
              <a:t>regionálních politik</a:t>
            </a:r>
            <a:r>
              <a:rPr lang="cs-CZ" sz="2500" dirty="0" smtClean="0">
                <a:latin typeface="Source Sans Pro"/>
              </a:rPr>
              <a:t> </a:t>
            </a:r>
            <a:r>
              <a:rPr lang="cs-CZ" sz="2500" dirty="0">
                <a:latin typeface="Source Sans Pro"/>
              </a:rPr>
              <a:t>v oblasti domácího násilí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>
                <a:latin typeface="Source Sans Pro"/>
              </a:rPr>
              <a:t>N</a:t>
            </a:r>
            <a:r>
              <a:rPr lang="cs-CZ" sz="2500" b="1" dirty="0" smtClean="0">
                <a:latin typeface="Source Sans Pro"/>
              </a:rPr>
              <a:t>adřízené </a:t>
            </a:r>
            <a:r>
              <a:rPr lang="cs-CZ" sz="2500" b="1" dirty="0">
                <a:latin typeface="Source Sans Pro"/>
              </a:rPr>
              <a:t>orgány </a:t>
            </a:r>
            <a:r>
              <a:rPr lang="cs-CZ" sz="2500" dirty="0">
                <a:latin typeface="Source Sans Pro"/>
              </a:rPr>
              <a:t>subjektů pohybujících se na místní úrovni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 smtClean="0">
                <a:latin typeface="Source Sans Pro"/>
              </a:rPr>
              <a:t>Krajská </a:t>
            </a:r>
            <a:r>
              <a:rPr lang="cs-CZ" sz="2500" b="1" dirty="0">
                <a:latin typeface="Source Sans Pro"/>
              </a:rPr>
              <a:t>intervenční centra </a:t>
            </a:r>
            <a:r>
              <a:rPr lang="cs-CZ" sz="2500" dirty="0">
                <a:latin typeface="Source Sans Pro"/>
              </a:rPr>
              <a:t>- poskytují služby osobám ohroženým DN a koordinují IDT týmy (minimálně jedno IC v každém kraji ČR) </a:t>
            </a:r>
          </a:p>
          <a:p>
            <a:pPr lvl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500" b="1" dirty="0">
                <a:latin typeface="Source Sans Pro"/>
              </a:rPr>
              <a:t>Krajské úřady </a:t>
            </a:r>
            <a:r>
              <a:rPr lang="cs-CZ" sz="2500" dirty="0">
                <a:latin typeface="Source Sans Pro"/>
              </a:rPr>
              <a:t>- zřizovatelé intervenčních center, tvůrci dotační politiky, registrační a inspekční orgán poskytovatelů soc. služeb, tvůrci střednědobé strategie rozvoje sociálních služeb v rámci komunitního plánování</a:t>
            </a:r>
          </a:p>
          <a:p>
            <a:pPr algn="just"/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40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Místní síť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5040560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200" b="1" dirty="0" smtClean="0">
                <a:latin typeface="Source Sans Pro"/>
              </a:rPr>
              <a:t>Aktéři hrající důležitou </a:t>
            </a:r>
            <a:r>
              <a:rPr lang="cs-CZ" sz="2200" b="1" dirty="0">
                <a:latin typeface="Source Sans Pro"/>
              </a:rPr>
              <a:t>roli při naplňování </a:t>
            </a:r>
            <a:r>
              <a:rPr lang="cs-CZ" sz="2200" b="1" dirty="0" smtClean="0">
                <a:latin typeface="Source Sans Pro"/>
              </a:rPr>
              <a:t>zákonů, preventivních a ochranných opatření a řešení DN na </a:t>
            </a:r>
            <a:r>
              <a:rPr lang="cs-CZ" sz="2200" b="1" dirty="0">
                <a:latin typeface="Source Sans Pro"/>
              </a:rPr>
              <a:t>místní úrovni</a:t>
            </a:r>
            <a:r>
              <a:rPr lang="cs-CZ" sz="2200" b="1" dirty="0" smtClean="0">
                <a:latin typeface="Source Sans Pro"/>
              </a:rPr>
              <a:t>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i</a:t>
            </a:r>
            <a:r>
              <a:rPr lang="cs-CZ" sz="2200" dirty="0" smtClean="0">
                <a:latin typeface="Source Sans Pro"/>
              </a:rPr>
              <a:t>nterdisciplinární týmy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Policie ČR,  státní zastupitelství, městská policie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o</a:t>
            </a:r>
            <a:r>
              <a:rPr lang="cs-CZ" sz="2200" dirty="0" smtClean="0">
                <a:latin typeface="Source Sans Pro"/>
              </a:rPr>
              <a:t>rgán sociálně-právní ochrany dětí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i</a:t>
            </a:r>
            <a:r>
              <a:rPr lang="cs-CZ" sz="2200" dirty="0" smtClean="0">
                <a:latin typeface="Source Sans Pro"/>
              </a:rPr>
              <a:t>ntervenční centra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NNO, </a:t>
            </a:r>
            <a:r>
              <a:rPr lang="cs-CZ" sz="2200" dirty="0">
                <a:latin typeface="Source Sans Pro"/>
              </a:rPr>
              <a:t>další zařízení sociálních </a:t>
            </a:r>
            <a:r>
              <a:rPr lang="cs-CZ" sz="2200" dirty="0" smtClean="0">
                <a:latin typeface="Source Sans Pro"/>
              </a:rPr>
              <a:t>služeb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s</a:t>
            </a:r>
            <a:r>
              <a:rPr lang="cs-CZ" sz="2200" dirty="0" smtClean="0">
                <a:latin typeface="Source Sans Pro"/>
              </a:rPr>
              <a:t>lužby krizové pomoci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z</a:t>
            </a:r>
            <a:r>
              <a:rPr lang="cs-CZ" sz="2200" dirty="0" smtClean="0">
                <a:latin typeface="Source Sans Pro"/>
              </a:rPr>
              <a:t>dravotnická zařízení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c</a:t>
            </a:r>
            <a:r>
              <a:rPr lang="cs-CZ" sz="2200" dirty="0" smtClean="0">
                <a:latin typeface="Source Sans Pro"/>
              </a:rPr>
              <a:t>ivilní a trestní soudy (více informací v právních blocích)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 smtClean="0">
                <a:latin typeface="Source Sans Pro"/>
              </a:rPr>
              <a:t>Probační a mediační služba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200" dirty="0">
                <a:latin typeface="Source Sans Pro"/>
              </a:rPr>
              <a:t>o</a:t>
            </a:r>
            <a:r>
              <a:rPr lang="cs-CZ" sz="2200" dirty="0" smtClean="0">
                <a:latin typeface="Source Sans Pro"/>
              </a:rPr>
              <a:t>becní a pracovní úřady aj.</a:t>
            </a:r>
            <a:endParaRPr lang="cs-CZ" sz="22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4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4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200" dirty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500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1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 smtClean="0">
                <a:latin typeface="Source Sans Pro"/>
              </a:rPr>
              <a:t>     </a:t>
            </a:r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Interdisciplinární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400" dirty="0">
                <a:latin typeface="Source Sans Pro"/>
              </a:rPr>
              <a:t>n</a:t>
            </a:r>
            <a:r>
              <a:rPr lang="cs-CZ" sz="2400" dirty="0" smtClean="0">
                <a:latin typeface="Source Sans Pro"/>
              </a:rPr>
              <a:t>eexistuje </a:t>
            </a:r>
            <a:r>
              <a:rPr lang="cs-CZ" sz="2400" dirty="0">
                <a:latin typeface="Source Sans Pro"/>
              </a:rPr>
              <a:t>univerzální </a:t>
            </a:r>
            <a:r>
              <a:rPr lang="cs-CZ" sz="2400" dirty="0" smtClean="0">
                <a:latin typeface="Source Sans Pro"/>
              </a:rPr>
              <a:t>model, </a:t>
            </a:r>
            <a:r>
              <a:rPr lang="cs-CZ" sz="2400" dirty="0">
                <a:latin typeface="Source Sans Pro"/>
              </a:rPr>
              <a:t>vždy závisí na specificích regionu, zaměření zapojených profesí, frekvenci </a:t>
            </a:r>
            <a:r>
              <a:rPr lang="cs-CZ" sz="2400" dirty="0" smtClean="0">
                <a:latin typeface="Source Sans Pro"/>
              </a:rPr>
              <a:t>setkávání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/>
              </a:rPr>
              <a:t>o</a:t>
            </a:r>
            <a:r>
              <a:rPr lang="cs-CZ" altLang="cs-CZ" sz="2400" dirty="0" smtClean="0">
                <a:latin typeface="Source Sans Pro"/>
              </a:rPr>
              <a:t>d roku 2005 - IDT tým </a:t>
            </a:r>
            <a:r>
              <a:rPr lang="cs-CZ" altLang="cs-CZ" sz="2400" dirty="0">
                <a:latin typeface="Source Sans Pro"/>
              </a:rPr>
              <a:t>pro řešení problematiky domácího násilí ve městě Brně. </a:t>
            </a:r>
            <a:endParaRPr lang="cs-CZ" altLang="cs-CZ" sz="24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/>
              </a:rPr>
              <a:t>k</a:t>
            </a:r>
            <a:r>
              <a:rPr lang="cs-CZ" altLang="cs-CZ" sz="2400" dirty="0" smtClean="0">
                <a:latin typeface="Source Sans Pro"/>
              </a:rPr>
              <a:t>oordinátor  - Odbor </a:t>
            </a:r>
            <a:r>
              <a:rPr lang="cs-CZ" altLang="cs-CZ" sz="2400" dirty="0">
                <a:latin typeface="Source Sans Pro"/>
              </a:rPr>
              <a:t>zdraví </a:t>
            </a:r>
            <a:r>
              <a:rPr lang="cs-CZ" altLang="cs-CZ" sz="2400" dirty="0" smtClean="0">
                <a:latin typeface="Source Sans Pro"/>
              </a:rPr>
              <a:t>MMB</a:t>
            </a:r>
            <a:endParaRPr lang="cs-CZ" altLang="cs-CZ" sz="24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/>
              </a:rPr>
              <a:t>s</a:t>
            </a:r>
            <a:r>
              <a:rPr lang="cs-CZ" altLang="cs-CZ" sz="2400" dirty="0" smtClean="0">
                <a:latin typeface="Source Sans Pro"/>
              </a:rPr>
              <a:t>ubjekty IDT jsou státní, nestátní a městské instituce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/>
              </a:rPr>
              <a:t>š</a:t>
            </a:r>
            <a:r>
              <a:rPr lang="cs-CZ" altLang="cs-CZ" sz="2400" dirty="0" smtClean="0">
                <a:latin typeface="Source Sans Pro"/>
              </a:rPr>
              <a:t>irší IDT tým – setkání 4x ročně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/>
              </a:rPr>
              <a:t>ř</a:t>
            </a:r>
            <a:r>
              <a:rPr lang="cs-CZ" altLang="cs-CZ" sz="2400" dirty="0" smtClean="0">
                <a:latin typeface="Source Sans Pro"/>
              </a:rPr>
              <a:t>ešitelská skupina IDT – dle potřeby se schází užší skupina odborníků nad konkrétními případy DN (vznik 2011)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/>
              </a:rPr>
              <a:t>p</a:t>
            </a:r>
            <a:r>
              <a:rPr lang="cs-CZ" altLang="cs-CZ" sz="2400" dirty="0" smtClean="0">
                <a:latin typeface="Source Sans Pro"/>
              </a:rPr>
              <a:t>odrobnější informace na: </a:t>
            </a:r>
            <a:r>
              <a:rPr lang="cs-CZ" altLang="cs-CZ" sz="2400" dirty="0" smtClean="0">
                <a:latin typeface="Source Sans Pro"/>
                <a:hlinkClick r:id="rId3"/>
              </a:rPr>
              <a:t>www.idtbrno.cz</a:t>
            </a:r>
            <a:endParaRPr lang="cs-CZ" altLang="cs-CZ" sz="24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altLang="cs-CZ" sz="2400" dirty="0">
                <a:latin typeface="Source Sans Pro" panose="020B0503030403020204" pitchFamily="34" charset="-18"/>
              </a:rPr>
              <a:t>Persefona – iniciativy pro vznik </a:t>
            </a:r>
            <a:r>
              <a:rPr lang="cs-CZ" altLang="cs-CZ" sz="2400" dirty="0" smtClean="0">
                <a:latin typeface="Source Sans Pro" panose="020B0503030403020204" pitchFamily="34" charset="-18"/>
              </a:rPr>
              <a:t>IDT spolupráce </a:t>
            </a:r>
            <a:r>
              <a:rPr lang="cs-CZ" altLang="cs-CZ" sz="2400" dirty="0">
                <a:latin typeface="Source Sans Pro" panose="020B0503030403020204" pitchFamily="34" charset="-18"/>
              </a:rPr>
              <a:t>pro oblast sexuálního </a:t>
            </a:r>
            <a:r>
              <a:rPr lang="cs-CZ" altLang="cs-CZ" sz="2400" dirty="0" smtClean="0">
                <a:latin typeface="Source Sans Pro" panose="020B0503030403020204" pitchFamily="34" charset="-18"/>
              </a:rPr>
              <a:t>násilí</a:t>
            </a:r>
            <a:endParaRPr lang="cs-CZ" altLang="cs-CZ" sz="2400" dirty="0">
              <a:latin typeface="Source Sans Pro" panose="020B0503030403020204" pitchFamily="34" charset="-18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altLang="cs-CZ" sz="2500" dirty="0" smtClean="0">
              <a:latin typeface="Source Sans Pro"/>
            </a:endParaRP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alt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7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Obsah</a:t>
            </a:r>
            <a:r>
              <a:rPr lang="cs-CZ" sz="3500" b="1" dirty="0" smtClean="0">
                <a:latin typeface="Source Sans Pro" panose="020B0503030403020204" pitchFamily="34" charset="-18"/>
              </a:rPr>
              <a:t> </a:t>
            </a:r>
            <a:r>
              <a:rPr lang="cs-CZ" sz="35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>
              <a:buClr>
                <a:srgbClr val="FF9900"/>
              </a:buClr>
              <a:defRPr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Teoretické přístupy k problematice DN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800" dirty="0" smtClean="0">
                <a:latin typeface="Source Sans Pro"/>
                <a:sym typeface="Wingdings"/>
              </a:rPr>
              <a:t>    </a:t>
            </a:r>
            <a:r>
              <a:rPr lang="cs-CZ" sz="2000" dirty="0" smtClean="0">
                <a:latin typeface="Source Sans Pro"/>
                <a:sym typeface="Wingdings"/>
              </a:rPr>
              <a:t>→ </a:t>
            </a:r>
            <a:r>
              <a:rPr lang="cs-CZ" sz="2000" dirty="0" smtClean="0">
                <a:latin typeface="Source Sans Pro"/>
              </a:rPr>
              <a:t>feministický versus kriminologický pohled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faktorové a </a:t>
            </a:r>
            <a:r>
              <a:rPr lang="cs-CZ" sz="2000" dirty="0">
                <a:latin typeface="Source Sans Pro"/>
                <a:sym typeface="Wingdings"/>
              </a:rPr>
              <a:t>dílčí </a:t>
            </a:r>
            <a:r>
              <a:rPr lang="cs-CZ" sz="2000" dirty="0" smtClean="0">
                <a:latin typeface="Source Sans Pro"/>
                <a:sym typeface="Wingdings"/>
              </a:rPr>
              <a:t>teorie</a:t>
            </a:r>
          </a:p>
          <a:p>
            <a:pPr algn="just">
              <a:buClr>
                <a:srgbClr val="FF9900"/>
              </a:buClr>
              <a:defRPr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Teorie </a:t>
            </a: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 metody sociální práce s oběťmi DN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   </a:t>
            </a:r>
            <a:r>
              <a:rPr lang="cs-CZ" sz="2000" dirty="0" smtClean="0">
                <a:latin typeface="Source Sans Pro"/>
                <a:sym typeface="Wingdings"/>
              </a:rPr>
              <a:t>→ </a:t>
            </a:r>
            <a:r>
              <a:rPr lang="cs-CZ" sz="2000" dirty="0" smtClean="0">
                <a:latin typeface="Source Sans Pro"/>
              </a:rPr>
              <a:t>zasazení do paradigmat a dalších teorií sociální práce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teoretické perspektivy a další </a:t>
            </a:r>
            <a:r>
              <a:rPr lang="cs-CZ" sz="2000" dirty="0" smtClean="0">
                <a:latin typeface="Source Sans Pro"/>
              </a:rPr>
              <a:t>specifické metody a přístupy </a:t>
            </a:r>
          </a:p>
          <a:p>
            <a:pPr algn="just">
              <a:buClr>
                <a:srgbClr val="FF9900"/>
              </a:buClr>
              <a:defRPr/>
            </a:pP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Systémová a institucionální síť pomoci v ČR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  </a:t>
            </a:r>
            <a:r>
              <a:rPr lang="cs-CZ" sz="2000" smtClean="0">
                <a:latin typeface="Source Sans Pro"/>
                <a:sym typeface="Wingdings"/>
              </a:rPr>
              <a:t>→  </a:t>
            </a:r>
            <a:r>
              <a:rPr lang="cs-CZ" sz="2000" smtClean="0">
                <a:latin typeface="Source Sans Pro"/>
              </a:rPr>
              <a:t>historie </a:t>
            </a:r>
            <a:r>
              <a:rPr lang="cs-CZ" sz="2000" dirty="0">
                <a:latin typeface="Source Sans Pro"/>
              </a:rPr>
              <a:t>práce s oběťmi v </a:t>
            </a:r>
            <a:r>
              <a:rPr lang="cs-CZ" sz="2000" dirty="0" smtClean="0">
                <a:latin typeface="Source Sans Pro"/>
              </a:rPr>
              <a:t>ČR</a:t>
            </a:r>
            <a:endParaRPr lang="cs-CZ" sz="2000" dirty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místní</a:t>
            </a:r>
            <a:r>
              <a:rPr lang="cs-CZ" sz="2000" dirty="0">
                <a:latin typeface="Source Sans Pro"/>
                <a:sym typeface="Wingdings"/>
              </a:rPr>
              <a:t>, regionální a národní úroveň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interdisciplinární spolupráce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záznam </a:t>
            </a:r>
            <a:r>
              <a:rPr lang="cs-CZ" sz="2000" dirty="0">
                <a:latin typeface="Source Sans Pro"/>
                <a:sym typeface="Wingdings"/>
              </a:rPr>
              <a:t>divadelního představení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000" dirty="0" smtClean="0">
                <a:latin typeface="Source Sans Pro"/>
                <a:sym typeface="Wingdings"/>
              </a:rPr>
              <a:t>      → kompetence jednotlivých </a:t>
            </a:r>
            <a:r>
              <a:rPr lang="cs-CZ" sz="2000" dirty="0">
                <a:latin typeface="Source Sans Pro"/>
                <a:sym typeface="Wingdings"/>
              </a:rPr>
              <a:t>aktérů </a:t>
            </a: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000" dirty="0"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000" dirty="0" smtClean="0">
              <a:sym typeface="Wingdings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5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5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dirty="0" smtClean="0"/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42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  Záznam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divadelního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představení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b="1" dirty="0" smtClean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-18"/>
              </a:rPr>
              <a:t>„Kam oko dohlédne. Domácí násilí optikou pomáhajících“</a:t>
            </a:r>
          </a:p>
          <a:p>
            <a:pPr marL="0" indent="0" algn="ctr">
              <a:buNone/>
            </a:pPr>
            <a:r>
              <a:rPr lang="cs-CZ" sz="4000" b="1" dirty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-18"/>
              </a:rPr>
              <a:t> </a:t>
            </a:r>
            <a:r>
              <a:rPr lang="cs-CZ" sz="4000" b="1" dirty="0" smtClean="0">
                <a:solidFill>
                  <a:schemeClr val="bg1">
                    <a:lumMod val="50000"/>
                  </a:schemeClr>
                </a:solidFill>
                <a:latin typeface="Source Sans Pro" panose="020B0503030403020204" pitchFamily="34" charset="-18"/>
              </a:rPr>
              <a:t>                          </a:t>
            </a:r>
            <a:endParaRPr lang="cs-CZ" sz="4000" b="1" dirty="0">
              <a:solidFill>
                <a:schemeClr val="bg1">
                  <a:lumMod val="50000"/>
                </a:schemeClr>
              </a:solidFill>
              <a:latin typeface="Source Sans Pro" panose="020B0503030403020204" pitchFamily="34" charset="-1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6409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17032"/>
            <a:ext cx="93610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11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100" b="1" dirty="0">
                <a:latin typeface="Source Sans Pro"/>
              </a:rPr>
              <a:t>Činnost PČR je upravena zejména zákonem o Policii České republiky č. 273/2008 Sb</a:t>
            </a:r>
            <a:r>
              <a:rPr lang="cs-CZ" sz="2100" b="1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b="1" dirty="0" smtClean="0">
                <a:latin typeface="Source Sans Pro"/>
              </a:rPr>
              <a:t>Kompetence PČR ve vztahu k problematice DN: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p</a:t>
            </a:r>
            <a:r>
              <a:rPr lang="cs-CZ" sz="1800" dirty="0" smtClean="0">
                <a:latin typeface="Source Sans Pro"/>
              </a:rPr>
              <a:t>řijímat trestní oznámení a vyšetřovat podezření ze spáchání TČ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800" dirty="0" smtClean="0">
                <a:latin typeface="Source Sans Pro"/>
              </a:rPr>
              <a:t>      (zajišťování důkazů, </a:t>
            </a:r>
            <a:r>
              <a:rPr lang="cs-CZ" sz="1800" dirty="0">
                <a:latin typeface="Source Sans Pro"/>
              </a:rPr>
              <a:t>prošetřování na místě, </a:t>
            </a:r>
            <a:r>
              <a:rPr lang="cs-CZ" sz="1800" dirty="0" smtClean="0">
                <a:latin typeface="Source Sans Pro"/>
              </a:rPr>
              <a:t>výslechy svědků)</a:t>
            </a: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18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1800" b="1" dirty="0">
                <a:latin typeface="Source Sans Pro"/>
              </a:rPr>
              <a:t>Oprávnění a povinnosti policisty</a:t>
            </a:r>
            <a:r>
              <a:rPr lang="cs-CZ" sz="1800" b="1" dirty="0" smtClean="0">
                <a:latin typeface="Source Sans Pro"/>
              </a:rPr>
              <a:t>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c</a:t>
            </a:r>
            <a:r>
              <a:rPr lang="cs-CZ" sz="1800" dirty="0" smtClean="0">
                <a:latin typeface="Source Sans Pro"/>
              </a:rPr>
              <a:t>hránit </a:t>
            </a:r>
            <a:r>
              <a:rPr lang="cs-CZ" sz="1800" dirty="0">
                <a:latin typeface="Source Sans Pro"/>
              </a:rPr>
              <a:t>bezpečnost osob a </a:t>
            </a:r>
            <a:r>
              <a:rPr lang="cs-CZ" sz="1800" dirty="0" smtClean="0">
                <a:latin typeface="Source Sans Pro"/>
              </a:rPr>
              <a:t>majetku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o</a:t>
            </a:r>
            <a:r>
              <a:rPr lang="cs-CZ" sz="1800" dirty="0" smtClean="0">
                <a:latin typeface="Source Sans Pro"/>
              </a:rPr>
              <a:t>mezit </a:t>
            </a:r>
            <a:r>
              <a:rPr lang="cs-CZ" sz="1800" dirty="0">
                <a:latin typeface="Source Sans Pro"/>
              </a:rPr>
              <a:t>pohyb agresivních </a:t>
            </a:r>
            <a:r>
              <a:rPr lang="cs-CZ" sz="1800" dirty="0" smtClean="0">
                <a:latin typeface="Source Sans Pro"/>
              </a:rPr>
              <a:t>osob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z</a:t>
            </a:r>
            <a:r>
              <a:rPr lang="cs-CZ" sz="1800" dirty="0" smtClean="0">
                <a:latin typeface="Source Sans Pro"/>
              </a:rPr>
              <a:t>ajistit osobu bezprostředně ohrožující max. na 24 hodin v CPZ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o</a:t>
            </a:r>
            <a:r>
              <a:rPr lang="cs-CZ" sz="1800" dirty="0" smtClean="0">
                <a:latin typeface="Source Sans Pro"/>
              </a:rPr>
              <a:t>debrat zbraň pachateli; použít zbraň v rámci zák. podmínek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v</a:t>
            </a:r>
            <a:r>
              <a:rPr lang="cs-CZ" sz="1800" dirty="0" smtClean="0">
                <a:latin typeface="Source Sans Pro"/>
              </a:rPr>
              <a:t>ykázat NO na 10 dní ze společného obydlí a informovat o tom IC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800" dirty="0" smtClean="0">
              <a:latin typeface="Source Sans Pro"/>
            </a:endParaRP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800" b="1" dirty="0" smtClean="0">
                <a:latin typeface="Source Sans Pro"/>
              </a:rPr>
              <a:t>V Brně </a:t>
            </a:r>
            <a:r>
              <a:rPr lang="cs-CZ" sz="1800" dirty="0" smtClean="0">
                <a:latin typeface="Source Sans Pro"/>
              </a:rPr>
              <a:t>funguje </a:t>
            </a:r>
            <a:r>
              <a:rPr lang="cs-CZ" sz="1800" b="1" dirty="0" smtClean="0">
                <a:latin typeface="Source Sans Pro"/>
              </a:rPr>
              <a:t>specializovaná skupina </a:t>
            </a:r>
            <a:r>
              <a:rPr lang="cs-CZ" sz="1800" dirty="0" smtClean="0">
                <a:latin typeface="Source Sans Pro"/>
              </a:rPr>
              <a:t>kriminální policie a vyšetřování, která se zaměřuje pouze na domácí násilí. </a:t>
            </a:r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1800" b="1" dirty="0" smtClean="0">
                <a:latin typeface="Source Sans Pro"/>
              </a:rPr>
              <a:t>V Ostravě </a:t>
            </a:r>
            <a:r>
              <a:rPr lang="cs-CZ" sz="1800" dirty="0" smtClean="0">
                <a:latin typeface="Source Sans Pro"/>
              </a:rPr>
              <a:t>– tým specialistů pořádkové policie se zaměřením na vykázání.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500" b="1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9944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>
                <a:latin typeface="Source Sans Pro"/>
              </a:rPr>
              <a:t>                                 </a:t>
            </a:r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100" b="1" dirty="0">
                <a:latin typeface="Source Sans Pro"/>
              </a:rPr>
              <a:t>Činnost OSPOD je upravena především v zákoně </a:t>
            </a:r>
            <a:r>
              <a:rPr lang="cs-CZ" sz="2100" b="1" dirty="0" smtClean="0">
                <a:latin typeface="Source Sans Pro"/>
              </a:rPr>
              <a:t>č. 359/1999 </a:t>
            </a:r>
            <a:r>
              <a:rPr lang="cs-CZ" sz="2100" b="1" dirty="0">
                <a:latin typeface="Source Sans Pro"/>
              </a:rPr>
              <a:t>Sb. </a:t>
            </a:r>
            <a:endParaRPr lang="cs-CZ" sz="2100" b="1" dirty="0" smtClean="0">
              <a:latin typeface="Source Sans Pro"/>
            </a:endParaRPr>
          </a:p>
          <a:p>
            <a:pPr marL="0" indent="0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r>
              <a:rPr lang="cs-CZ" sz="2100" b="1" dirty="0" smtClean="0">
                <a:latin typeface="Source Sans Pro"/>
              </a:rPr>
              <a:t>o </a:t>
            </a:r>
            <a:r>
              <a:rPr lang="cs-CZ" sz="2100" b="1" dirty="0">
                <a:latin typeface="Source Sans Pro"/>
              </a:rPr>
              <a:t>sociálně-právní ochraně </a:t>
            </a:r>
            <a:r>
              <a:rPr lang="cs-CZ" sz="2100" b="1" dirty="0" smtClean="0">
                <a:latin typeface="Source Sans Pro"/>
              </a:rPr>
              <a:t>dětí.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ú</a:t>
            </a:r>
            <a:r>
              <a:rPr lang="cs-CZ" sz="2000" dirty="0" smtClean="0">
                <a:latin typeface="Source Sans Pro"/>
              </a:rPr>
              <a:t>kolem je kontrolní, preventivní</a:t>
            </a:r>
            <a:r>
              <a:rPr lang="cs-CZ" sz="2000" dirty="0">
                <a:latin typeface="Source Sans Pro"/>
              </a:rPr>
              <a:t>, poradenská a konzultační </a:t>
            </a:r>
            <a:r>
              <a:rPr lang="cs-CZ" sz="2000" dirty="0" smtClean="0">
                <a:latin typeface="Source Sans Pro"/>
              </a:rPr>
              <a:t>činnost směřující k ochraně zájmů nezletilých dětí</a:t>
            </a:r>
            <a:endParaRPr lang="cs-CZ" sz="2000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b="1" dirty="0" smtClean="0">
                <a:latin typeface="Source Sans Pro"/>
              </a:rPr>
              <a:t>Kompetence OSPOD </a:t>
            </a:r>
            <a:r>
              <a:rPr lang="cs-CZ" sz="2000" b="1" dirty="0">
                <a:latin typeface="Source Sans Pro"/>
              </a:rPr>
              <a:t>ve vztahu k problematice </a:t>
            </a:r>
            <a:r>
              <a:rPr lang="cs-CZ" sz="2000" b="1" dirty="0" smtClean="0">
                <a:latin typeface="Source Sans Pro"/>
              </a:rPr>
              <a:t>DN: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v</a:t>
            </a:r>
            <a:r>
              <a:rPr lang="cs-CZ" sz="2000" dirty="0" smtClean="0">
                <a:latin typeface="Source Sans Pro"/>
              </a:rPr>
              <a:t>yhledávat děti ohrožované násilím mezi rodiči, přijímat podněty k prošetření situace a konat šetření v rodině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v</a:t>
            </a:r>
            <a:r>
              <a:rPr lang="cs-CZ" sz="2000" dirty="0" smtClean="0">
                <a:latin typeface="Source Sans Pro"/>
              </a:rPr>
              <a:t> situaci vykázání – povinnost kontaktovat a jednat s rodiči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z</a:t>
            </a:r>
            <a:r>
              <a:rPr lang="cs-CZ" sz="2000" dirty="0" smtClean="0">
                <a:latin typeface="Source Sans Pro"/>
              </a:rPr>
              <a:t>prostředkovat nebo uložit povinnost využít odbornou pomoc či mediaci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odat návrh na vydání předběžného opatření na ochranu dítěte před domácím násilím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z</a:t>
            </a:r>
            <a:r>
              <a:rPr lang="cs-CZ" sz="2000" dirty="0" smtClean="0">
                <a:latin typeface="Source Sans Pro"/>
              </a:rPr>
              <a:t>astupovat dítě jako opatrovník u soudu (nejen v případech DN)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v</a:t>
            </a:r>
            <a:r>
              <a:rPr lang="cs-CZ" sz="2000" dirty="0" smtClean="0">
                <a:latin typeface="Source Sans Pro"/>
              </a:rPr>
              <a:t>yjádřit své stanovisko a doporučení soudu v podobě výchovné zprávy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5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2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endParaRPr lang="cs-CZ" sz="2500" dirty="0" smtClean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30646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Intervenční centrum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 smtClean="0">
                <a:latin typeface="Source Sans Pro"/>
              </a:rPr>
              <a:t>Intervenční centra jsou specializovaná zařízení pro osoby ohrožené domácím násilím, zřizovaná dle zákona č. 108/2006 Sb., o sociálních službách.</a:t>
            </a:r>
          </a:p>
          <a:p>
            <a:pPr marL="0" indent="0" algn="just">
              <a:buNone/>
            </a:pPr>
            <a:endParaRPr lang="cs-CZ" sz="2200" b="1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oskytuje převážně poradenské či jiné fakultativní </a:t>
            </a:r>
            <a:r>
              <a:rPr lang="cs-CZ" sz="2000" dirty="0">
                <a:latin typeface="Source Sans Pro"/>
              </a:rPr>
              <a:t>služby pro osoby ohrožené </a:t>
            </a:r>
            <a:r>
              <a:rPr lang="cs-CZ" sz="2000" dirty="0" smtClean="0">
                <a:latin typeface="Source Sans Pro"/>
              </a:rPr>
              <a:t>DN</a:t>
            </a:r>
            <a:endParaRPr lang="cs-CZ" sz="2000" b="1" u="sng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IC je vždy informováno policií o vykázání a je povinno do 48 hodin kontaktovat  ohroženou osobu s nabídkou pomoci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v</a:t>
            </a:r>
            <a:r>
              <a:rPr lang="cs-CZ" sz="2000" dirty="0" smtClean="0">
                <a:latin typeface="Source Sans Pro"/>
              </a:rPr>
              <a:t> případě potřeby zajišťuje spolupráci a vzájemnou informovanost aktérů IDT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v</a:t>
            </a:r>
            <a:r>
              <a:rPr lang="cs-CZ" sz="2000" dirty="0" smtClean="0">
                <a:latin typeface="Source Sans Pro"/>
              </a:rPr>
              <a:t> Jihomoravském kraji zajišťuje služby intervenčního centra společnost Spondea.</a:t>
            </a:r>
            <a:endParaRPr lang="cs-CZ" sz="20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28048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b="1" dirty="0" smtClean="0"/>
              <a:t>    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Specializované poradny pro oběti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3012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latin typeface="Source Sans Pro"/>
              </a:rPr>
              <a:t>Poskytují základní a odborné sociální poradenství dle zákona č. 108/2006 Sb., o sociálních službách</a:t>
            </a:r>
            <a:r>
              <a:rPr lang="cs-CZ" sz="2000" b="1" dirty="0" smtClean="0">
                <a:latin typeface="Source Sans Pro"/>
              </a:rPr>
              <a:t>. </a:t>
            </a:r>
          </a:p>
          <a:p>
            <a:pPr marL="0" indent="0" algn="just">
              <a:buNone/>
            </a:pPr>
            <a:r>
              <a:rPr lang="cs-CZ" sz="2000" dirty="0" smtClean="0">
                <a:latin typeface="Source Sans Pro"/>
              </a:rPr>
              <a:t>Některé </a:t>
            </a:r>
            <a:r>
              <a:rPr lang="cs-CZ" sz="2000" dirty="0">
                <a:latin typeface="Source Sans Pro"/>
              </a:rPr>
              <a:t>poradny jsou registrovanými poskytovateli pomoci obětem </a:t>
            </a:r>
            <a:r>
              <a:rPr lang="cs-CZ" sz="2000" dirty="0" smtClean="0">
                <a:latin typeface="Source Sans Pro"/>
              </a:rPr>
              <a:t>TČ </a:t>
            </a:r>
            <a:r>
              <a:rPr lang="cs-CZ" sz="2000" dirty="0">
                <a:latin typeface="Source Sans Pro"/>
              </a:rPr>
              <a:t>dle </a:t>
            </a:r>
            <a:r>
              <a:rPr lang="cs-CZ" sz="2000" b="1" dirty="0">
                <a:latin typeface="Source Sans Pro"/>
              </a:rPr>
              <a:t>zákona č. 45/2013 Sb., o obětech trestných činů</a:t>
            </a:r>
            <a:r>
              <a:rPr lang="cs-CZ" sz="20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</a:pPr>
            <a:r>
              <a:rPr lang="cs-CZ" sz="2000" b="1" dirty="0">
                <a:latin typeface="Source Sans Pro"/>
              </a:rPr>
              <a:t>Principy poskytovaných </a:t>
            </a:r>
            <a:r>
              <a:rPr lang="cs-CZ" sz="2000" b="1" dirty="0" smtClean="0">
                <a:latin typeface="Source Sans Pro"/>
              </a:rPr>
              <a:t>sociálních služeb: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a</a:t>
            </a:r>
            <a:r>
              <a:rPr lang="cs-CZ" sz="2000" dirty="0" smtClean="0">
                <a:latin typeface="Source Sans Pro"/>
              </a:rPr>
              <a:t>nonymita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b</a:t>
            </a:r>
            <a:r>
              <a:rPr lang="cs-CZ" sz="2000" dirty="0" smtClean="0">
                <a:latin typeface="Source Sans Pro"/>
              </a:rPr>
              <a:t>ezplatnost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m</a:t>
            </a:r>
            <a:r>
              <a:rPr lang="cs-CZ" sz="2000" dirty="0" smtClean="0">
                <a:latin typeface="Source Sans Pro"/>
              </a:rPr>
              <a:t>lčenlivost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d</a:t>
            </a:r>
            <a:r>
              <a:rPr lang="cs-CZ" sz="2000" dirty="0" smtClean="0">
                <a:latin typeface="Source Sans Pro"/>
              </a:rPr>
              <a:t>obrovolnost </a:t>
            </a:r>
            <a:r>
              <a:rPr lang="cs-CZ" sz="2000" dirty="0">
                <a:latin typeface="Source Sans Pro"/>
              </a:rPr>
              <a:t>a </a:t>
            </a:r>
            <a:r>
              <a:rPr lang="cs-CZ" sz="2000" dirty="0" smtClean="0">
                <a:latin typeface="Source Sans Pro"/>
              </a:rPr>
              <a:t>motivovanost klienta k využívání služby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odpora vlastních kompetencí klienta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racovníci sociálních služeb nemají kompetence např. k </a:t>
            </a:r>
            <a:r>
              <a:rPr lang="cs-CZ" sz="2000" dirty="0">
                <a:latin typeface="Source Sans Pro"/>
              </a:rPr>
              <a:t>ověřování pravdivosti informací sdělených </a:t>
            </a:r>
            <a:r>
              <a:rPr lang="cs-CZ" sz="2000" dirty="0" smtClean="0">
                <a:latin typeface="Source Sans Pro"/>
              </a:rPr>
              <a:t>klientem, k šetření v rodině aj.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lužba je poskytovaná v souladu s definovanými standardy kvality sociálních služeb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>
              <a:latin typeface="Source Sans Pro"/>
            </a:endParaRP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200" b="1" dirty="0" smtClean="0"/>
          </a:p>
          <a:p>
            <a:pPr marL="0" indent="0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None/>
            </a:pPr>
            <a:endParaRPr lang="cs-CZ" sz="2200" b="1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b="1" dirty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35497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  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Manželské a rodinné poradny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cs-CZ" sz="2100" b="1" dirty="0">
                <a:latin typeface="Source Sans Pro"/>
              </a:rPr>
              <a:t>Manželské a rodinné poradny jsou </a:t>
            </a:r>
            <a:r>
              <a:rPr lang="cs-CZ" sz="2100" b="1" dirty="0" smtClean="0">
                <a:latin typeface="Source Sans Pro"/>
              </a:rPr>
              <a:t>poskytovateli odborného sociálního poradenství dle </a:t>
            </a:r>
            <a:r>
              <a:rPr lang="cs-CZ" sz="2100" b="1" dirty="0">
                <a:latin typeface="Source Sans Pro"/>
              </a:rPr>
              <a:t>zákona č. 108/2006 Sb., o sociálních </a:t>
            </a:r>
            <a:r>
              <a:rPr lang="cs-CZ" sz="2100" b="1" dirty="0" smtClean="0">
                <a:latin typeface="Source Sans Pro"/>
              </a:rPr>
              <a:t>službách.</a:t>
            </a:r>
          </a:p>
          <a:p>
            <a:pPr marL="0" indent="0">
              <a:buNone/>
            </a:pPr>
            <a:endParaRPr lang="cs-CZ" sz="2100" b="1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p</a:t>
            </a:r>
            <a:r>
              <a:rPr lang="cs-CZ" sz="2100" dirty="0" smtClean="0">
                <a:latin typeface="Source Sans Pro"/>
              </a:rPr>
              <a:t>racují s </a:t>
            </a:r>
            <a:r>
              <a:rPr lang="cs-CZ" sz="2100" b="1" dirty="0" smtClean="0">
                <a:latin typeface="Source Sans Pro"/>
              </a:rPr>
              <a:t>jednotlivci, páry </a:t>
            </a:r>
            <a:r>
              <a:rPr lang="cs-CZ" sz="2100" b="1" dirty="0">
                <a:latin typeface="Source Sans Pro"/>
              </a:rPr>
              <a:t>i </a:t>
            </a:r>
            <a:r>
              <a:rPr lang="cs-CZ" sz="2100" b="1" dirty="0" smtClean="0">
                <a:latin typeface="Source Sans Pro"/>
              </a:rPr>
              <a:t>celými rodinami</a:t>
            </a:r>
            <a:r>
              <a:rPr lang="cs-CZ" sz="2100" dirty="0" smtClean="0">
                <a:latin typeface="Source Sans Pro"/>
              </a:rPr>
              <a:t>, </a:t>
            </a:r>
            <a:r>
              <a:rPr lang="cs-CZ" sz="2100" dirty="0">
                <a:latin typeface="Source Sans Pro"/>
              </a:rPr>
              <a:t>které se vlivem akutních či déletrvajících problémů v partnerských, manželských nebo rodinných vztazích dostali do sociálně nepříznivé </a:t>
            </a:r>
            <a:r>
              <a:rPr lang="cs-CZ" sz="2100" dirty="0" smtClean="0">
                <a:latin typeface="Source Sans Pro"/>
              </a:rPr>
              <a:t>situace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většinou poskytují </a:t>
            </a:r>
            <a:r>
              <a:rPr lang="cs-CZ" sz="2100" b="1" dirty="0" smtClean="0">
                <a:latin typeface="Source Sans Pro"/>
              </a:rPr>
              <a:t>bezplatné sociálně-právní </a:t>
            </a:r>
            <a:r>
              <a:rPr lang="cs-CZ" sz="2100" b="1" dirty="0">
                <a:latin typeface="Source Sans Pro"/>
              </a:rPr>
              <a:t>a psychologické poradenství </a:t>
            </a:r>
            <a:r>
              <a:rPr lang="cs-CZ" sz="2100" dirty="0">
                <a:latin typeface="Source Sans Pro"/>
              </a:rPr>
              <a:t>a zprostředkování kontaktů na další </a:t>
            </a:r>
            <a:r>
              <a:rPr lang="cs-CZ" sz="2100" dirty="0" smtClean="0">
                <a:latin typeface="Source Sans Pro"/>
              </a:rPr>
              <a:t>odborníky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n</a:t>
            </a:r>
            <a:r>
              <a:rPr lang="cs-CZ" sz="2100" dirty="0" smtClean="0">
                <a:latin typeface="Source Sans Pro"/>
              </a:rPr>
              <a:t>ěkteré </a:t>
            </a:r>
            <a:r>
              <a:rPr lang="cs-CZ" sz="2100" dirty="0">
                <a:latin typeface="Source Sans Pro"/>
              </a:rPr>
              <a:t>poradny nabízí také službu </a:t>
            </a:r>
            <a:r>
              <a:rPr lang="cs-CZ" sz="2100" b="1" dirty="0">
                <a:latin typeface="Source Sans Pro"/>
              </a:rPr>
              <a:t>rodinné mediace</a:t>
            </a:r>
            <a:r>
              <a:rPr lang="cs-CZ" sz="2100" dirty="0">
                <a:latin typeface="Source Sans Pro"/>
              </a:rPr>
              <a:t> - především ve věcech úpravy poměrů vůči nezletilým dětem nebo realizaci asistovaných styků dětí s </a:t>
            </a:r>
            <a:r>
              <a:rPr lang="cs-CZ" sz="2100" dirty="0" smtClean="0">
                <a:latin typeface="Source Sans Pro"/>
              </a:rPr>
              <a:t>rodiči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100" dirty="0">
                <a:latin typeface="Source Sans Pro"/>
              </a:rPr>
              <a:t>p</a:t>
            </a:r>
            <a:r>
              <a:rPr lang="cs-CZ" sz="2100" dirty="0" smtClean="0">
                <a:latin typeface="Source Sans Pro"/>
              </a:rPr>
              <a:t>árová a rodinná terapie či mediace se </a:t>
            </a:r>
            <a:r>
              <a:rPr lang="cs-CZ" sz="2100" b="1" dirty="0" smtClean="0">
                <a:latin typeface="Source Sans Pro"/>
              </a:rPr>
              <a:t>nedoporučuje v případech rozvinutého domácího násilí!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dirty="0" smtClean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8037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Občanské poradny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5301208"/>
          </a:xfrm>
        </p:spPr>
        <p:txBody>
          <a:bodyPr/>
          <a:lstStyle/>
          <a:p>
            <a:pPr marL="0" indent="0">
              <a:buNone/>
            </a:pPr>
            <a:r>
              <a:rPr lang="cs-CZ" sz="1900" b="1" dirty="0">
                <a:latin typeface="Source Sans Pro"/>
              </a:rPr>
              <a:t>Občanské poradny jsou registrovanými poskytovateli odborného sociálního poradenství podle zákona č. 108/2006 Sb., o sociálních </a:t>
            </a:r>
            <a:r>
              <a:rPr lang="cs-CZ" sz="1900" b="1" dirty="0" smtClean="0">
                <a:latin typeface="Source Sans Pro"/>
              </a:rPr>
              <a:t>službách.</a:t>
            </a:r>
          </a:p>
          <a:p>
            <a:pPr marL="0" indent="0">
              <a:buNone/>
            </a:pPr>
            <a:endParaRPr lang="cs-CZ" sz="1800" b="1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n</a:t>
            </a:r>
            <a:r>
              <a:rPr lang="cs-CZ" sz="1800" dirty="0" smtClean="0">
                <a:latin typeface="Source Sans Pro"/>
              </a:rPr>
              <a:t>a OP se může obrátit </a:t>
            </a:r>
            <a:r>
              <a:rPr lang="cs-CZ" sz="1800" b="1" dirty="0">
                <a:latin typeface="Source Sans Pro"/>
              </a:rPr>
              <a:t>každý občan</a:t>
            </a:r>
            <a:r>
              <a:rPr lang="cs-CZ" sz="1800" dirty="0">
                <a:latin typeface="Source Sans Pro"/>
              </a:rPr>
              <a:t>, kterému hrozí nebo se již ocitl v tíživé životní situaci, kterou neumí řešit vlastními silami. </a:t>
            </a:r>
            <a:endParaRPr lang="cs-CZ" sz="18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 smtClean="0">
                <a:latin typeface="Source Sans Pro"/>
              </a:rPr>
              <a:t>OP v </a:t>
            </a:r>
            <a:r>
              <a:rPr lang="cs-CZ" sz="1800" b="1" dirty="0">
                <a:latin typeface="Source Sans Pro"/>
              </a:rPr>
              <a:t>ČR jsou sdružené v </a:t>
            </a:r>
            <a:r>
              <a:rPr lang="cs-CZ" sz="1800" b="1" dirty="0" smtClean="0">
                <a:latin typeface="Source Sans Pro"/>
              </a:rPr>
              <a:t>Asociaci</a:t>
            </a:r>
            <a:r>
              <a:rPr lang="cs-CZ" sz="1800" dirty="0" smtClean="0">
                <a:latin typeface="Source Sans Pro"/>
              </a:rPr>
              <a:t> a </a:t>
            </a:r>
            <a:r>
              <a:rPr lang="cs-CZ" sz="1800" dirty="0">
                <a:latin typeface="Source Sans Pro"/>
              </a:rPr>
              <a:t>tvoří </a:t>
            </a:r>
            <a:r>
              <a:rPr lang="cs-CZ" sz="1800" dirty="0" smtClean="0">
                <a:latin typeface="Source Sans Pro"/>
              </a:rPr>
              <a:t>síť, která je zastřešena </a:t>
            </a:r>
            <a:r>
              <a:rPr lang="cs-CZ" sz="1800" dirty="0">
                <a:latin typeface="Source Sans Pro"/>
              </a:rPr>
              <a:t>koordinačním centrem, které dohlíží na plnění cílů a zásad a slouží jako </a:t>
            </a:r>
            <a:r>
              <a:rPr lang="cs-CZ" sz="1800" b="1" dirty="0">
                <a:latin typeface="Source Sans Pro"/>
              </a:rPr>
              <a:t>zdroj jednotných informací a </a:t>
            </a:r>
            <a:r>
              <a:rPr lang="cs-CZ" sz="1800" b="1" dirty="0" smtClean="0">
                <a:latin typeface="Source Sans Pro"/>
              </a:rPr>
              <a:t>metodiky</a:t>
            </a:r>
            <a:endParaRPr lang="cs-CZ" sz="1800" b="1" dirty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Source Sans Pro"/>
              </a:rPr>
              <a:t> fungují </a:t>
            </a:r>
            <a:r>
              <a:rPr lang="cs-CZ" sz="1800" dirty="0">
                <a:latin typeface="Source Sans Pro"/>
              </a:rPr>
              <a:t>na zásadách </a:t>
            </a:r>
            <a:r>
              <a:rPr lang="cs-CZ" sz="1800" b="1" dirty="0">
                <a:latin typeface="Source Sans Pro"/>
              </a:rPr>
              <a:t>bezplatnosti, nezávislosti, diskrétnosti a nestrannosti</a:t>
            </a:r>
            <a:r>
              <a:rPr lang="cs-CZ" sz="18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>
                <a:latin typeface="Source Sans Pro"/>
              </a:rPr>
              <a:t>k</a:t>
            </a:r>
            <a:r>
              <a:rPr lang="cs-CZ" sz="1800" dirty="0" smtClean="0">
                <a:latin typeface="Source Sans Pro"/>
              </a:rPr>
              <a:t>lient (i pracovník) </a:t>
            </a:r>
            <a:r>
              <a:rPr lang="cs-CZ" sz="1800" dirty="0">
                <a:latin typeface="Source Sans Pro"/>
              </a:rPr>
              <a:t>zde </a:t>
            </a:r>
            <a:r>
              <a:rPr lang="cs-CZ" sz="1800" dirty="0" smtClean="0">
                <a:latin typeface="Source Sans Pro"/>
              </a:rPr>
              <a:t>vystupuje </a:t>
            </a:r>
            <a:r>
              <a:rPr lang="cs-CZ" sz="1800" b="1" dirty="0" smtClean="0">
                <a:latin typeface="Source Sans Pro"/>
              </a:rPr>
              <a:t>zcela </a:t>
            </a:r>
            <a:r>
              <a:rPr lang="cs-CZ" sz="1800" b="1" dirty="0">
                <a:latin typeface="Source Sans Pro"/>
              </a:rPr>
              <a:t>anonymně</a:t>
            </a:r>
            <a:r>
              <a:rPr lang="cs-CZ" sz="1800" dirty="0">
                <a:latin typeface="Source Sans Pro"/>
              </a:rPr>
              <a:t>, uzavírána je pouze ústní dohoda o poskytování </a:t>
            </a:r>
            <a:r>
              <a:rPr lang="cs-CZ" sz="1800" dirty="0" smtClean="0">
                <a:latin typeface="Source Sans Pro"/>
              </a:rPr>
              <a:t>služby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Source Sans Pro"/>
              </a:rPr>
              <a:t>poskytují </a:t>
            </a:r>
            <a:r>
              <a:rPr lang="cs-CZ" sz="1800" b="1" dirty="0">
                <a:latin typeface="Source Sans Pro"/>
              </a:rPr>
              <a:t>poradenství v osmnácti oblastech </a:t>
            </a:r>
            <a:r>
              <a:rPr lang="cs-CZ" sz="1800" dirty="0">
                <a:latin typeface="Source Sans Pro"/>
              </a:rPr>
              <a:t>jako je např. bydlení, </a:t>
            </a:r>
            <a:r>
              <a:rPr lang="cs-CZ" sz="1800" dirty="0" smtClean="0">
                <a:latin typeface="Source Sans Pro"/>
              </a:rPr>
              <a:t>dluhy, sociální </a:t>
            </a:r>
            <a:r>
              <a:rPr lang="cs-CZ" sz="1800" dirty="0">
                <a:latin typeface="Source Sans Pro"/>
              </a:rPr>
              <a:t>dávky, ochrana </a:t>
            </a:r>
            <a:r>
              <a:rPr lang="cs-CZ" sz="1800" dirty="0" smtClean="0">
                <a:latin typeface="Source Sans Pro"/>
              </a:rPr>
              <a:t>spotřebitele, pracovně a majetko-právní vztahy aj.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 smtClean="0">
                <a:latin typeface="Source Sans Pro"/>
              </a:rPr>
              <a:t>OP nenahrazují odborná pracoviště </a:t>
            </a:r>
            <a:r>
              <a:rPr lang="cs-CZ" sz="1800" dirty="0" smtClean="0">
                <a:latin typeface="Source Sans Pro"/>
              </a:rPr>
              <a:t>- </a:t>
            </a:r>
            <a:r>
              <a:rPr lang="cs-CZ" sz="1800" dirty="0">
                <a:latin typeface="Source Sans Pro"/>
              </a:rPr>
              <a:t>neposkytují služby advokátní kanceláře, krizového centra, </a:t>
            </a:r>
            <a:r>
              <a:rPr lang="cs-CZ" sz="1800" dirty="0" smtClean="0">
                <a:latin typeface="Source Sans Pro"/>
              </a:rPr>
              <a:t>psychologů</a:t>
            </a:r>
            <a:r>
              <a:rPr lang="cs-CZ" sz="1800" dirty="0">
                <a:latin typeface="Source Sans Pro"/>
              </a:rPr>
              <a:t> </a:t>
            </a:r>
            <a:r>
              <a:rPr lang="cs-CZ" sz="1800" dirty="0" smtClean="0">
                <a:latin typeface="Source Sans Pro"/>
              </a:rPr>
              <a:t>aj.  Neprovádí též </a:t>
            </a:r>
            <a:r>
              <a:rPr lang="cs-CZ" sz="1800" dirty="0">
                <a:latin typeface="Source Sans Pro"/>
              </a:rPr>
              <a:t>výpočty sociálních dávek, důchodů </a:t>
            </a:r>
            <a:r>
              <a:rPr lang="cs-CZ" sz="1800" dirty="0" smtClean="0">
                <a:latin typeface="Source Sans Pro"/>
              </a:rPr>
              <a:t>a nesepisují právní podání či jiná vyjádření.</a:t>
            </a:r>
            <a:endParaRPr lang="cs-CZ" sz="1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6544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Azylové domy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141168"/>
          </a:xfrm>
        </p:spPr>
        <p:txBody>
          <a:bodyPr/>
          <a:lstStyle/>
          <a:p>
            <a:pPr marL="0" indent="0" algn="just">
              <a:buNone/>
            </a:pPr>
            <a:r>
              <a:rPr lang="cs-CZ" sz="1900" b="1" dirty="0">
                <a:latin typeface="Source Sans Pro"/>
              </a:rPr>
              <a:t>Azylové domy poskytují pobytové služby na přechodnou dobu </a:t>
            </a:r>
            <a:r>
              <a:rPr lang="cs-CZ" sz="1900" b="1" dirty="0" smtClean="0">
                <a:latin typeface="Source Sans Pro"/>
              </a:rPr>
              <a:t>osobám </a:t>
            </a:r>
            <a:r>
              <a:rPr lang="cs-CZ" sz="1900" b="1" dirty="0">
                <a:latin typeface="Source Sans Pro"/>
              </a:rPr>
              <a:t>v nepříznivé sociální situaci spojené se ztrátou bydlení dle zákona č.108/2006 Sb. o sociálních </a:t>
            </a:r>
            <a:r>
              <a:rPr lang="cs-CZ" sz="1900" b="1" dirty="0" smtClean="0">
                <a:latin typeface="Source Sans Pro"/>
              </a:rPr>
              <a:t>službách.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>
                <a:latin typeface="Source Sans Pro"/>
              </a:rPr>
              <a:t>j</a:t>
            </a:r>
            <a:r>
              <a:rPr lang="cs-CZ" sz="1900" dirty="0" smtClean="0">
                <a:latin typeface="Source Sans Pro"/>
              </a:rPr>
              <a:t>ednou </a:t>
            </a:r>
            <a:r>
              <a:rPr lang="cs-CZ" sz="1900" dirty="0">
                <a:latin typeface="Source Sans Pro"/>
              </a:rPr>
              <a:t>z cílových skupin azylových domů jsou oběti </a:t>
            </a:r>
            <a:r>
              <a:rPr lang="cs-CZ" sz="1900" dirty="0" smtClean="0">
                <a:latin typeface="Source Sans Pro"/>
              </a:rPr>
              <a:t>DN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>
                <a:latin typeface="Source Sans Pro"/>
              </a:rPr>
              <a:t>p</a:t>
            </a:r>
            <a:r>
              <a:rPr lang="cs-CZ" sz="1900" dirty="0" smtClean="0">
                <a:latin typeface="Source Sans Pro"/>
              </a:rPr>
              <a:t>obyt si hradí klienti sami, je však definovaná max. výše úhrady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>
                <a:latin typeface="Source Sans Pro"/>
              </a:rPr>
              <a:t>p</a:t>
            </a:r>
            <a:r>
              <a:rPr lang="cs-CZ" sz="1900" dirty="0" smtClean="0">
                <a:latin typeface="Source Sans Pro"/>
              </a:rPr>
              <a:t>řijetí do AD předchází většinou podání žádosti, pohovor a doložení požadovaných dokumentů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dirty="0">
                <a:latin typeface="Source Sans Pro"/>
              </a:rPr>
              <a:t>d</a:t>
            </a:r>
            <a:r>
              <a:rPr lang="cs-CZ" sz="1900" dirty="0" smtClean="0">
                <a:latin typeface="Source Sans Pro"/>
              </a:rPr>
              <a:t>alší kritéria přijetí: příslušnost k definované cílové skupině konkrétního AD, aktuální ubytovací kapacita, osvědčení naléhavosti situace (př. </a:t>
            </a:r>
            <a:r>
              <a:rPr lang="cs-CZ" sz="1900" dirty="0">
                <a:latin typeface="Source Sans Pro"/>
              </a:rPr>
              <a:t>s</a:t>
            </a:r>
            <a:r>
              <a:rPr lang="cs-CZ" sz="1900" dirty="0" smtClean="0">
                <a:latin typeface="Source Sans Pro"/>
              </a:rPr>
              <a:t>tanovisko OSPOD, probíhající trestní řízení aj.)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9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900" b="1" dirty="0" smtClean="0">
                <a:latin typeface="Source Sans Pro"/>
              </a:rPr>
              <a:t>Azylový dům s utajenou adresou</a:t>
            </a:r>
            <a:r>
              <a:rPr lang="cs-CZ" sz="1900" dirty="0" smtClean="0">
                <a:latin typeface="Source Sans Pro"/>
              </a:rPr>
              <a:t>: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900" dirty="0">
                <a:latin typeface="Source Sans Pro"/>
              </a:rPr>
              <a:t>v</a:t>
            </a:r>
            <a:r>
              <a:rPr lang="cs-CZ" sz="1900" dirty="0" smtClean="0">
                <a:latin typeface="Source Sans Pro"/>
              </a:rPr>
              <a:t>hodný pro oběti DN v přímém ohrožení ze strany násilné osoby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900" dirty="0">
                <a:latin typeface="Source Sans Pro"/>
              </a:rPr>
              <a:t>p</a:t>
            </a:r>
            <a:r>
              <a:rPr lang="cs-CZ" sz="1900" dirty="0" smtClean="0">
                <a:latin typeface="Source Sans Pro"/>
              </a:rPr>
              <a:t>odléhá přísnějším  bezpečnostním opatřením       </a:t>
            </a:r>
          </a:p>
          <a:p>
            <a:pPr lvl="1"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900" dirty="0" smtClean="0">
                <a:latin typeface="Source Sans Pro"/>
              </a:rPr>
              <a:t>v JMK provozuje dva azylové domy sdružení Magdalenium</a:t>
            </a:r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54086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Zdravotnická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latin typeface="Source Sans Pro"/>
              </a:rPr>
              <a:t>Činnost zdravotnických zařízení je upravena především v zákoně </a:t>
            </a:r>
            <a:r>
              <a:rPr lang="cs-CZ" sz="1800" b="1" dirty="0" smtClean="0">
                <a:latin typeface="Source Sans Pro"/>
              </a:rPr>
              <a:t>č.372/2011 </a:t>
            </a:r>
            <a:r>
              <a:rPr lang="cs-CZ" sz="1800" b="1" dirty="0">
                <a:latin typeface="Source Sans Pro"/>
              </a:rPr>
              <a:t>Sb., o zdravotních službách a podmínkách jejich poskytování. </a:t>
            </a:r>
            <a:endParaRPr lang="cs-CZ" sz="1800" b="1" dirty="0" smtClean="0">
              <a:latin typeface="Source Sans Pro"/>
            </a:endParaRPr>
          </a:p>
          <a:p>
            <a:pPr marL="0" indent="0" algn="just">
              <a:buNone/>
            </a:pPr>
            <a:r>
              <a:rPr lang="cs-CZ" sz="1800" b="1" dirty="0">
                <a:latin typeface="Source Sans Pro"/>
              </a:rPr>
              <a:t>Dle zákona č. 45/2013 Sb. o obětech trestných činů </a:t>
            </a:r>
            <a:r>
              <a:rPr lang="cs-CZ" sz="1800" dirty="0">
                <a:latin typeface="Source Sans Pro"/>
              </a:rPr>
              <a:t>mají poskytovatelé zdravotních služeb </a:t>
            </a:r>
            <a:r>
              <a:rPr lang="cs-CZ" sz="1800" b="1" i="1" u="sng" dirty="0">
                <a:latin typeface="Source Sans Pro"/>
              </a:rPr>
              <a:t>povinnost</a:t>
            </a:r>
            <a:r>
              <a:rPr lang="cs-CZ" sz="1800" dirty="0">
                <a:latin typeface="Source Sans Pro"/>
              </a:rPr>
              <a:t> informovat o subjektech pomoci </a:t>
            </a:r>
            <a:r>
              <a:rPr lang="cs-CZ" sz="1800" dirty="0" smtClean="0">
                <a:latin typeface="Source Sans Pro"/>
              </a:rPr>
              <a:t>oběti trestných činů a </a:t>
            </a:r>
            <a:r>
              <a:rPr lang="cs-CZ" sz="1800" dirty="0">
                <a:latin typeface="Source Sans Pro"/>
              </a:rPr>
              <a:t>předat jim příslušné kontakty.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>
                <a:latin typeface="Source Sans Pro"/>
              </a:rPr>
              <a:t>Zdravotnická zařízení </a:t>
            </a:r>
            <a:r>
              <a:rPr lang="cs-CZ" sz="1800" dirty="0" smtClean="0">
                <a:latin typeface="Source Sans Pro"/>
              </a:rPr>
              <a:t>(nemocnice</a:t>
            </a:r>
            <a:r>
              <a:rPr lang="cs-CZ" sz="1800" dirty="0">
                <a:latin typeface="Source Sans Pro"/>
              </a:rPr>
              <a:t>, polikliniky, praktičtí či specializovaní lékaři) poskytují obětem </a:t>
            </a:r>
            <a:r>
              <a:rPr lang="cs-CZ" sz="1800" dirty="0" smtClean="0">
                <a:latin typeface="Source Sans Pro"/>
              </a:rPr>
              <a:t>ošetření a léčbu</a:t>
            </a:r>
            <a:r>
              <a:rPr lang="cs-CZ" sz="1800" dirty="0">
                <a:latin typeface="Source Sans Pro"/>
              </a:rPr>
              <a:t>, </a:t>
            </a:r>
            <a:r>
              <a:rPr lang="cs-CZ" sz="1800" dirty="0" smtClean="0">
                <a:latin typeface="Source Sans Pro"/>
              </a:rPr>
              <a:t>dokumentaci a kontakty na pomáhající instituce. 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b="1" dirty="0" smtClean="0">
                <a:latin typeface="Source Sans Pro"/>
              </a:rPr>
              <a:t>Lékařský záznam by </a:t>
            </a:r>
            <a:r>
              <a:rPr lang="cs-CZ" sz="1800" b="1" dirty="0">
                <a:latin typeface="Source Sans Pro"/>
              </a:rPr>
              <a:t>měl </a:t>
            </a:r>
            <a:r>
              <a:rPr lang="cs-CZ" sz="1800" b="1" dirty="0" smtClean="0">
                <a:latin typeface="Source Sans Pro"/>
              </a:rPr>
              <a:t>obsahovat:</a:t>
            </a:r>
            <a:r>
              <a:rPr lang="cs-CZ" sz="1800" dirty="0" smtClean="0">
                <a:latin typeface="Source Sans Pro"/>
              </a:rPr>
              <a:t> okolnosti </a:t>
            </a:r>
            <a:r>
              <a:rPr lang="cs-CZ" sz="1800" dirty="0">
                <a:latin typeface="Source Sans Pro"/>
              </a:rPr>
              <a:t>vzniku poranění nebo obtíží uváděné zraněnou osobu včetně časových údajů, uvedení totožnosti </a:t>
            </a:r>
            <a:r>
              <a:rPr lang="cs-CZ" sz="1800" dirty="0" smtClean="0">
                <a:latin typeface="Source Sans Pro"/>
              </a:rPr>
              <a:t>NO, </a:t>
            </a:r>
            <a:r>
              <a:rPr lang="cs-CZ" sz="1800" dirty="0">
                <a:latin typeface="Source Sans Pro"/>
              </a:rPr>
              <a:t>podrobný záznam o celkovém vyšetření </a:t>
            </a:r>
            <a:r>
              <a:rPr lang="cs-CZ" sz="1800" dirty="0" smtClean="0">
                <a:latin typeface="Source Sans Pro"/>
              </a:rPr>
              <a:t>vč. </a:t>
            </a:r>
            <a:r>
              <a:rPr lang="cs-CZ" sz="1800" dirty="0">
                <a:latin typeface="Source Sans Pro"/>
              </a:rPr>
              <a:t>lokalizace a popisu poranění, provedených úkonech a příslušných </a:t>
            </a:r>
            <a:r>
              <a:rPr lang="cs-CZ" sz="1800" dirty="0" smtClean="0">
                <a:latin typeface="Source Sans Pro"/>
              </a:rPr>
              <a:t>opatřeních.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1800" dirty="0" smtClean="0">
                <a:latin typeface="Source Sans Pro"/>
              </a:rPr>
              <a:t>V některých zdravotnických zařízeních působí </a:t>
            </a:r>
            <a:r>
              <a:rPr lang="cs-CZ" sz="1800" b="1" dirty="0">
                <a:latin typeface="Source Sans Pro"/>
              </a:rPr>
              <a:t>sociální pracovníci a psychologové</a:t>
            </a:r>
            <a:r>
              <a:rPr lang="cs-CZ" sz="1800" dirty="0">
                <a:latin typeface="Source Sans Pro"/>
              </a:rPr>
              <a:t>, kteří </a:t>
            </a:r>
            <a:r>
              <a:rPr lang="cs-CZ" sz="1800" dirty="0" smtClean="0">
                <a:latin typeface="Source Sans Pro"/>
              </a:rPr>
              <a:t>pomáhají hospitalizované </a:t>
            </a:r>
            <a:r>
              <a:rPr lang="cs-CZ" sz="1800" dirty="0">
                <a:latin typeface="Source Sans Pro"/>
              </a:rPr>
              <a:t>oběti s orientací v situaci, podporou jejího řešení a předání kontaktů či dalších informací pro návaznou pomoc.</a:t>
            </a:r>
          </a:p>
          <a:p>
            <a:pPr marL="0" indent="0">
              <a:buNone/>
            </a:pPr>
            <a:endParaRPr lang="cs-CZ" sz="1700" dirty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700" dirty="0" smtClean="0"/>
          </a:p>
          <a:p>
            <a:pPr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5971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Odbor sociální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oskytuje </a:t>
            </a:r>
            <a:r>
              <a:rPr lang="cs-CZ" sz="2000" dirty="0">
                <a:latin typeface="Source Sans Pro"/>
              </a:rPr>
              <a:t>péči zejména </a:t>
            </a:r>
            <a:r>
              <a:rPr lang="cs-CZ" sz="2000" b="1" dirty="0">
                <a:latin typeface="Source Sans Pro"/>
              </a:rPr>
              <a:t>seniorům a osobám se zdravotním postižením</a:t>
            </a:r>
            <a:r>
              <a:rPr lang="cs-CZ" sz="2000" dirty="0">
                <a:latin typeface="Source Sans Pro"/>
              </a:rPr>
              <a:t>, kteří nejsou schopni řešit obtížnou životní situaci vzniklou v důsledku snížené míry soběstačnosti z důvodu věku či zdravotního stavu</a:t>
            </a:r>
            <a:r>
              <a:rPr lang="cs-CZ" sz="20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v</a:t>
            </a:r>
            <a:r>
              <a:rPr lang="cs-CZ" sz="2000" dirty="0">
                <a:latin typeface="Source Sans Pro"/>
              </a:rPr>
              <a:t> Brně funguje tento odbor </a:t>
            </a:r>
            <a:r>
              <a:rPr lang="cs-CZ" sz="2000" b="1" dirty="0">
                <a:latin typeface="Source Sans Pro"/>
              </a:rPr>
              <a:t>pod </a:t>
            </a:r>
            <a:r>
              <a:rPr lang="cs-CZ" sz="2000" b="1" dirty="0" smtClean="0">
                <a:latin typeface="Source Sans Pro"/>
              </a:rPr>
              <a:t>MMB </a:t>
            </a:r>
            <a:r>
              <a:rPr lang="cs-CZ" sz="2000" dirty="0" smtClean="0">
                <a:latin typeface="Source Sans Pro"/>
              </a:rPr>
              <a:t>a </a:t>
            </a:r>
            <a:r>
              <a:rPr lang="cs-CZ" sz="2000" dirty="0">
                <a:latin typeface="Source Sans Pro"/>
              </a:rPr>
              <a:t>v rámci své činnosti spolupracuje s jednotlivými úřady městských částí, policií a jinými organizacemi při řešení životní situace výše uvedených osob</a:t>
            </a:r>
            <a:r>
              <a:rPr lang="cs-CZ" sz="2000" dirty="0" smtClean="0">
                <a:latin typeface="Source Sans Pro"/>
              </a:rPr>
              <a:t>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enioři </a:t>
            </a:r>
            <a:r>
              <a:rPr lang="cs-CZ" sz="2000" dirty="0">
                <a:latin typeface="Source Sans Pro"/>
              </a:rPr>
              <a:t>a osoby se zdravotním postižením jsou </a:t>
            </a:r>
            <a:r>
              <a:rPr lang="cs-CZ" sz="2000" b="1" dirty="0">
                <a:latin typeface="Source Sans Pro"/>
              </a:rPr>
              <a:t>zvlášť zranitelnou skupinou </a:t>
            </a:r>
            <a:r>
              <a:rPr lang="cs-CZ" sz="2000" dirty="0" smtClean="0">
                <a:latin typeface="Source Sans Pro"/>
              </a:rPr>
              <a:t>obětí mj. proto, že bývají  často závislí na péči násilné osoby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dirty="0" smtClean="0">
                <a:latin typeface="Source Sans Pro"/>
              </a:rPr>
              <a:t>terénní pracovníci OSP </a:t>
            </a:r>
            <a:r>
              <a:rPr lang="cs-CZ" sz="2000" dirty="0" smtClean="0">
                <a:latin typeface="Source Sans Pro"/>
              </a:rPr>
              <a:t>vyhledávají </a:t>
            </a:r>
            <a:r>
              <a:rPr lang="cs-CZ" sz="2000" dirty="0">
                <a:latin typeface="Source Sans Pro"/>
              </a:rPr>
              <a:t>klienty v jejich přirozeném prostředí a </a:t>
            </a:r>
            <a:r>
              <a:rPr lang="cs-CZ" sz="2000" dirty="0" smtClean="0">
                <a:latin typeface="Source Sans Pro"/>
              </a:rPr>
              <a:t>provádí </a:t>
            </a:r>
            <a:r>
              <a:rPr lang="cs-CZ" sz="2000" dirty="0">
                <a:latin typeface="Source Sans Pro"/>
              </a:rPr>
              <a:t>sociální šetření přímo v </a:t>
            </a:r>
            <a:r>
              <a:rPr lang="cs-CZ" sz="2000" dirty="0" smtClean="0">
                <a:latin typeface="Source Sans Pro"/>
              </a:rPr>
              <a:t>domácnosti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Source Sans Pro"/>
              </a:rPr>
              <a:t>OSP zprostředkovává pomoc </a:t>
            </a:r>
            <a:r>
              <a:rPr lang="cs-CZ" sz="2000" dirty="0">
                <a:latin typeface="Source Sans Pro"/>
              </a:rPr>
              <a:t>při </a:t>
            </a:r>
            <a:r>
              <a:rPr lang="cs-CZ" sz="2000" b="1" dirty="0">
                <a:latin typeface="Source Sans Pro"/>
              </a:rPr>
              <a:t>řešení bytových potřeb </a:t>
            </a:r>
            <a:r>
              <a:rPr lang="cs-CZ" sz="2000" dirty="0" smtClean="0">
                <a:latin typeface="Source Sans Pro"/>
              </a:rPr>
              <a:t>např. v situaci po vykázání násilné osoby z domácnosti, kde není nikdo jiný</a:t>
            </a:r>
            <a:r>
              <a:rPr lang="cs-CZ" sz="2000" dirty="0">
                <a:latin typeface="Source Sans Pro"/>
              </a:rPr>
              <a:t>, kdo by péči o oběť zajistil.</a:t>
            </a: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 smtClean="0">
              <a:latin typeface="Source Sans Pro"/>
            </a:endParaRPr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 fontAlgn="base">
              <a:lnSpc>
                <a:spcPct val="95000"/>
              </a:lnSpc>
              <a:spcAft>
                <a:spcPct val="0"/>
              </a:spcAft>
              <a:buClr>
                <a:srgbClr val="FF6600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51373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373014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Teoretické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přístupy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k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problematice DN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9900"/>
              </a:buClr>
              <a:defRPr/>
            </a:pPr>
            <a:endParaRPr lang="cs-CZ" sz="2800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F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eministický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versus kriminologický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pohled</a:t>
            </a:r>
          </a:p>
          <a:p>
            <a:pPr>
              <a:buClr>
                <a:srgbClr val="FF9900"/>
              </a:buClr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Jednofaktorové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, multifaktorové a dílčí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teorie</a:t>
            </a: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  <a:sym typeface="Wingdings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Vymezení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Wingdings"/>
              </a:rPr>
              <a:t>pojmu DN</a:t>
            </a:r>
          </a:p>
          <a:p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206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FEMINISMUS vs. KRIMINOLOGIE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112568"/>
          </a:xfrm>
        </p:spPr>
        <p:txBody>
          <a:bodyPr/>
          <a:lstStyle/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Feministický přístup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ž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eny jako oběti socio-struktruálního násilí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atriarchální hodnotové stereotypy jako motivace agresorů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kern="0" dirty="0">
                <a:latin typeface="Source Sans Pro"/>
              </a:rPr>
              <a:t>potřeba moci, kontroly a </a:t>
            </a:r>
            <a:r>
              <a:rPr lang="cs-CZ" sz="2100" kern="0" dirty="0" smtClean="0">
                <a:latin typeface="Source Sans Pro"/>
              </a:rPr>
              <a:t>dominance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kern="0" dirty="0">
                <a:latin typeface="Source Sans Pro"/>
              </a:rPr>
              <a:t>n</a:t>
            </a:r>
            <a:r>
              <a:rPr lang="cs-CZ" sz="2100" kern="0" dirty="0" smtClean="0">
                <a:latin typeface="Source Sans Pro"/>
              </a:rPr>
              <a:t>ásilí jako volba nikoli ztráta kontroly</a:t>
            </a:r>
            <a:endParaRPr lang="cs-CZ" sz="2100" kern="0" dirty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Kriminologický </a:t>
            </a:r>
            <a:r>
              <a:rPr lang="cs-CZ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přístup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artnerské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násilí bez ohledu na pohlaví oběti a pachatele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yndrom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týraného partnera (ne ženy)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v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ýzkumy osobnosti pachatele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– kritici: 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„psychologický make-up“</a:t>
            </a: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 algn="just">
              <a:buClr>
                <a:srgbClr val="FF9900"/>
              </a:buClr>
              <a:buFont typeface="Symbol" panose="05050102010706020507" pitchFamily="18" charset="2"/>
              <a:buChar char="®"/>
              <a:defRPr/>
            </a:pP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multifaktorové teorie: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Shoda těchto přístupů:</a:t>
            </a: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DN – z hlediska motivace </a:t>
            </a:r>
            <a:r>
              <a:rPr lang="cs-CZ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kvalitativn</a:t>
            </a:r>
            <a:r>
              <a:rPr lang="cs-CZ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ě odlišný </a:t>
            </a:r>
            <a:r>
              <a:rPr lang="cs-CZ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fenomén, který nelze </a:t>
            </a:r>
            <a:r>
              <a:rPr lang="cs-CZ" sz="2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  <a:sym typeface="Symbol" pitchFamily="18" charset="2"/>
              </a:rPr>
              <a:t>směšovat s obecnou kriminalitou</a:t>
            </a:r>
          </a:p>
          <a:p>
            <a:pPr>
              <a:buClr>
                <a:srgbClr val="FF9900"/>
              </a:buClr>
              <a:buFont typeface="Symbol" panose="05050102010706020507" pitchFamily="18" charset="2"/>
              <a:buChar char="®"/>
              <a:defRPr/>
            </a:pPr>
            <a:endParaRPr lang="cs-CZ" sz="23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  <a:sym typeface="Symbol" pitchFamily="18" charset="2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09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  <a:sym typeface="Wingdings"/>
              </a:rPr>
              <a:t>Faktorové a dílčí teorie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  <a:sym typeface="Wingdings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Jednofaktorové </a:t>
            </a:r>
            <a:r>
              <a:rPr lang="cs-CZ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teorie</a:t>
            </a:r>
          </a:p>
          <a:p>
            <a:pPr algn="just">
              <a:lnSpc>
                <a:spcPct val="95000"/>
              </a:lnSpc>
              <a:buClr>
                <a:schemeClr val="tx2"/>
              </a:buClr>
              <a:buSzPct val="70000"/>
              <a:buNone/>
            </a:pPr>
            <a:r>
              <a:rPr lang="cs-CZ" altLang="cs-CZ" sz="2400" dirty="0">
                <a:latin typeface="Source Sans Pro"/>
              </a:rPr>
              <a:t>	</a:t>
            </a:r>
            <a:endParaRPr lang="cs-CZ" altLang="cs-CZ" sz="2400" dirty="0" smtClean="0">
              <a:latin typeface="Source Sans Pro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>
                <a:latin typeface="Source Sans Pro"/>
              </a:rPr>
              <a:t>psychologické </a:t>
            </a:r>
            <a:r>
              <a:rPr lang="cs-CZ" altLang="cs-CZ" sz="2400" dirty="0">
                <a:latin typeface="Source Sans Pro"/>
              </a:rPr>
              <a:t>teorie </a:t>
            </a:r>
            <a:endParaRPr lang="cs-CZ" altLang="cs-CZ" sz="2400" dirty="0" smtClean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400" dirty="0">
                <a:latin typeface="Source Sans Pro"/>
              </a:rPr>
              <a:t> </a:t>
            </a:r>
            <a:r>
              <a:rPr lang="cs-CZ" altLang="cs-CZ" sz="2400" dirty="0" smtClean="0">
                <a:latin typeface="Source Sans Pro"/>
              </a:rPr>
              <a:t>     </a:t>
            </a:r>
            <a:r>
              <a:rPr lang="cs-CZ" altLang="cs-CZ" sz="2000" dirty="0" smtClean="0">
                <a:latin typeface="Source Sans Pro"/>
              </a:rPr>
              <a:t>(deprese</a:t>
            </a:r>
            <a:r>
              <a:rPr lang="cs-CZ" altLang="cs-CZ" sz="2000" dirty="0">
                <a:latin typeface="Source Sans Pro"/>
              </a:rPr>
              <a:t>, alkohol, osobnost, povahové zvláštnosti </a:t>
            </a:r>
            <a:r>
              <a:rPr lang="cs-CZ" altLang="cs-CZ" sz="2000" dirty="0" smtClean="0">
                <a:latin typeface="Source Sans Pro"/>
              </a:rPr>
              <a:t>pachatele)</a:t>
            </a:r>
            <a:endParaRPr lang="cs-CZ" altLang="cs-CZ" sz="2000" dirty="0">
              <a:latin typeface="Source Sans Pro"/>
            </a:endParaRP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altLang="cs-CZ" sz="2000" dirty="0" smtClean="0">
              <a:latin typeface="Source Sans Pro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Source Sans Pro"/>
              </a:rPr>
              <a:t>sociologické </a:t>
            </a:r>
            <a:r>
              <a:rPr lang="cs-CZ" altLang="cs-CZ" sz="2400" dirty="0" smtClean="0">
                <a:latin typeface="Source Sans Pro"/>
              </a:rPr>
              <a:t>teorie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400" dirty="0" smtClean="0">
                <a:latin typeface="Source Sans Pro"/>
              </a:rPr>
              <a:t>     </a:t>
            </a:r>
            <a:r>
              <a:rPr lang="cs-CZ" altLang="cs-CZ" sz="2000" dirty="0" smtClean="0">
                <a:latin typeface="Source Sans Pro"/>
              </a:rPr>
              <a:t>(konec psychiatrizace, násilí jako produkt „mužské společnosti“)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endParaRPr lang="cs-CZ" altLang="cs-CZ" sz="2000" dirty="0" smtClean="0">
              <a:latin typeface="Source Sans Pro"/>
            </a:endParaRPr>
          </a:p>
          <a:p>
            <a:pPr algn="just"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Source Sans Pro"/>
                <a:cs typeface="Times New Roman" panose="02020603050405020304" pitchFamily="18" charset="0"/>
              </a:rPr>
              <a:t>biologicko-genetické </a:t>
            </a:r>
            <a:r>
              <a:rPr lang="cs-CZ" altLang="cs-CZ" sz="2400" dirty="0" smtClean="0">
                <a:latin typeface="Source Sans Pro"/>
                <a:cs typeface="Times New Roman" panose="02020603050405020304" pitchFamily="18" charset="0"/>
              </a:rPr>
              <a:t>teorie aj.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400" dirty="0">
                <a:latin typeface="Source Sans Pro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latin typeface="Source Sans Pro"/>
                <a:cs typeface="Times New Roman" panose="02020603050405020304" pitchFamily="18" charset="0"/>
              </a:rPr>
              <a:t>     </a:t>
            </a:r>
            <a:r>
              <a:rPr lang="cs-CZ" altLang="cs-CZ" sz="2000" dirty="0" smtClean="0">
                <a:latin typeface="Source Sans Pro"/>
                <a:cs typeface="Times New Roman" panose="02020603050405020304" pitchFamily="18" charset="0"/>
              </a:rPr>
              <a:t>(obecné predispozice k agresivnímu chování)</a:t>
            </a:r>
          </a:p>
          <a:p>
            <a:pPr marL="0" indent="0" algn="just">
              <a:buClr>
                <a:srgbClr val="FF9900"/>
              </a:buClr>
              <a:buNone/>
              <a:defRPr/>
            </a:pPr>
            <a:r>
              <a:rPr lang="cs-CZ" altLang="cs-CZ" sz="2000" dirty="0" smtClean="0">
                <a:latin typeface="Source Sans Pro"/>
                <a:cs typeface="Times New Roman" panose="02020603050405020304" pitchFamily="18" charset="0"/>
              </a:rPr>
              <a:t>_______________________________________________________________</a:t>
            </a:r>
            <a:endParaRPr lang="cs-CZ" sz="1200" dirty="0" smtClean="0">
              <a:latin typeface="Source Sans Pro" panose="020B0503030403020204" pitchFamily="34" charset="-18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r>
              <a:rPr lang="cs-CZ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Pikálková, Simona (ed.). 2004. Mezinárodní výzkum násilí na ženách - Česká republika / 2003: příspěvek k sociologickému zkoumání násilí v rodině. Sociologické studie / Sociological </a:t>
            </a:r>
            <a:r>
              <a:rPr lang="cs-CZ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Studies. Praha</a:t>
            </a:r>
            <a:r>
              <a:rPr lang="cs-CZ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: Sociologický ústav AV ČR. 152 s. ISBN 80-7330-054-0.</a:t>
            </a:r>
          </a:p>
          <a:p>
            <a:pPr>
              <a:buClr>
                <a:srgbClr val="FF9900"/>
              </a:buClr>
              <a:defRPr/>
            </a:pPr>
            <a:endParaRPr lang="cs-CZ" altLang="cs-CZ" sz="11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 marL="0" indent="0">
              <a:buClr>
                <a:srgbClr val="FF9900"/>
              </a:buClr>
              <a:buNone/>
              <a:defRPr/>
            </a:pPr>
            <a:endParaRPr lang="cs-CZ" sz="21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8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Další dílčí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endParaRPr lang="cs-CZ" sz="2400" kern="0" dirty="0" smtClean="0"/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Source Sans Pro"/>
              </a:rPr>
              <a:t>Zaměřené </a:t>
            </a:r>
            <a:r>
              <a:rPr lang="cs-CZ" sz="2400" kern="0" dirty="0">
                <a:latin typeface="Source Sans Pro"/>
              </a:rPr>
              <a:t>na psychické násilí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Psychoanalýza 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osobnosti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rodinných systémů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stresu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sociálního učení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Sociálně-psychologické teorie 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Source Sans Pro"/>
              </a:rPr>
              <a:t>Situační </a:t>
            </a:r>
            <a:r>
              <a:rPr lang="cs-CZ" sz="2400" kern="0" dirty="0">
                <a:latin typeface="Source Sans Pro"/>
              </a:rPr>
              <a:t>teorie 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zdrojů</a:t>
            </a: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>
                <a:latin typeface="Source Sans Pro"/>
              </a:rPr>
              <a:t>Teorie sociální </a:t>
            </a:r>
            <a:r>
              <a:rPr lang="cs-CZ" sz="2400" kern="0" dirty="0" smtClean="0">
                <a:latin typeface="Source Sans Pro"/>
              </a:rPr>
              <a:t>směny</a:t>
            </a:r>
            <a:endParaRPr lang="cs-CZ" sz="2400" kern="0" dirty="0">
              <a:latin typeface="Source Sans Pro"/>
            </a:endParaRPr>
          </a:p>
          <a:p>
            <a:pPr eaLnBrk="0" hangingPunct="0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kern="0" dirty="0" smtClean="0">
                <a:latin typeface="Source Sans Pro"/>
              </a:rPr>
              <a:t>Viktimologie</a:t>
            </a:r>
            <a:endParaRPr lang="cs-CZ" sz="2400" kern="0" dirty="0">
              <a:latin typeface="Source Sans Pro"/>
            </a:endParaRPr>
          </a:p>
          <a:p>
            <a:pPr eaLnBrk="0" hangingPunct="0">
              <a:lnSpc>
                <a:spcPct val="95000"/>
              </a:lnSpc>
              <a:buClr>
                <a:srgbClr val="FF9900"/>
              </a:buCl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1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Multifaktorová teorie </a:t>
            </a:r>
            <a:b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D.G. Duttona</a:t>
            </a:r>
            <a:br>
              <a:rPr lang="cs-CZ" alt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043792" cy="4781128"/>
          </a:xfrm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latin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258816" y="836712"/>
            <a:ext cx="8784976" cy="59942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7" name="Podnadpis 5"/>
          <p:cNvSpPr txBox="1">
            <a:spLocks/>
          </p:cNvSpPr>
          <p:nvPr/>
        </p:nvSpPr>
        <p:spPr>
          <a:xfrm>
            <a:off x="373063" y="5030788"/>
            <a:ext cx="8229600" cy="1219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1031875" y="22860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4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 sz="2800" dirty="0">
              <a:latin typeface="Times New Roman" panose="02020603050405020304" pitchFamily="18" charset="0"/>
            </a:endParaRP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586893" y="38184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4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Oval 8"/>
          <p:cNvSpPr>
            <a:spLocks noChangeArrowheads="1"/>
          </p:cNvSpPr>
          <p:nvPr/>
        </p:nvSpPr>
        <p:spPr bwMode="auto">
          <a:xfrm>
            <a:off x="2930525" y="2798763"/>
            <a:ext cx="1584325" cy="1584325"/>
          </a:xfrm>
          <a:prstGeom prst="ellips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42" name="Oval 9"/>
          <p:cNvSpPr>
            <a:spLocks noChangeArrowheads="1"/>
          </p:cNvSpPr>
          <p:nvPr/>
        </p:nvSpPr>
        <p:spPr bwMode="auto">
          <a:xfrm>
            <a:off x="4011613" y="2798763"/>
            <a:ext cx="1584325" cy="1584325"/>
          </a:xfrm>
          <a:prstGeom prst="ellipse">
            <a:avLst/>
          </a:prstGeom>
          <a:noFill/>
          <a:ln w="28575" algn="ctr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43" name="Oval 10"/>
          <p:cNvSpPr>
            <a:spLocks noChangeArrowheads="1"/>
          </p:cNvSpPr>
          <p:nvPr/>
        </p:nvSpPr>
        <p:spPr bwMode="auto">
          <a:xfrm>
            <a:off x="3506788" y="3446463"/>
            <a:ext cx="1584325" cy="1584325"/>
          </a:xfrm>
          <a:prstGeom prst="ellipse">
            <a:avLst/>
          </a:prstGeom>
          <a:noFill/>
          <a:ln w="28575" algn="ctr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</p:txBody>
      </p:sp>
      <p:sp>
        <p:nvSpPr>
          <p:cNvPr id="44" name="Line 11"/>
          <p:cNvSpPr>
            <a:spLocks noChangeShapeType="1"/>
          </p:cNvSpPr>
          <p:nvPr/>
        </p:nvSpPr>
        <p:spPr bwMode="auto">
          <a:xfrm flipV="1">
            <a:off x="5091113" y="2654300"/>
            <a:ext cx="1081087" cy="6477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 flipV="1">
            <a:off x="4803775" y="4310063"/>
            <a:ext cx="1368425" cy="3603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6" name="Line 13"/>
          <p:cNvSpPr>
            <a:spLocks noChangeShapeType="1"/>
          </p:cNvSpPr>
          <p:nvPr/>
        </p:nvSpPr>
        <p:spPr bwMode="auto">
          <a:xfrm flipH="1" flipV="1">
            <a:off x="2427288" y="2654300"/>
            <a:ext cx="720725" cy="6477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7" name="Line 14"/>
          <p:cNvSpPr>
            <a:spLocks noChangeShapeType="1"/>
          </p:cNvSpPr>
          <p:nvPr/>
        </p:nvSpPr>
        <p:spPr bwMode="auto">
          <a:xfrm flipV="1">
            <a:off x="2066925" y="3806825"/>
            <a:ext cx="2160588" cy="1871663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301625" y="5678488"/>
            <a:ext cx="5337175" cy="442912"/>
          </a:xfrm>
          <a:prstGeom prst="rect">
            <a:avLst/>
          </a:prstGeom>
          <a:noFill/>
          <a:ln w="76200" algn="ctr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Ontogenetická rovina – individuální charakteristiky</a:t>
            </a: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5522913" y="3806825"/>
            <a:ext cx="3351212" cy="442913"/>
          </a:xfrm>
          <a:prstGeom prst="rect">
            <a:avLst/>
          </a:prstGeom>
          <a:noFill/>
          <a:ln w="76200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Mikrosystém – samotná rodina</a:t>
            </a:r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auto">
          <a:xfrm>
            <a:off x="4681030" y="2149475"/>
            <a:ext cx="3991990" cy="369332"/>
          </a:xfrm>
          <a:prstGeom prst="rect">
            <a:avLst/>
          </a:prstGeom>
          <a:noFill/>
          <a:ln w="76200" algn="ctr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Exosystém – sociální okolí jednotlivců</a:t>
            </a:r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397645" y="2149475"/>
            <a:ext cx="3570336" cy="369332"/>
          </a:xfrm>
          <a:prstGeom prst="rect">
            <a:avLst/>
          </a:prstGeom>
          <a:noFill/>
          <a:ln w="76200" algn="ctr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Tahoma" panose="020B0604030504040204" pitchFamily="34" charset="0"/>
              </a:rPr>
              <a:t>Makrosystém – hierarchie hodnot</a:t>
            </a:r>
          </a:p>
        </p:txBody>
      </p:sp>
    </p:spTree>
    <p:extLst>
      <p:ext uri="{BB962C8B-B14F-4D97-AF65-F5344CB8AC3E}">
        <p14:creationId xmlns:p14="http://schemas.microsoft.com/office/powerpoint/2010/main" val="21209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Teorie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a metody sociální práce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   s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oběťmi DN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9900"/>
              </a:buClr>
              <a:defRPr/>
            </a:pPr>
            <a:endParaRPr lang="cs-CZ" sz="2800" dirty="0" smtClean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Z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asazení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do paradigmat 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a dalších teorií SP</a:t>
            </a:r>
          </a:p>
          <a:p>
            <a:pPr>
              <a:buClr>
                <a:srgbClr val="FF9900"/>
              </a:buClr>
              <a:defRPr/>
            </a:pPr>
            <a:endParaRPr lang="cs-CZ" sz="2800" dirty="0">
              <a:solidFill>
                <a:schemeClr val="tx1">
                  <a:lumMod val="95000"/>
                  <a:lumOff val="5000"/>
                </a:schemeClr>
              </a:solidFill>
              <a:latin typeface="Source Sans Pro"/>
              <a:cs typeface="Times New Roman" panose="02020603050405020304" pitchFamily="18" charset="0"/>
            </a:endParaRPr>
          </a:p>
          <a:p>
            <a:pPr>
              <a:buClr>
                <a:srgbClr val="FF9900"/>
              </a:buClr>
              <a:defRPr/>
            </a:pP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S</a:t>
            </a:r>
            <a:r>
              <a:rPr lang="cs-CZ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pecifické </a:t>
            </a:r>
            <a:r>
              <a:rPr lang="cs-CZ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Source Sans Pro"/>
                <a:cs typeface="Times New Roman" panose="02020603050405020304" pitchFamily="18" charset="0"/>
              </a:rPr>
              <a:t>metody a přístupy </a:t>
            </a:r>
          </a:p>
        </p:txBody>
      </p:sp>
    </p:spTree>
    <p:extLst>
      <p:ext uri="{BB962C8B-B14F-4D97-AF65-F5344CB8AC3E}">
        <p14:creationId xmlns:p14="http://schemas.microsoft.com/office/powerpoint/2010/main" val="363683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Zasazení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do paradigmat </a:t>
            </a: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/>
            </a:r>
            <a:b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r>
              <a:rPr lang="cs-CZ" sz="2700" b="1" dirty="0" smtClean="0">
                <a:solidFill>
                  <a:schemeClr val="bg1"/>
                </a:solidFill>
                <a:latin typeface="Source Sans Pro" panose="020B0503030403020204" pitchFamily="34" charset="-18"/>
              </a:rPr>
              <a:t>sociální </a:t>
            </a:r>
            <a: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  <a:t>práce</a:t>
            </a:r>
            <a:br>
              <a:rPr lang="cs-CZ" sz="2700" b="1" dirty="0">
                <a:solidFill>
                  <a:schemeClr val="bg1"/>
                </a:solidFill>
                <a:latin typeface="Source Sans Pro" panose="020B0503030403020204" pitchFamily="34" charset="-18"/>
              </a:rPr>
            </a:br>
            <a:endParaRPr lang="cs-CZ" sz="2700" b="1" dirty="0">
              <a:solidFill>
                <a:schemeClr val="bg1"/>
              </a:solidFill>
              <a:latin typeface="Source Sans Pro" panose="020B0503030403020204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600" b="1" u="sng" dirty="0" smtClean="0">
                <a:latin typeface="Source Sans Pro"/>
              </a:rPr>
              <a:t>Payneova paradigmata sociální práce:</a:t>
            </a:r>
          </a:p>
          <a:p>
            <a:pPr marL="0" indent="0" algn="just">
              <a:buNone/>
            </a:pPr>
            <a:endParaRPr lang="cs-CZ" sz="2000" u="sng" dirty="0" smtClean="0">
              <a:latin typeface="Source Sans Pro"/>
            </a:endParaRP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 smtClean="0">
                <a:latin typeface="Source Sans Pro"/>
              </a:rPr>
              <a:t>Terapeutické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 smtClean="0">
                <a:latin typeface="Source Sans Pro"/>
              </a:rPr>
              <a:t>podpora rozvoje a uskutečnění osobnosti klienta směřující k obnově duševního zdraví, důraz kladen na komunikaci a vztah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ř. Rogersův model terapie zaměřené na klienta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>
                <a:latin typeface="Source Sans Pro"/>
              </a:rPr>
              <a:t>Reformní paradigma: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říčina problémů tkví ve společenské nerovnosti, úsilí o změnu prostředí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p</a:t>
            </a:r>
            <a:r>
              <a:rPr lang="cs-CZ" sz="2000" dirty="0" smtClean="0">
                <a:latin typeface="Source Sans Pro"/>
              </a:rPr>
              <a:t>ř. </a:t>
            </a:r>
            <a:r>
              <a:rPr lang="cs-CZ" sz="2000" dirty="0">
                <a:latin typeface="Source Sans Pro"/>
              </a:rPr>
              <a:t>S</a:t>
            </a:r>
            <a:r>
              <a:rPr lang="cs-CZ" sz="2000" dirty="0" smtClean="0">
                <a:latin typeface="Source Sans Pro"/>
              </a:rPr>
              <a:t>trukturální model - </a:t>
            </a:r>
            <a:r>
              <a:rPr lang="cs-CZ" altLang="cs-CZ" sz="2000" dirty="0" smtClean="0">
                <a:latin typeface="Source Sans Pro"/>
              </a:rPr>
              <a:t>Middleman, Godlberg (1974) </a:t>
            </a:r>
            <a:r>
              <a:rPr lang="cs-CZ" altLang="cs-CZ" sz="2000" dirty="0">
                <a:latin typeface="Source Sans Pro"/>
              </a:rPr>
              <a:t>a </a:t>
            </a:r>
            <a:r>
              <a:rPr lang="cs-CZ" altLang="cs-CZ" sz="2000" dirty="0" smtClean="0">
                <a:latin typeface="Source Sans Pro"/>
              </a:rPr>
              <a:t>Wood</a:t>
            </a:r>
            <a:r>
              <a:rPr lang="cs-CZ" altLang="cs-CZ" sz="2000" dirty="0">
                <a:latin typeface="Source Sans Pro"/>
              </a:rPr>
              <a:t> </a:t>
            </a:r>
            <a:r>
              <a:rPr lang="cs-CZ" altLang="cs-CZ" sz="2000" dirty="0" smtClean="0">
                <a:latin typeface="Source Sans Pro"/>
              </a:rPr>
              <a:t>(1989).</a:t>
            </a:r>
          </a:p>
          <a:p>
            <a:pPr marL="0" indent="0" algn="just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r>
              <a:rPr lang="cs-CZ" sz="2200" b="1" dirty="0">
                <a:latin typeface="Source Sans Pro"/>
              </a:rPr>
              <a:t>Poradenské paradigma</a:t>
            </a:r>
            <a:r>
              <a:rPr lang="cs-CZ" sz="2200" b="1" dirty="0" smtClean="0">
                <a:latin typeface="Source Sans Pro"/>
              </a:rPr>
              <a:t>: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>
                <a:latin typeface="Source Sans Pro"/>
              </a:rPr>
              <a:t>vstříc </a:t>
            </a:r>
            <a:r>
              <a:rPr lang="cs-CZ" sz="2000" dirty="0" smtClean="0">
                <a:latin typeface="Source Sans Pro"/>
              </a:rPr>
              <a:t>potřebám </a:t>
            </a:r>
            <a:r>
              <a:rPr lang="cs-CZ" sz="2000" dirty="0">
                <a:latin typeface="Source Sans Pro"/>
              </a:rPr>
              <a:t>klienta a jeho schopnosti </a:t>
            </a:r>
            <a:r>
              <a:rPr lang="cs-CZ" sz="2000" dirty="0" smtClean="0">
                <a:latin typeface="Source Sans Pro"/>
              </a:rPr>
              <a:t>zvládat problémy </a:t>
            </a:r>
            <a:r>
              <a:rPr lang="cs-CZ" sz="2000" dirty="0">
                <a:latin typeface="Source Sans Pro"/>
              </a:rPr>
              <a:t>a zároveň zlepšování systému služeb, které jsou schopny adekvátně </a:t>
            </a:r>
            <a:r>
              <a:rPr lang="cs-CZ" sz="2000" dirty="0" smtClean="0">
                <a:latin typeface="Source Sans Pro"/>
              </a:rPr>
              <a:t>reagovat</a:t>
            </a:r>
          </a:p>
          <a:p>
            <a:pPr algn="just">
              <a:lnSpc>
                <a:spcPct val="95000"/>
              </a:lnSpc>
              <a:buClr>
                <a:srgbClr val="FF6600"/>
              </a:buClr>
              <a:buSzPct val="120000"/>
            </a:pPr>
            <a:r>
              <a:rPr lang="cs-CZ" sz="2000" dirty="0" smtClean="0">
                <a:latin typeface="Source Sans Pro"/>
              </a:rPr>
              <a:t>př. Přístup orientovaný na úkoly – </a:t>
            </a:r>
            <a:r>
              <a:rPr lang="cs-CZ" sz="2000" dirty="0" err="1" smtClean="0">
                <a:latin typeface="Source Sans Pro"/>
              </a:rPr>
              <a:t>Reid</a:t>
            </a:r>
            <a:r>
              <a:rPr lang="cs-CZ" sz="2000" dirty="0" smtClean="0">
                <a:latin typeface="Source Sans Pro"/>
              </a:rPr>
              <a:t>, Epsteinová (1972)</a:t>
            </a:r>
            <a:endParaRPr lang="cs-CZ" sz="2300" dirty="0" smtClean="0">
              <a:latin typeface="Source Sans Pro"/>
            </a:endParaRPr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300" u="sng" dirty="0" smtClean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300" u="sng" dirty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400" u="sng" dirty="0" smtClean="0"/>
          </a:p>
          <a:p>
            <a:pPr marL="0" indent="0">
              <a:lnSpc>
                <a:spcPct val="95000"/>
              </a:lnSpc>
              <a:buClr>
                <a:srgbClr val="FF6600"/>
              </a:buClr>
              <a:buSzPct val="120000"/>
              <a:buNone/>
            </a:pPr>
            <a:endParaRPr lang="cs-CZ" sz="2400" u="sng" dirty="0" smtClean="0"/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400" dirty="0"/>
          </a:p>
          <a:p>
            <a:pPr>
              <a:lnSpc>
                <a:spcPct val="95000"/>
              </a:lnSpc>
              <a:buClr>
                <a:srgbClr val="FF6600"/>
              </a:buClr>
              <a:buSzPct val="12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647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1803</TotalTime>
  <Words>1580</Words>
  <Application>Microsoft Office PowerPoint</Application>
  <PresentationFormat>Předvádění na obrazovce (4:3)</PresentationFormat>
  <Paragraphs>347</Paragraphs>
  <Slides>29</Slides>
  <Notes>27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Prezentace aplikace PowerPoint</vt:lpstr>
      <vt:lpstr>Obsah kurzu</vt:lpstr>
      <vt:lpstr>Teoretické přístupy  k problematice DN </vt:lpstr>
      <vt:lpstr>     FEMINISMUS vs. KRIMINOLOGIE </vt:lpstr>
      <vt:lpstr>Faktorové a dílčí teorie </vt:lpstr>
      <vt:lpstr>Další dílčí teorie</vt:lpstr>
      <vt:lpstr>Multifaktorová teorie  D.G. Duttona </vt:lpstr>
      <vt:lpstr>Teorie a metody sociální práce     s oběťmi DN </vt:lpstr>
      <vt:lpstr>Zasazení do paradigmat  sociální práce </vt:lpstr>
      <vt:lpstr>Další teoretické perspektivy</vt:lpstr>
      <vt:lpstr>Teorie a metody</vt:lpstr>
      <vt:lpstr>Specifické metody a přístupy</vt:lpstr>
      <vt:lpstr>  Systémová a institucionální  síť pomoci v ČR </vt:lpstr>
      <vt:lpstr>    Historie práce s oběťmi v ČR</vt:lpstr>
      <vt:lpstr>Národní rámec pomoci</vt:lpstr>
      <vt:lpstr>Právní rámec pomoci</vt:lpstr>
      <vt:lpstr>Regionální síť pomoci</vt:lpstr>
      <vt:lpstr>Místní síť pomoci</vt:lpstr>
      <vt:lpstr>     Interdisciplinární spolupráce</vt:lpstr>
      <vt:lpstr>  Záznam divadelního představení </vt:lpstr>
      <vt:lpstr>Policie ČR</vt:lpstr>
      <vt:lpstr>                                 OSPOD</vt:lpstr>
      <vt:lpstr>Intervenční centrum</vt:lpstr>
      <vt:lpstr>     Specializované poradny pro oběti </vt:lpstr>
      <vt:lpstr>   Manželské a rodinné poradny</vt:lpstr>
      <vt:lpstr>Občanské poradny</vt:lpstr>
      <vt:lpstr>Azylové domy</vt:lpstr>
      <vt:lpstr>Zdravotnická zařízení</vt:lpstr>
      <vt:lpstr>Odbor sociální péče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persefona</dc:creator>
  <cp:lastModifiedBy>iveta.urbankova</cp:lastModifiedBy>
  <cp:revision>159</cp:revision>
  <dcterms:created xsi:type="dcterms:W3CDTF">2016-08-17T09:55:24Z</dcterms:created>
  <dcterms:modified xsi:type="dcterms:W3CDTF">2017-11-02T09:04:29Z</dcterms:modified>
</cp:coreProperties>
</file>