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notesMasterIdLst>
    <p:notesMasterId r:id="rId37"/>
  </p:notesMasterIdLst>
  <p:handoutMasterIdLst>
    <p:handoutMasterId r:id="rId38"/>
  </p:handoutMasterIdLst>
  <p:sldIdLst>
    <p:sldId id="269" r:id="rId4"/>
    <p:sldId id="257" r:id="rId5"/>
    <p:sldId id="267" r:id="rId6"/>
    <p:sldId id="260" r:id="rId7"/>
    <p:sldId id="261" r:id="rId8"/>
    <p:sldId id="262" r:id="rId9"/>
    <p:sldId id="270" r:id="rId10"/>
    <p:sldId id="271" r:id="rId11"/>
    <p:sldId id="272" r:id="rId12"/>
    <p:sldId id="273" r:id="rId13"/>
    <p:sldId id="292" r:id="rId14"/>
    <p:sldId id="293" r:id="rId15"/>
    <p:sldId id="294" r:id="rId16"/>
    <p:sldId id="295" r:id="rId17"/>
    <p:sldId id="296" r:id="rId18"/>
    <p:sldId id="297" r:id="rId19"/>
    <p:sldId id="265" r:id="rId20"/>
    <p:sldId id="264" r:id="rId21"/>
    <p:sldId id="280" r:id="rId22"/>
    <p:sldId id="281" r:id="rId23"/>
    <p:sldId id="282" r:id="rId24"/>
    <p:sldId id="283" r:id="rId25"/>
    <p:sldId id="284" r:id="rId26"/>
    <p:sldId id="300" r:id="rId27"/>
    <p:sldId id="285" r:id="rId28"/>
    <p:sldId id="266" r:id="rId29"/>
    <p:sldId id="287" r:id="rId30"/>
    <p:sldId id="286" r:id="rId31"/>
    <p:sldId id="289" r:id="rId32"/>
    <p:sldId id="288" r:id="rId33"/>
    <p:sldId id="290" r:id="rId34"/>
    <p:sldId id="299" r:id="rId35"/>
    <p:sldId id="258" r:id="rId36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69"/>
            <p14:sldId id="257"/>
            <p14:sldId id="267"/>
            <p14:sldId id="260"/>
            <p14:sldId id="261"/>
            <p14:sldId id="262"/>
            <p14:sldId id="270"/>
            <p14:sldId id="271"/>
            <p14:sldId id="272"/>
            <p14:sldId id="273"/>
            <p14:sldId id="292"/>
            <p14:sldId id="293"/>
            <p14:sldId id="294"/>
            <p14:sldId id="295"/>
            <p14:sldId id="296"/>
            <p14:sldId id="297"/>
            <p14:sldId id="265"/>
            <p14:sldId id="264"/>
            <p14:sldId id="280"/>
            <p14:sldId id="281"/>
            <p14:sldId id="282"/>
            <p14:sldId id="283"/>
            <p14:sldId id="284"/>
            <p14:sldId id="300"/>
            <p14:sldId id="285"/>
            <p14:sldId id="266"/>
            <p14:sldId id="287"/>
            <p14:sldId id="286"/>
            <p14:sldId id="289"/>
            <p14:sldId id="288"/>
            <p14:sldId id="290"/>
            <p14:sldId id="299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22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262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527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06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850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312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42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006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04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385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568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977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530890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151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39348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468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493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623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76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8186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266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2689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821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0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26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3978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adobe.com/digitalpublishing/supported-device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index.php?sekce=31&amp;podsekce=9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37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nedomova@fss.muni.cz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zdroje@fss.muni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b.muni.cz/kuk/animace/eiz/discovery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8483" y="2780928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SPR155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07393" y="4653136"/>
            <a:ext cx="5256584" cy="136815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 Martina Nedomová,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s-CZ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35685" y="6119336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6. 11. 2017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2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/>
              <a:t>Seznam dostupných časopisů a knih na MU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Umožňuje </a:t>
            </a:r>
            <a:r>
              <a:rPr lang="cs-CZ" altLang="cs-CZ" sz="3000" dirty="0">
                <a:latin typeface="Calibri" panose="020F0502020204030204" pitchFamily="34" charset="0"/>
              </a:rPr>
              <a:t>zjistit, zda má MU přístup k 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elektronické </a:t>
            </a:r>
            <a:r>
              <a:rPr lang="cs-CZ" altLang="cs-CZ" sz="3000" dirty="0">
                <a:latin typeface="Calibri" panose="020F0502020204030204" pitchFamily="34" charset="0"/>
              </a:rPr>
              <a:t>verzi zadaného časopisu nebo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knihy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altLang="cs-CZ" sz="3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000" dirty="0" smtClean="0">
                <a:latin typeface="Calibri" panose="020F0502020204030204" pitchFamily="34" charset="0"/>
              </a:rPr>
              <a:t> Je </a:t>
            </a:r>
            <a:r>
              <a:rPr lang="cs-CZ" altLang="cs-CZ" sz="3000" dirty="0">
                <a:latin typeface="Calibri" panose="020F0502020204030204" pitchFamily="34" charset="0"/>
              </a:rPr>
              <a:t>propojen s technologií A-to-Z Link </a:t>
            </a:r>
            <a:r>
              <a:rPr lang="cs-CZ" altLang="cs-CZ" sz="3000" dirty="0" err="1">
                <a:latin typeface="Calibri" panose="020F0502020204030204" pitchFamily="34" charset="0"/>
              </a:rPr>
              <a:t>Resolver</a:t>
            </a: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 smtClean="0">
                <a:latin typeface="Calibri" panose="020F0502020204030204" pitchFamily="34" charset="0"/>
              </a:rPr>
              <a:t>     (</a:t>
            </a:r>
            <a:r>
              <a:rPr lang="cs-CZ" altLang="cs-CZ" sz="3000" dirty="0">
                <a:latin typeface="Calibri" panose="020F0502020204030204" pitchFamily="34" charset="0"/>
              </a:rPr>
              <a:t>EBSCO Full Text </a:t>
            </a:r>
            <a:r>
              <a:rPr lang="cs-CZ" altLang="cs-CZ" sz="3000" dirty="0" err="1">
                <a:latin typeface="Calibri" panose="020F0502020204030204" pitchFamily="34" charset="0"/>
              </a:rPr>
              <a:t>Finder</a:t>
            </a:r>
            <a:r>
              <a:rPr lang="cs-CZ" altLang="cs-CZ" sz="3000" dirty="0">
                <a:latin typeface="Calibri" panose="020F0502020204030204" pitchFamily="34" charset="0"/>
              </a:rPr>
              <a:t>)</a:t>
            </a:r>
            <a:endParaRPr lang="en-US" altLang="cs-CZ" sz="3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9147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870744"/>
            <a:ext cx="8572500" cy="508000"/>
          </a:xfrm>
        </p:spPr>
        <p:txBody>
          <a:bodyPr>
            <a:normAutofit fontScale="90000"/>
          </a:bodyPr>
          <a:lstStyle/>
          <a:p>
            <a:r>
              <a:rPr lang="cs-CZ" altLang="cs-CZ" sz="3000" b="1" dirty="0" smtClean="0">
                <a:solidFill>
                  <a:srgbClr val="C00000"/>
                </a:solidFill>
              </a:rPr>
              <a:t>Seznam dostupných časopisů a knih na MU</a:t>
            </a:r>
          </a:p>
        </p:txBody>
      </p:sp>
      <p:sp>
        <p:nvSpPr>
          <p:cNvPr id="16387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8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2085975"/>
            <a:ext cx="8286750" cy="477202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34276" y="2000647"/>
            <a:ext cx="6082412" cy="877887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9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" y="188913"/>
            <a:ext cx="8572500" cy="508000"/>
          </a:xfrm>
        </p:spPr>
        <p:txBody>
          <a:bodyPr>
            <a:normAutofit fontScale="90000"/>
          </a:bodyPr>
          <a:lstStyle/>
          <a:p>
            <a:r>
              <a:rPr lang="cs-CZ" altLang="cs-CZ" sz="3000" b="1" dirty="0" smtClean="0">
                <a:solidFill>
                  <a:srgbClr val="C00000"/>
                </a:solidFill>
              </a:rPr>
              <a:t>Seznam dostupných časopisů a knih na MU</a:t>
            </a:r>
          </a:p>
        </p:txBody>
      </p:sp>
      <p:sp>
        <p:nvSpPr>
          <p:cNvPr id="17411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30" y="1666875"/>
            <a:ext cx="7185223" cy="51911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7" y="1555237"/>
            <a:ext cx="1600200" cy="528637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 flipV="1">
            <a:off x="354324" y="5877272"/>
            <a:ext cx="1337356" cy="838498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0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" y="188913"/>
            <a:ext cx="8572500" cy="508000"/>
          </a:xfrm>
        </p:spPr>
        <p:txBody>
          <a:bodyPr>
            <a:normAutofit fontScale="90000"/>
          </a:bodyPr>
          <a:lstStyle/>
          <a:p>
            <a:r>
              <a:rPr lang="cs-CZ" altLang="cs-CZ" sz="3000" b="1" dirty="0" smtClean="0">
                <a:solidFill>
                  <a:srgbClr val="C00000"/>
                </a:solidFill>
              </a:rPr>
              <a:t>Seznam dostupných časopisů a knih na MU</a:t>
            </a:r>
          </a:p>
        </p:txBody>
      </p:sp>
      <p:sp>
        <p:nvSpPr>
          <p:cNvPr id="17411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30" y="1666875"/>
            <a:ext cx="7185223" cy="51911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7" y="1555237"/>
            <a:ext cx="1600200" cy="528637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 flipV="1">
            <a:off x="354324" y="5877272"/>
            <a:ext cx="1337356" cy="216024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 flipV="1">
            <a:off x="354324" y="6323798"/>
            <a:ext cx="1337356" cy="273554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1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" y="188913"/>
            <a:ext cx="8572500" cy="508000"/>
          </a:xfrm>
        </p:spPr>
        <p:txBody>
          <a:bodyPr>
            <a:normAutofit fontScale="90000"/>
          </a:bodyPr>
          <a:lstStyle/>
          <a:p>
            <a:r>
              <a:rPr lang="cs-CZ" altLang="cs-CZ" sz="3000" b="1" dirty="0" smtClean="0">
                <a:solidFill>
                  <a:srgbClr val="C00000"/>
                </a:solidFill>
              </a:rPr>
              <a:t>Seznam dostupných časopisů a knih na MU</a:t>
            </a:r>
          </a:p>
        </p:txBody>
      </p:sp>
      <p:sp>
        <p:nvSpPr>
          <p:cNvPr id="19459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0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633"/>
            <a:ext cx="5362575" cy="16573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5" y="2571750"/>
            <a:ext cx="5553075" cy="428625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0" y="833633"/>
            <a:ext cx="3059113" cy="579143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-7184" y="2214969"/>
            <a:ext cx="4795208" cy="356781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8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" y="188913"/>
            <a:ext cx="8572500" cy="508000"/>
          </a:xfrm>
        </p:spPr>
        <p:txBody>
          <a:bodyPr>
            <a:normAutofit fontScale="90000"/>
          </a:bodyPr>
          <a:lstStyle/>
          <a:p>
            <a:r>
              <a:rPr lang="cs-CZ" altLang="cs-CZ" sz="3000" smtClean="0"/>
              <a:t>Seznam dostupných časopisů a knih na MU</a:t>
            </a:r>
          </a:p>
        </p:txBody>
      </p:sp>
      <p:sp>
        <p:nvSpPr>
          <p:cNvPr id="17411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30" y="1666875"/>
            <a:ext cx="7185223" cy="51911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7" y="1555237"/>
            <a:ext cx="1600200" cy="528637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 flipV="1">
            <a:off x="354324" y="5877272"/>
            <a:ext cx="1337356" cy="432048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1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" y="188913"/>
            <a:ext cx="8572500" cy="508000"/>
          </a:xfrm>
        </p:spPr>
        <p:txBody>
          <a:bodyPr>
            <a:normAutofit fontScale="90000"/>
          </a:bodyPr>
          <a:lstStyle/>
          <a:p>
            <a:r>
              <a:rPr lang="cs-CZ" altLang="cs-CZ" sz="3000" b="1" dirty="0" smtClean="0">
                <a:solidFill>
                  <a:srgbClr val="C00000"/>
                </a:solidFill>
              </a:rPr>
              <a:t>Seznam dostupných časopisů a knih na MU</a:t>
            </a:r>
          </a:p>
        </p:txBody>
      </p:sp>
      <p:sp>
        <p:nvSpPr>
          <p:cNvPr id="21507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8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378"/>
            <a:ext cx="6591300" cy="15430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2780928"/>
            <a:ext cx="8810625" cy="405465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211960" y="4808253"/>
            <a:ext cx="3096344" cy="1205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Prolinkování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 plnému textu do databáze EBSCO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eBook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Academic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Collection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2662" y="1675903"/>
            <a:ext cx="3889375" cy="528961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7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Elektronické knihy</a:t>
            </a:r>
            <a:endParaRPr lang="cs-CZ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eBook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Collection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2092197"/>
            <a:ext cx="8686800" cy="377728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Multioborová kolekce e-</a:t>
            </a:r>
            <a:r>
              <a:rPr lang="cs-CZ" altLang="cs-CZ" dirty="0" err="1" smtClean="0">
                <a:latin typeface="Calibri" panose="020F0502020204030204" pitchFamily="34" charset="0"/>
              </a:rPr>
              <a:t>books</a:t>
            </a:r>
            <a:r>
              <a:rPr lang="cs-CZ" altLang="cs-CZ" dirty="0" smtClean="0">
                <a:latin typeface="Calibri" panose="020F0502020204030204" pitchFamily="34" charset="0"/>
              </a:rPr>
              <a:t> pro MU na rok 2017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b="1" dirty="0" smtClean="0">
                <a:latin typeface="Calibri" panose="020F0502020204030204" pitchFamily="34" charset="0"/>
              </a:rPr>
              <a:t>Více než 160.000 e-knih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Ukládání do složky (pro trvalé uložení je zapotřebí si založit účet v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db</a:t>
            </a:r>
            <a:r>
              <a:rPr lang="cs-CZ" altLang="cs-CZ" sz="3000" dirty="0" smtClean="0">
                <a:latin typeface="Calibri" panose="020F0502020204030204" pitchFamily="34" charset="0"/>
              </a:rPr>
              <a:t> EBSCO)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err="1" smtClean="0">
                <a:latin typeface="Calibri" panose="020F0502020204030204" pitchFamily="34" charset="0"/>
              </a:rPr>
              <a:t>Offline</a:t>
            </a:r>
            <a:r>
              <a:rPr lang="cs-CZ" altLang="cs-CZ" sz="3000" dirty="0" smtClean="0">
                <a:latin typeface="Calibri" panose="020F0502020204030204" pitchFamily="34" charset="0"/>
              </a:rPr>
              <a:t> čtení přes Adobe Digital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Editions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Sdílení s dalšími uživateli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Import do Citace.com a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EndNote</a:t>
            </a:r>
            <a:r>
              <a:rPr lang="cs-CZ" altLang="cs-CZ" sz="3000" dirty="0" smtClean="0">
                <a:latin typeface="Calibri" panose="020F0502020204030204" pitchFamily="34" charset="0"/>
              </a:rPr>
              <a:t> Web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0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cs-CZ" altLang="cs-CZ" sz="3600" b="1" dirty="0"/>
              <a:t>Osnova lekce: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Kontrola </a:t>
            </a:r>
            <a:r>
              <a:rPr lang="cs-CZ" altLang="cs-CZ" dirty="0">
                <a:latin typeface="Calibri" panose="020F0502020204030204" pitchFamily="34" charset="0"/>
              </a:rPr>
              <a:t>úkolu, diskuse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EBSCO </a:t>
            </a:r>
            <a:r>
              <a:rPr lang="cs-CZ" altLang="cs-CZ" dirty="0" err="1">
                <a:latin typeface="Calibri" panose="020F0502020204030204" pitchFamily="34" charset="0"/>
              </a:rPr>
              <a:t>Discovery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Service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Elektronické </a:t>
            </a:r>
            <a:r>
              <a:rPr lang="cs-CZ" altLang="cs-CZ" dirty="0">
                <a:latin typeface="Calibri" panose="020F0502020204030204" pitchFamily="34" charset="0"/>
              </a:rPr>
              <a:t>knihy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Výpůjčka e-knih - 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8399"/>
            <a:ext cx="8229600" cy="495296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Ke </a:t>
            </a:r>
            <a:r>
              <a:rPr lang="cs-CZ" altLang="cs-CZ" sz="3500" dirty="0">
                <a:latin typeface="Calibri" panose="020F0502020204030204" pitchFamily="34" charset="0"/>
              </a:rPr>
              <a:t>stažení (vypůjčení) e-knih je potřebné </a:t>
            </a:r>
            <a:endParaRPr lang="cs-CZ" altLang="cs-CZ" sz="3500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nainstalovat </a:t>
            </a:r>
            <a:r>
              <a:rPr lang="cs-CZ" altLang="cs-CZ" sz="3500" dirty="0">
                <a:latin typeface="Calibri" panose="020F0502020204030204" pitchFamily="34" charset="0"/>
              </a:rPr>
              <a:t>do počítače </a:t>
            </a:r>
            <a:r>
              <a:rPr lang="cs-CZ" altLang="cs-CZ" sz="3500" dirty="0" smtClean="0">
                <a:latin typeface="Calibri" panose="020F0502020204030204" pitchFamily="34" charset="0"/>
                <a:hlinkClick r:id="rId3"/>
              </a:rPr>
              <a:t>Adobe® Digital </a:t>
            </a:r>
            <a:r>
              <a:rPr lang="cs-CZ" altLang="cs-CZ" sz="3500" dirty="0" err="1" smtClean="0">
                <a:latin typeface="Calibri" panose="020F0502020204030204" pitchFamily="34" charset="0"/>
                <a:hlinkClick r:id="rId3"/>
              </a:rPr>
              <a:t>Editions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400050" lvl="1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a aktivovat </a:t>
            </a:r>
            <a:r>
              <a:rPr lang="cs-CZ" altLang="cs-CZ" sz="3500" dirty="0" err="1" smtClean="0">
                <a:latin typeface="Calibri" panose="020F0502020204030204" pitchFamily="34" charset="0"/>
              </a:rPr>
              <a:t>AdobeID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400050" lvl="1" indent="0">
              <a:buNone/>
            </a:pPr>
            <a:endParaRPr lang="cs-CZ" altLang="cs-CZ" sz="35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E-knihy </a:t>
            </a:r>
            <a:r>
              <a:rPr lang="cs-CZ" altLang="cs-CZ" sz="3500" dirty="0">
                <a:latin typeface="Calibri" panose="020F0502020204030204" pitchFamily="34" charset="0"/>
              </a:rPr>
              <a:t>lze stáhnout do kteréhokoliv </a:t>
            </a:r>
            <a:endParaRPr lang="cs-CZ" altLang="cs-CZ" sz="3500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cs-CZ" altLang="cs-CZ" sz="3500" dirty="0" smtClean="0">
                <a:latin typeface="Calibri" panose="020F0502020204030204" pitchFamily="34" charset="0"/>
                <a:hlinkClick r:id="rId4"/>
              </a:rPr>
              <a:t>zařízení</a:t>
            </a:r>
            <a:r>
              <a:rPr lang="cs-CZ" altLang="cs-CZ" sz="3500" dirty="0">
                <a:latin typeface="Calibri" panose="020F0502020204030204" pitchFamily="34" charset="0"/>
                <a:hlinkClick r:id="rId4"/>
              </a:rPr>
              <a:t>, </a:t>
            </a:r>
            <a:r>
              <a:rPr lang="cs-CZ" altLang="cs-CZ" sz="3500" dirty="0" smtClean="0">
                <a:latin typeface="Calibri" panose="020F0502020204030204" pitchFamily="34" charset="0"/>
                <a:hlinkClick r:id="rId4"/>
              </a:rPr>
              <a:t> které </a:t>
            </a:r>
            <a:r>
              <a:rPr lang="cs-CZ" altLang="cs-CZ" sz="3500" dirty="0">
                <a:latin typeface="Calibri" panose="020F0502020204030204" pitchFamily="34" charset="0"/>
                <a:hlinkClick r:id="rId4"/>
              </a:rPr>
              <a:t>podporuje Adobe® Digital </a:t>
            </a:r>
            <a:r>
              <a:rPr lang="cs-CZ" altLang="cs-CZ" sz="3500" dirty="0" err="1">
                <a:latin typeface="Calibri" panose="020F0502020204030204" pitchFamily="34" charset="0"/>
                <a:hlinkClick r:id="rId4"/>
              </a:rPr>
              <a:t>Editions</a:t>
            </a:r>
            <a:r>
              <a:rPr lang="cs-CZ" altLang="cs-CZ" sz="3500" b="1" dirty="0">
                <a:latin typeface="Calibri" panose="020F0502020204030204" pitchFamily="34" charset="0"/>
                <a:hlinkClick r:id="rId4"/>
              </a:rPr>
              <a:t> </a:t>
            </a:r>
            <a:endParaRPr lang="cs-CZ" altLang="cs-CZ" sz="3500" b="1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endParaRPr lang="cs-CZ" altLang="cs-CZ" sz="35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Možnost </a:t>
            </a:r>
            <a:r>
              <a:rPr lang="cs-CZ" altLang="cs-CZ" sz="3500" dirty="0">
                <a:latin typeface="Calibri" panose="020F0502020204030204" pitchFamily="34" charset="0"/>
              </a:rPr>
              <a:t>číst knihy na zařízení s OS Android 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    (Android </a:t>
            </a:r>
            <a:r>
              <a:rPr lang="cs-CZ" altLang="cs-CZ" sz="3500" dirty="0">
                <a:latin typeface="Calibri" panose="020F0502020204030204" pitchFamily="34" charset="0"/>
              </a:rPr>
              <a:t>market) a </a:t>
            </a:r>
            <a:r>
              <a:rPr lang="cs-CZ" altLang="cs-CZ" sz="3500" dirty="0" err="1">
                <a:latin typeface="Calibri" panose="020F0502020204030204" pitchFamily="34" charset="0"/>
              </a:rPr>
              <a:t>iPad</a:t>
            </a:r>
            <a:endParaRPr lang="cs-CZ" altLang="cs-CZ" sz="35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5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4" descr="ADE verze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8003232" cy="55892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1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otevřená kniha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4" descr="ADE verze 2 otevrena knih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936105"/>
            <a:ext cx="8215312" cy="592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Sage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5091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Více </a:t>
            </a:r>
            <a:r>
              <a:rPr lang="cs-CZ" altLang="cs-CZ" dirty="0">
                <a:latin typeface="Calibri" panose="020F0502020204030204" pitchFamily="34" charset="0"/>
              </a:rPr>
              <a:t>než 800 e-knih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200" dirty="0">
                <a:latin typeface="Calibri" panose="020F0502020204030204" pitchFamily="34" charset="0"/>
              </a:rPr>
              <a:t>Vydavatelství </a:t>
            </a:r>
            <a:r>
              <a:rPr lang="cs-CZ" altLang="cs-CZ" sz="3200" dirty="0" err="1">
                <a:latin typeface="Calibri" panose="020F0502020204030204" pitchFamily="34" charset="0"/>
              </a:rPr>
              <a:t>Sage</a:t>
            </a:r>
            <a:r>
              <a:rPr lang="cs-CZ" altLang="cs-CZ" sz="3200" dirty="0">
                <a:latin typeface="Calibri" panose="020F0502020204030204" pitchFamily="34" charset="0"/>
              </a:rPr>
              <a:t> </a:t>
            </a:r>
            <a:r>
              <a:rPr lang="cs-CZ" altLang="cs-CZ" sz="3200" dirty="0" err="1">
                <a:latin typeface="Calibri" panose="020F0502020204030204" pitchFamily="34" charset="0"/>
              </a:rPr>
              <a:t>Publications</a:t>
            </a:r>
            <a:endParaRPr lang="cs-CZ" altLang="cs-CZ" sz="3200" dirty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cs-CZ" altLang="cs-CZ" sz="3200" dirty="0">
                <a:latin typeface="Calibri" panose="020F0502020204030204" pitchFamily="34" charset="0"/>
              </a:rPr>
              <a:t>kolekce:</a:t>
            </a: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3200" i="1" dirty="0" smtClean="0">
                <a:latin typeface="Calibri" panose="020F0502020204030204" pitchFamily="34" charset="0"/>
              </a:rPr>
              <a:t> </a:t>
            </a:r>
            <a:r>
              <a:rPr lang="en-US" altLang="cs-CZ" sz="3200" b="1" i="1" dirty="0" smtClean="0">
                <a:latin typeface="Calibri" panose="020F0502020204030204" pitchFamily="34" charset="0"/>
              </a:rPr>
              <a:t>Health </a:t>
            </a:r>
            <a:r>
              <a:rPr lang="en-US" altLang="cs-CZ" sz="3200" b="1" i="1" dirty="0">
                <a:latin typeface="Calibri" panose="020F0502020204030204" pitchFamily="34" charset="0"/>
              </a:rPr>
              <a:t>and Social Care</a:t>
            </a:r>
            <a:endParaRPr lang="cs-CZ" altLang="cs-CZ" sz="3200" b="1" i="1" dirty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3200" b="1" i="1" dirty="0" smtClean="0">
                <a:latin typeface="Calibri" panose="020F0502020204030204" pitchFamily="34" charset="0"/>
              </a:rPr>
              <a:t> </a:t>
            </a:r>
            <a:r>
              <a:rPr lang="en-US" altLang="cs-CZ" sz="3200" i="1" dirty="0" smtClean="0">
                <a:latin typeface="Calibri" panose="020F0502020204030204" pitchFamily="34" charset="0"/>
              </a:rPr>
              <a:t>Politics and International Relations</a:t>
            </a:r>
            <a:endParaRPr lang="cs-CZ" altLang="cs-CZ" sz="3200" i="1" dirty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3200" i="1" dirty="0" smtClean="0">
                <a:latin typeface="Calibri" panose="020F0502020204030204" pitchFamily="34" charset="0"/>
              </a:rPr>
              <a:t> </a:t>
            </a:r>
            <a:r>
              <a:rPr lang="en-US" altLang="cs-CZ" sz="3200" i="1" dirty="0" smtClean="0">
                <a:latin typeface="Calibri" panose="020F0502020204030204" pitchFamily="34" charset="0"/>
              </a:rPr>
              <a:t>Psychology</a:t>
            </a:r>
            <a:endParaRPr lang="cs-CZ" altLang="cs-CZ" sz="3200" i="1" dirty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3200" i="1" dirty="0" smtClean="0">
                <a:latin typeface="Calibri" panose="020F0502020204030204" pitchFamily="34" charset="0"/>
              </a:rPr>
              <a:t> </a:t>
            </a:r>
            <a:r>
              <a:rPr lang="en-US" altLang="cs-CZ" sz="3200" i="1" dirty="0" smtClean="0">
                <a:latin typeface="Calibri" panose="020F0502020204030204" pitchFamily="34" charset="0"/>
              </a:rPr>
              <a:t>Sociology</a:t>
            </a:r>
            <a:endParaRPr lang="cs-CZ" altLang="cs-CZ"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4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0025"/>
            <a:ext cx="741045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eReading.cz – trvalá výpůjčka e-knih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České </a:t>
            </a:r>
            <a:r>
              <a:rPr lang="cs-CZ" altLang="cs-CZ" dirty="0">
                <a:latin typeface="Calibri" panose="020F0502020204030204" pitchFamily="34" charset="0"/>
              </a:rPr>
              <a:t>odborné e-knihy</a:t>
            </a:r>
          </a:p>
          <a:p>
            <a:pPr lvl="1" indent="-432000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Seznam dostupných českých </a:t>
            </a:r>
            <a:r>
              <a:rPr lang="cs-CZ" altLang="cs-CZ" sz="3000" dirty="0" err="1">
                <a:latin typeface="Calibri" panose="020F0502020204030204" pitchFamily="34" charset="0"/>
              </a:rPr>
              <a:t>eknih</a:t>
            </a:r>
            <a:r>
              <a:rPr lang="cs-CZ" altLang="cs-CZ" sz="3000" dirty="0">
                <a:latin typeface="Calibri" panose="020F0502020204030204" pitchFamily="34" charset="0"/>
              </a:rPr>
              <a:t> a návod na využití služby naleznete na stránkách </a:t>
            </a:r>
            <a:r>
              <a:rPr lang="cs-CZ" altLang="cs-CZ" sz="3000" dirty="0">
                <a:latin typeface="Calibri" panose="020F0502020204030204" pitchFamily="34" charset="0"/>
                <a:hlinkClick r:id="rId3"/>
              </a:rPr>
              <a:t>knihovny FSS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 lvl="1" indent="-432000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Podmínka pro využití je registrace čtenáře na portálu eReading.cz</a:t>
            </a:r>
          </a:p>
          <a:p>
            <a:pPr lvl="1" indent="-432000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Podporované formáty knih: </a:t>
            </a:r>
            <a:r>
              <a:rPr lang="cs-CZ" altLang="cs-CZ" sz="3000" dirty="0" err="1">
                <a:latin typeface="Calibri" panose="020F0502020204030204" pitchFamily="34" charset="0"/>
              </a:rPr>
              <a:t>pdf</a:t>
            </a:r>
            <a:r>
              <a:rPr lang="cs-CZ" altLang="cs-CZ" sz="3000" dirty="0">
                <a:latin typeface="Calibri" panose="020F0502020204030204" pitchFamily="34" charset="0"/>
              </a:rPr>
              <a:t>, </a:t>
            </a:r>
            <a:r>
              <a:rPr lang="cs-CZ" altLang="cs-CZ" sz="3000" dirty="0" err="1">
                <a:latin typeface="Calibri" panose="020F0502020204030204" pitchFamily="34" charset="0"/>
              </a:rPr>
              <a:t>kindle</a:t>
            </a:r>
            <a:r>
              <a:rPr lang="cs-CZ" altLang="cs-CZ" sz="3000" dirty="0">
                <a:latin typeface="Calibri" panose="020F0502020204030204" pitchFamily="34" charset="0"/>
              </a:rPr>
              <a:t>, </a:t>
            </a:r>
            <a:r>
              <a:rPr lang="cs-CZ" altLang="cs-CZ" sz="3000" dirty="0" err="1">
                <a:latin typeface="Calibri" panose="020F0502020204030204" pitchFamily="34" charset="0"/>
              </a:rPr>
              <a:t>epub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3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 descr="erea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/>
              <a:t>Gale </a:t>
            </a:r>
            <a:r>
              <a:rPr lang="cs-CZ" altLang="cs-CZ" sz="3200" b="1" dirty="0" err="1"/>
              <a:t>Virtual</a:t>
            </a:r>
            <a:r>
              <a:rPr lang="cs-CZ" altLang="cs-CZ" sz="3200" b="1" dirty="0"/>
              <a:t> Reference </a:t>
            </a:r>
            <a:r>
              <a:rPr lang="cs-CZ" altLang="cs-CZ" sz="3200" b="1" dirty="0" err="1"/>
              <a:t>Library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indent="-457200"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knihy </a:t>
            </a:r>
            <a:r>
              <a:rPr lang="cs-CZ" altLang="cs-CZ" dirty="0">
                <a:latin typeface="Calibri" panose="020F0502020204030204" pitchFamily="34" charset="0"/>
              </a:rPr>
              <a:t>převážně encyklopedického charakteru</a:t>
            </a:r>
          </a:p>
          <a:p>
            <a:pPr lvl="1" indent="-457200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Cca 40 </a:t>
            </a:r>
            <a:r>
              <a:rPr lang="cs-CZ" altLang="cs-CZ" sz="3000" dirty="0" smtClean="0">
                <a:latin typeface="Calibri" panose="020F0502020204030204" pitchFamily="34" charset="0"/>
              </a:rPr>
              <a:t>e-knih z oblasti sociálních věd, obchodu, práva, vzdělávání apod.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9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 descr="g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6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  <a:endParaRPr lang="cs-CZ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6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altLang="cs-CZ" sz="6600" b="1" dirty="0" smtClean="0">
                <a:solidFill>
                  <a:schemeClr val="bg1"/>
                </a:solidFill>
              </a:rPr>
              <a:t>Kontrola úkolu</a:t>
            </a:r>
            <a:r>
              <a:rPr lang="cs-CZ" altLang="cs-CZ" sz="6600" b="1" dirty="0">
                <a:solidFill>
                  <a:schemeClr val="bg1"/>
                </a:solidFill>
              </a:rPr>
              <a:t>, diskuse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/>
              <a:t>EBSCO </a:t>
            </a:r>
            <a:r>
              <a:rPr lang="cs-CZ" altLang="cs-CZ" sz="3600" b="1" dirty="0" err="1"/>
              <a:t>Discovery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Service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43823"/>
            <a:ext cx="8435280" cy="458152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Umožňuje </a:t>
            </a:r>
            <a:r>
              <a:rPr lang="cs-CZ" altLang="cs-CZ" dirty="0">
                <a:latin typeface="Calibri" panose="020F0502020204030204" pitchFamily="34" charset="0"/>
              </a:rPr>
              <a:t>vyhledávat ve více zdrojích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současně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cs-CZ" altLang="cs-CZ" sz="3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 Seznam </a:t>
            </a:r>
            <a:r>
              <a:rPr lang="cs-CZ" altLang="cs-CZ" b="1" dirty="0">
                <a:latin typeface="Calibri" panose="020F0502020204030204" pitchFamily="34" charset="0"/>
              </a:rPr>
              <a:t>dostupných časopisů a knih na MU </a:t>
            </a:r>
            <a:r>
              <a:rPr lang="cs-CZ" altLang="cs-CZ" dirty="0">
                <a:latin typeface="Calibri" panose="020F0502020204030204" pitchFamily="34" charset="0"/>
              </a:rPr>
              <a:t>- </a:t>
            </a:r>
            <a:r>
              <a:rPr lang="cs-CZ" altLang="cs-CZ" dirty="0" smtClean="0">
                <a:latin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ověření</a:t>
            </a:r>
            <a:r>
              <a:rPr lang="cs-CZ" altLang="cs-CZ" dirty="0">
                <a:latin typeface="Calibri" panose="020F0502020204030204" pitchFamily="34" charset="0"/>
              </a:rPr>
              <a:t>, zda MU má přístup k zadanému 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titulu </a:t>
            </a:r>
            <a:r>
              <a:rPr lang="cs-CZ" altLang="cs-CZ" dirty="0">
                <a:latin typeface="Calibri" panose="020F0502020204030204" pitchFamily="34" charset="0"/>
              </a:rPr>
              <a:t>časopisu nebo knihy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 EBSCO </a:t>
            </a:r>
            <a:r>
              <a:rPr lang="cs-CZ" altLang="cs-CZ" b="1" dirty="0">
                <a:latin typeface="Calibri" panose="020F0502020204030204" pitchFamily="34" charset="0"/>
              </a:rPr>
              <a:t>Full Text </a:t>
            </a:r>
            <a:r>
              <a:rPr lang="cs-CZ" altLang="cs-CZ" b="1" dirty="0" err="1">
                <a:latin typeface="Calibri" panose="020F0502020204030204" pitchFamily="34" charset="0"/>
              </a:rPr>
              <a:t>Finder</a:t>
            </a:r>
            <a:r>
              <a:rPr lang="cs-CZ" altLang="cs-CZ" b="1" dirty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- umožňuje </a:t>
            </a:r>
            <a:r>
              <a:rPr lang="cs-CZ" altLang="cs-CZ" dirty="0" err="1" smtClean="0">
                <a:latin typeface="Calibri" panose="020F0502020204030204" pitchFamily="34" charset="0"/>
              </a:rPr>
              <a:t>prolinkování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k </a:t>
            </a:r>
            <a:r>
              <a:rPr lang="cs-CZ" altLang="cs-CZ" dirty="0">
                <a:latin typeface="Calibri" panose="020F0502020204030204" pitchFamily="34" charset="0"/>
              </a:rPr>
              <a:t>plnému textu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3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6886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>
                <a:latin typeface="Calibri" panose="020F0502020204030204" pitchFamily="34" charset="0"/>
              </a:rPr>
              <a:t>EBSCO </a:t>
            </a:r>
            <a:r>
              <a:rPr lang="cs-CZ" altLang="cs-CZ" sz="2600" b="1" dirty="0" err="1">
                <a:latin typeface="Calibri" panose="020F0502020204030204" pitchFamily="34" charset="0"/>
              </a:rPr>
              <a:t>eBook</a:t>
            </a:r>
            <a:r>
              <a:rPr lang="cs-CZ" altLang="cs-CZ" sz="2600" b="1" dirty="0">
                <a:latin typeface="Calibri" panose="020F0502020204030204" pitchFamily="34" charset="0"/>
              </a:rPr>
              <a:t> </a:t>
            </a:r>
            <a:r>
              <a:rPr lang="cs-CZ" altLang="cs-CZ" sz="2600" b="1" dirty="0" err="1">
                <a:latin typeface="Calibri" panose="020F0502020204030204" pitchFamily="34" charset="0"/>
              </a:rPr>
              <a:t>Academic</a:t>
            </a:r>
            <a:r>
              <a:rPr lang="cs-CZ" altLang="cs-CZ" sz="2600" b="1" dirty="0">
                <a:latin typeface="Calibri" panose="020F0502020204030204" pitchFamily="34" charset="0"/>
              </a:rPr>
              <a:t> </a:t>
            </a:r>
            <a:r>
              <a:rPr lang="cs-CZ" altLang="cs-CZ" sz="2600" b="1" dirty="0" err="1">
                <a:latin typeface="Calibri" panose="020F0502020204030204" pitchFamily="34" charset="0"/>
              </a:rPr>
              <a:t>Collection</a:t>
            </a:r>
            <a:endParaRPr lang="cs-CZ" altLang="cs-CZ" sz="2600" b="1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 Multioborová </a:t>
            </a:r>
            <a:r>
              <a:rPr lang="cs-CZ" altLang="cs-CZ" sz="2600" dirty="0">
                <a:latin typeface="Calibri" panose="020F0502020204030204" pitchFamily="34" charset="0"/>
              </a:rPr>
              <a:t>databáze, více jak </a:t>
            </a:r>
            <a:r>
              <a:rPr lang="cs-CZ" altLang="cs-CZ" sz="2600" dirty="0" smtClean="0">
                <a:latin typeface="Calibri" panose="020F0502020204030204" pitchFamily="34" charset="0"/>
              </a:rPr>
              <a:t>160.000 </a:t>
            </a:r>
            <a:r>
              <a:rPr lang="cs-CZ" altLang="cs-CZ" sz="2600" dirty="0">
                <a:latin typeface="Calibri" panose="020F0502020204030204" pitchFamily="34" charset="0"/>
              </a:rPr>
              <a:t>e-knih</a:t>
            </a:r>
          </a:p>
          <a:p>
            <a:pPr marL="709613" lvl="1" indent="0">
              <a:buFont typeface="Wingdings" panose="05000000000000000000" pitchFamily="2" charset="2"/>
              <a:buNone/>
              <a:defRPr/>
            </a:pPr>
            <a:endParaRPr lang="cs-CZ" altLang="cs-CZ" sz="26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 err="1">
                <a:latin typeface="Calibri" panose="020F0502020204030204" pitchFamily="34" charset="0"/>
              </a:rPr>
              <a:t>Sage</a:t>
            </a:r>
            <a:r>
              <a:rPr lang="cs-CZ" altLang="cs-CZ" sz="2600" b="1" dirty="0">
                <a:latin typeface="Calibri" panose="020F0502020204030204" pitchFamily="34" charset="0"/>
              </a:rPr>
              <a:t> </a:t>
            </a:r>
            <a:r>
              <a:rPr lang="cs-CZ" altLang="cs-CZ" sz="2600" b="1" dirty="0" err="1">
                <a:latin typeface="Calibri" panose="020F0502020204030204" pitchFamily="34" charset="0"/>
              </a:rPr>
              <a:t>Knowledge</a:t>
            </a:r>
            <a:endParaRPr lang="cs-CZ" altLang="cs-CZ" sz="2600" b="1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 Více </a:t>
            </a:r>
            <a:r>
              <a:rPr lang="cs-CZ" altLang="cs-CZ" sz="2600" dirty="0">
                <a:latin typeface="Calibri" panose="020F0502020204030204" pitchFamily="34" charset="0"/>
              </a:rPr>
              <a:t>než 800 e-knih od vydavatele </a:t>
            </a:r>
            <a:r>
              <a:rPr lang="cs-CZ" altLang="cs-CZ" sz="2600" dirty="0" err="1">
                <a:latin typeface="Calibri" panose="020F0502020204030204" pitchFamily="34" charset="0"/>
              </a:rPr>
              <a:t>Sage</a:t>
            </a:r>
            <a:r>
              <a:rPr lang="cs-CZ" altLang="cs-CZ" sz="2600" dirty="0">
                <a:latin typeface="Calibri" panose="020F0502020204030204" pitchFamily="34" charset="0"/>
              </a:rPr>
              <a:t> </a:t>
            </a:r>
            <a:r>
              <a:rPr lang="cs-CZ" altLang="cs-CZ" sz="2600" dirty="0" err="1">
                <a:latin typeface="Calibri" panose="020F0502020204030204" pitchFamily="34" charset="0"/>
              </a:rPr>
              <a:t>Publications</a:t>
            </a:r>
            <a:endParaRPr lang="cs-CZ" altLang="cs-CZ" sz="2600" dirty="0">
              <a:latin typeface="Calibri" panose="020F0502020204030204" pitchFamily="34" charset="0"/>
            </a:endParaRPr>
          </a:p>
          <a:p>
            <a:pPr marL="709613" lvl="1" indent="0">
              <a:buFont typeface="Wingdings" panose="05000000000000000000" pitchFamily="2" charset="2"/>
              <a:buNone/>
              <a:defRPr/>
            </a:pPr>
            <a:endParaRPr lang="cs-CZ" altLang="cs-CZ" sz="26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>
                <a:latin typeface="Calibri" panose="020F0502020204030204" pitchFamily="34" charset="0"/>
              </a:rPr>
              <a:t>Gale </a:t>
            </a:r>
            <a:r>
              <a:rPr lang="cs-CZ" altLang="cs-CZ" sz="2600" b="1" dirty="0" err="1">
                <a:latin typeface="Calibri" panose="020F0502020204030204" pitchFamily="34" charset="0"/>
              </a:rPr>
              <a:t>Virtual</a:t>
            </a:r>
            <a:r>
              <a:rPr lang="cs-CZ" altLang="cs-CZ" sz="2600" b="1" dirty="0">
                <a:latin typeface="Calibri" panose="020F0502020204030204" pitchFamily="34" charset="0"/>
              </a:rPr>
              <a:t> Reference </a:t>
            </a:r>
            <a:r>
              <a:rPr lang="cs-CZ" altLang="cs-CZ" sz="2600" b="1" dirty="0" err="1">
                <a:latin typeface="Calibri" panose="020F0502020204030204" pitchFamily="34" charset="0"/>
              </a:rPr>
              <a:t>Library</a:t>
            </a:r>
            <a:endParaRPr lang="cs-CZ" altLang="cs-CZ" sz="2600" b="1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 Multioborová </a:t>
            </a:r>
            <a:r>
              <a:rPr lang="cs-CZ" altLang="cs-CZ" sz="2600" dirty="0">
                <a:latin typeface="Calibri" panose="020F0502020204030204" pitchFamily="34" charset="0"/>
              </a:rPr>
              <a:t>databáze, cca 40 e-knih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6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>
                <a:latin typeface="Calibri" panose="020F0502020204030204" pitchFamily="34" charset="0"/>
              </a:rPr>
              <a:t>eReading.cz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 e-knihy </a:t>
            </a:r>
            <a:r>
              <a:rPr lang="cs-CZ" altLang="cs-CZ" sz="2600" dirty="0">
                <a:latin typeface="Calibri" panose="020F0502020204030204" pitchFamily="34" charset="0"/>
              </a:rPr>
              <a:t>v češtině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3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341438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Literatura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12875"/>
            <a:ext cx="7777162" cy="41767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>
                <a:latin typeface="Calibri" panose="020F0502020204030204" pitchFamily="34" charset="0"/>
              </a:rPr>
              <a:t>STEINEROVÁ, </a:t>
            </a:r>
            <a:r>
              <a:rPr lang="cs-CZ" altLang="cs-CZ" sz="2400" dirty="0" smtClean="0">
                <a:latin typeface="Calibri" panose="020F0502020204030204" pitchFamily="34" charset="0"/>
              </a:rPr>
              <a:t>Jela, Mirka GREŠKOVÁ a Jana ILAVSKÁ. </a:t>
            </a:r>
            <a:r>
              <a:rPr lang="cs-CZ" altLang="cs-CZ" sz="2400" i="1" dirty="0" err="1">
                <a:latin typeface="Calibri" panose="020F0502020204030204" pitchFamily="34" charset="0"/>
              </a:rPr>
              <a:t>Informačné</a:t>
            </a:r>
            <a:r>
              <a:rPr lang="cs-CZ" altLang="cs-CZ" sz="2400" i="1" dirty="0">
                <a:latin typeface="Calibri" panose="020F0502020204030204" pitchFamily="34" charset="0"/>
              </a:rPr>
              <a:t> </a:t>
            </a:r>
            <a:r>
              <a:rPr lang="cs-CZ" altLang="cs-CZ" sz="2400" i="1" dirty="0" err="1">
                <a:latin typeface="Calibri" panose="020F0502020204030204" pitchFamily="34" charset="0"/>
              </a:rPr>
              <a:t>stratégie</a:t>
            </a:r>
            <a:r>
              <a:rPr lang="cs-CZ" altLang="cs-CZ" sz="2400" i="1" dirty="0">
                <a:latin typeface="Calibri" panose="020F0502020204030204" pitchFamily="34" charset="0"/>
              </a:rPr>
              <a:t> v </a:t>
            </a:r>
            <a:r>
              <a:rPr lang="cs-CZ" altLang="cs-CZ" sz="2400" i="1" dirty="0" err="1">
                <a:latin typeface="Calibri" panose="020F0502020204030204" pitchFamily="34" charset="0"/>
              </a:rPr>
              <a:t>elektronickom</a:t>
            </a:r>
            <a:r>
              <a:rPr lang="cs-CZ" altLang="cs-CZ" sz="2400" i="1" dirty="0">
                <a:latin typeface="Calibri" panose="020F0502020204030204" pitchFamily="34" charset="0"/>
              </a:rPr>
              <a:t> </a:t>
            </a:r>
            <a:r>
              <a:rPr lang="cs-CZ" altLang="cs-CZ" sz="2400" i="1" dirty="0" err="1">
                <a:latin typeface="Calibri" panose="020F0502020204030204" pitchFamily="34" charset="0"/>
              </a:rPr>
              <a:t>prostredí</a:t>
            </a:r>
            <a:r>
              <a:rPr lang="cs-CZ" altLang="cs-CZ" sz="2400" dirty="0">
                <a:latin typeface="Calibri" panose="020F0502020204030204" pitchFamily="34" charset="0"/>
              </a:rPr>
              <a:t>. 1. vyd. Bratislava: Univerzita Komenského v Bratislavě, 2010, 190 s. ISBN 9788022328487.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latin typeface="Calibri" panose="020F0502020204030204" pitchFamily="34" charset="0"/>
              </a:rPr>
              <a:t>Návod eReading.cz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itchFamily="18" charset="0"/>
              </a:rPr>
              <a:t>[online]</a:t>
            </a:r>
            <a:r>
              <a:rPr lang="cs-CZ" altLang="cs-CZ" sz="2400" dirty="0" smtClean="0">
                <a:latin typeface="Calibri" panose="020F0502020204030204" pitchFamily="34" charset="0"/>
              </a:rPr>
              <a:t>.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itchFamily="18" charset="0"/>
              </a:rPr>
              <a:t>[cit. 22-10-2013]. Dostupný z: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hlinkClick r:id="rId3"/>
              </a:rPr>
              <a:t>http://knihovna.fss.muni.cz/ezdroje.php?podsekce=37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latin typeface="Calibri" panose="020F0502020204030204" pitchFamily="34" charset="0"/>
              </a:rPr>
              <a:t>Informace z portálu ezdroje.muni.cz</a:t>
            </a:r>
          </a:p>
        </p:txBody>
      </p:sp>
    </p:spTree>
    <p:extLst>
      <p:ext uri="{BB962C8B-B14F-4D97-AF65-F5344CB8AC3E}">
        <p14:creationId xmlns:p14="http://schemas.microsoft.com/office/powerpoint/2010/main" val="515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Děkujeme Vám za pozornost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cs-CZ" dirty="0"/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dirty="0" smtClean="0">
                <a:solidFill>
                  <a:schemeClr val="bg1"/>
                </a:solidFill>
              </a:rPr>
              <a:t>Ing</a:t>
            </a:r>
            <a:r>
              <a:rPr lang="cs-CZ" altLang="cs-CZ" dirty="0">
                <a:solidFill>
                  <a:schemeClr val="bg1"/>
                </a:solidFill>
              </a:rPr>
              <a:t>. </a:t>
            </a:r>
            <a:r>
              <a:rPr lang="cs-CZ" altLang="cs-CZ" dirty="0" smtClean="0">
                <a:solidFill>
                  <a:schemeClr val="bg1"/>
                </a:solidFill>
              </a:rPr>
              <a:t>Martina </a:t>
            </a:r>
            <a:r>
              <a:rPr lang="cs-CZ" altLang="cs-CZ" dirty="0">
                <a:solidFill>
                  <a:schemeClr val="bg1"/>
                </a:solidFill>
              </a:rPr>
              <a:t>Nedomová, </a:t>
            </a:r>
            <a:r>
              <a:rPr lang="cs-CZ" altLang="cs-CZ" dirty="0" err="1">
                <a:solidFill>
                  <a:schemeClr val="bg1"/>
                </a:solidFill>
              </a:rPr>
              <a:t>DiS</a:t>
            </a:r>
            <a:r>
              <a:rPr lang="cs-CZ" altLang="cs-CZ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 err="1" smtClean="0">
                <a:hlinkClick r:id="rId3"/>
              </a:rPr>
              <a:t>nedomova</a:t>
            </a:r>
            <a:r>
              <a:rPr lang="en-US" altLang="cs-CZ" b="1" dirty="0" smtClean="0">
                <a:hlinkClick r:id="rId3"/>
              </a:rPr>
              <a:t>@fss.muni.cz</a:t>
            </a:r>
            <a:endParaRPr lang="cs-CZ" altLang="cs-CZ" b="1" dirty="0"/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cs-CZ" b="1" dirty="0" err="1">
                <a:hlinkClick r:id="rId4"/>
              </a:rPr>
              <a:t>infozdroje</a:t>
            </a:r>
            <a:r>
              <a:rPr lang="en-US" b="1" dirty="0">
                <a:hlinkClick r:id="rId4"/>
              </a:rPr>
              <a:t>@</a:t>
            </a:r>
            <a:r>
              <a:rPr lang="cs-CZ" b="1" dirty="0">
                <a:hlinkClick r:id="rId4"/>
              </a:rPr>
              <a:t>fss.muni.cz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 descr="E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038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126713" y="5157192"/>
            <a:ext cx="48967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5000" b="1" dirty="0">
                <a:solidFill>
                  <a:srgbClr val="0070C0"/>
                </a:solidFill>
                <a:latin typeface="Calibri" panose="020F0502020204030204" pitchFamily="34" charset="0"/>
              </a:rPr>
              <a:t>discovery.muni.cz</a:t>
            </a:r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3244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Na </a:t>
            </a:r>
            <a:r>
              <a:rPr lang="cs-CZ" altLang="cs-CZ" dirty="0">
                <a:latin typeface="Calibri" panose="020F0502020204030204" pitchFamily="34" charset="0"/>
              </a:rPr>
              <a:t>základě jednoho vyhledávacího  dotazu 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umožňuje </a:t>
            </a:r>
            <a:r>
              <a:rPr lang="cs-CZ" altLang="cs-CZ" dirty="0">
                <a:latin typeface="Calibri" panose="020F0502020204030204" pitchFamily="34" charset="0"/>
              </a:rPr>
              <a:t>prohledávat více zdrojů současně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v rámci </a:t>
            </a:r>
            <a:r>
              <a:rPr lang="cs-CZ" altLang="cs-CZ" dirty="0">
                <a:latin typeface="Calibri" panose="020F0502020204030204" pitchFamily="34" charset="0"/>
              </a:rPr>
              <a:t>jednoho rozhraní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Podpora </a:t>
            </a:r>
            <a:r>
              <a:rPr lang="cs-CZ" altLang="cs-CZ" dirty="0">
                <a:latin typeface="Calibri" panose="020F0502020204030204" pitchFamily="34" charset="0"/>
              </a:rPr>
              <a:t>vzdáleného přístupu</a:t>
            </a:r>
          </a:p>
          <a:p>
            <a:pPr marL="0" indent="0">
              <a:buNone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Producent </a:t>
            </a:r>
            <a:r>
              <a:rPr lang="cs-CZ" altLang="cs-CZ" dirty="0">
                <a:latin typeface="Calibri" panose="020F0502020204030204" pitchFamily="34" charset="0"/>
              </a:rPr>
              <a:t>fa EBSCO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25"/>
            <a:ext cx="9144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dirty="0">
                <a:latin typeface="Calibri" panose="020F0502020204030204" pitchFamily="34" charset="0"/>
              </a:rPr>
              <a:t>Umožňuje prohledávání: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Souborného katalogu knihoven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Univerzitních databází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Databází elektronických 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Závěrečných prací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Volně dostupných zdrojů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2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Více informací o EDS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Můžete </a:t>
            </a:r>
            <a:r>
              <a:rPr lang="cs-CZ" altLang="cs-CZ" dirty="0">
                <a:latin typeface="Calibri" panose="020F0502020204030204" pitchFamily="34" charset="0"/>
              </a:rPr>
              <a:t>využít např. tento </a:t>
            </a:r>
            <a:r>
              <a:rPr lang="cs-CZ" altLang="cs-CZ" dirty="0">
                <a:latin typeface="Calibri" panose="020F0502020204030204" pitchFamily="34" charset="0"/>
                <a:hlinkClick r:id="rId3"/>
              </a:rPr>
              <a:t>interaktivní tutoriál</a:t>
            </a:r>
            <a:endParaRPr lang="cs-CZ" alt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6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Full Text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Finder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Pokud </a:t>
            </a:r>
            <a:r>
              <a:rPr lang="cs-CZ" altLang="cs-CZ" sz="3000" dirty="0">
                <a:latin typeface="Calibri" panose="020F0502020204030204" pitchFamily="34" charset="0"/>
              </a:rPr>
              <a:t>v databázi není obsažen plný text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dokumentu</a:t>
            </a:r>
            <a:r>
              <a:rPr lang="cs-CZ" altLang="cs-CZ" sz="3000" dirty="0">
                <a:latin typeface="Calibri" panose="020F0502020204030204" pitchFamily="34" charset="0"/>
              </a:rPr>
              <a:t>, tak je prostřednictvím této 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služby </a:t>
            </a:r>
            <a:r>
              <a:rPr lang="cs-CZ" altLang="cs-CZ" sz="3000" dirty="0">
                <a:latin typeface="Calibri" panose="020F0502020204030204" pitchFamily="34" charset="0"/>
              </a:rPr>
              <a:t>nabídnuto jeho dohledání v jiném 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zdroji </a:t>
            </a:r>
            <a:r>
              <a:rPr lang="cs-CZ" altLang="cs-CZ" sz="3000" dirty="0">
                <a:latin typeface="Calibri" panose="020F0502020204030204" pitchFamily="34" charset="0"/>
              </a:rPr>
              <a:t>(databázi, katalogu, vyhledávači)</a:t>
            </a:r>
          </a:p>
          <a:p>
            <a:pPr marL="0" indent="0">
              <a:buNone/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9961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497</TotalTime>
  <Words>592</Words>
  <Application>Microsoft Office PowerPoint</Application>
  <PresentationFormat>Předvádění na obrazovce (4:3)</PresentationFormat>
  <Paragraphs>118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33</vt:i4>
      </vt:variant>
    </vt:vector>
  </HeadingPairs>
  <TitlesOfParts>
    <vt:vector size="42" baseType="lpstr">
      <vt:lpstr>Arial</vt:lpstr>
      <vt:lpstr>Calibri</vt:lpstr>
      <vt:lpstr>Tahoma</vt:lpstr>
      <vt:lpstr>Times New Roman</vt:lpstr>
      <vt:lpstr>Verdana</vt:lpstr>
      <vt:lpstr>Wingdings</vt:lpstr>
      <vt:lpstr>Motiv5</vt:lpstr>
      <vt:lpstr>Motiv systému Office</vt:lpstr>
      <vt:lpstr>template</vt:lpstr>
      <vt:lpstr>Základy práce s informačními SPR155</vt:lpstr>
      <vt:lpstr>Prezentace aplikace PowerPoint</vt:lpstr>
      <vt:lpstr>Prezentace aplikace PowerPoint</vt:lpstr>
      <vt:lpstr>Prezentace aplikace PowerPoint</vt:lpstr>
      <vt:lpstr>EBSCO Discovery Service</vt:lpstr>
      <vt:lpstr>Prezentace aplikace PowerPoint</vt:lpstr>
      <vt:lpstr>EBSCO Discovery Service</vt:lpstr>
      <vt:lpstr>Více informací o EDS</vt:lpstr>
      <vt:lpstr>EBSCO Full Text Finder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Elektronické knihy</vt:lpstr>
      <vt:lpstr>EBSCO eBook Academic Collection </vt:lpstr>
      <vt:lpstr>Prezentace aplikace PowerPoint</vt:lpstr>
      <vt:lpstr>Výpůjčka e-knih - Adobe Digital Editions</vt:lpstr>
      <vt:lpstr>Adobe Digital Editions</vt:lpstr>
      <vt:lpstr>Adobe Digital Editions - otevřená kniha</vt:lpstr>
      <vt:lpstr>Sage Knowledge</vt:lpstr>
      <vt:lpstr>Prezentace aplikace PowerPoint</vt:lpstr>
      <vt:lpstr>eReading.cz – trvalá výpůjčka e-knih</vt:lpstr>
      <vt:lpstr>Prezentace aplikace PowerPoint</vt:lpstr>
      <vt:lpstr>Gale Virtual Reference Library</vt:lpstr>
      <vt:lpstr>Prezentace aplikace PowerPoint</vt:lpstr>
      <vt:lpstr>Shrnutí</vt:lpstr>
      <vt:lpstr>EBSCO Discovery Service </vt:lpstr>
      <vt:lpstr>Prezentace aplikace PowerPoint</vt:lpstr>
      <vt:lpstr>Literatura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28</cp:revision>
  <cp:lastPrinted>2017-11-03T10:53:48Z</cp:lastPrinted>
  <dcterms:created xsi:type="dcterms:W3CDTF">2017-08-02T08:11:17Z</dcterms:created>
  <dcterms:modified xsi:type="dcterms:W3CDTF">2017-11-08T11:29:42Z</dcterms:modified>
</cp:coreProperties>
</file>