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635" r:id="rId4"/>
    <p:sldId id="668" r:id="rId5"/>
    <p:sldId id="637" r:id="rId6"/>
    <p:sldId id="638" r:id="rId7"/>
    <p:sldId id="639" r:id="rId8"/>
    <p:sldId id="669" r:id="rId9"/>
    <p:sldId id="641" r:id="rId10"/>
    <p:sldId id="642" r:id="rId11"/>
    <p:sldId id="543" r:id="rId12"/>
    <p:sldId id="643" r:id="rId13"/>
    <p:sldId id="536" r:id="rId14"/>
    <p:sldId id="644" r:id="rId15"/>
    <p:sldId id="546" r:id="rId16"/>
    <p:sldId id="645" r:id="rId17"/>
    <p:sldId id="627" r:id="rId18"/>
    <p:sldId id="670" r:id="rId19"/>
    <p:sldId id="650" r:id="rId20"/>
    <p:sldId id="651" r:id="rId21"/>
    <p:sldId id="652" r:id="rId22"/>
    <p:sldId id="653" r:id="rId23"/>
    <p:sldId id="659" r:id="rId24"/>
    <p:sldId id="654" r:id="rId25"/>
    <p:sldId id="655" r:id="rId26"/>
    <p:sldId id="649" r:id="rId27"/>
    <p:sldId id="544" r:id="rId28"/>
    <p:sldId id="504" r:id="rId29"/>
    <p:sldId id="505" r:id="rId30"/>
    <p:sldId id="548" r:id="rId31"/>
    <p:sldId id="671" r:id="rId32"/>
    <p:sldId id="551" r:id="rId33"/>
    <p:sldId id="672" r:id="rId34"/>
    <p:sldId id="673" r:id="rId35"/>
    <p:sldId id="674" r:id="rId36"/>
    <p:sldId id="675" r:id="rId37"/>
    <p:sldId id="624" r:id="rId38"/>
    <p:sldId id="676" r:id="rId39"/>
    <p:sldId id="623" r:id="rId40"/>
    <p:sldId id="677" r:id="rId41"/>
    <p:sldId id="678" r:id="rId42"/>
    <p:sldId id="679" r:id="rId43"/>
    <p:sldId id="680" r:id="rId44"/>
    <p:sldId id="681" r:id="rId45"/>
    <p:sldId id="683" r:id="rId46"/>
    <p:sldId id="684" r:id="rId47"/>
    <p:sldId id="685" r:id="rId48"/>
    <p:sldId id="686" r:id="rId49"/>
    <p:sldId id="687" r:id="rId50"/>
    <p:sldId id="688" r:id="rId51"/>
    <p:sldId id="567" r:id="rId52"/>
    <p:sldId id="398" r:id="rId53"/>
    <p:sldId id="660" r:id="rId54"/>
    <p:sldId id="568" r:id="rId55"/>
    <p:sldId id="656" r:id="rId56"/>
    <p:sldId id="453" r:id="rId57"/>
    <p:sldId id="478" r:id="rId58"/>
    <p:sldId id="697" r:id="rId59"/>
    <p:sldId id="528" r:id="rId60"/>
    <p:sldId id="634" r:id="rId61"/>
    <p:sldId id="461" r:id="rId62"/>
    <p:sldId id="618" r:id="rId63"/>
    <p:sldId id="457" r:id="rId64"/>
    <p:sldId id="475" r:id="rId65"/>
    <p:sldId id="698" r:id="rId66"/>
    <p:sldId id="465" r:id="rId67"/>
    <p:sldId id="667" r:id="rId68"/>
    <p:sldId id="463" r:id="rId69"/>
    <p:sldId id="492" r:id="rId70"/>
    <p:sldId id="661" r:id="rId71"/>
    <p:sldId id="530" r:id="rId72"/>
    <p:sldId id="617" r:id="rId73"/>
    <p:sldId id="662" r:id="rId74"/>
    <p:sldId id="663" r:id="rId75"/>
    <p:sldId id="583" r:id="rId76"/>
    <p:sldId id="480" r:id="rId77"/>
    <p:sldId id="529" r:id="rId78"/>
    <p:sldId id="664" r:id="rId79"/>
    <p:sldId id="665" r:id="rId80"/>
    <p:sldId id="666" r:id="rId81"/>
    <p:sldId id="586" r:id="rId82"/>
    <p:sldId id="579" r:id="rId83"/>
    <p:sldId id="578" r:id="rId84"/>
    <p:sldId id="581" r:id="rId85"/>
    <p:sldId id="580" r:id="rId86"/>
    <p:sldId id="616" r:id="rId87"/>
    <p:sldId id="574" r:id="rId88"/>
    <p:sldId id="508" r:id="rId89"/>
    <p:sldId id="569" r:id="rId90"/>
    <p:sldId id="658" r:id="rId91"/>
    <p:sldId id="571" r:id="rId92"/>
    <p:sldId id="696" r:id="rId93"/>
    <p:sldId id="695" r:id="rId94"/>
    <p:sldId id="694" r:id="rId95"/>
    <p:sldId id="693" r:id="rId96"/>
    <p:sldId id="692" r:id="rId97"/>
    <p:sldId id="509" r:id="rId98"/>
    <p:sldId id="691" r:id="rId99"/>
    <p:sldId id="690" r:id="rId100"/>
    <p:sldId id="689" r:id="rId101"/>
    <p:sldId id="539" r:id="rId102"/>
    <p:sldId id="657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1" d="100"/>
          <a:sy n="81" d="100"/>
        </p:scale>
        <p:origin x="9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98665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sz="2200" b="1" dirty="0" smtClean="0">
                <a:solidFill>
                  <a:schemeClr val="bg1"/>
                </a:solidFill>
              </a:rPr>
              <a:t>SPR155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84571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30. 10. 2017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716016" y="5013176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495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4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560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 smtClean="0">
                <a:latin typeface="Arial" panose="020B0604020202020204" pitchFamily="34" charset="0"/>
              </a:rPr>
              <a:t>31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69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Formy</a:t>
            </a:r>
          </a:p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287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větě, přehození vět apod.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konkrétních vět nebo odstavců z několika zdrojů a jejich poskládání do vlastního textu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21462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2892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3673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4339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254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2518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335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9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citací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citací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149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  <p:extLst>
      <p:ext uri="{BB962C8B-B14F-4D97-AF65-F5344CB8AC3E}">
        <p14:creationId xmlns:p14="http://schemas.microsoft.com/office/powerpoint/2010/main" val="3844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37034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271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9132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7301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0" y="1214316"/>
            <a:ext cx="6320809" cy="5167012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</a:t>
            </a:r>
            <a:r>
              <a:rPr lang="cs-CZ" dirty="0" smtClean="0">
                <a:latin typeface="Arial" panose="020B0604020202020204" pitchFamily="34" charset="0"/>
              </a:rPr>
              <a:t>citace: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sz="2600" b="1" dirty="0" smtClean="0">
                <a:latin typeface="Arial" panose="020B0604020202020204" pitchFamily="34" charset="0"/>
              </a:rPr>
              <a:t>příjmení a jméno </a:t>
            </a:r>
            <a:r>
              <a:rPr lang="cs-CZ" sz="2600" b="1" dirty="0">
                <a:latin typeface="Arial" panose="020B0604020202020204" pitchFamily="34" charset="0"/>
              </a:rPr>
              <a:t>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160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57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0581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1463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41352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9064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2903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2014. ISBN 9788021078222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KOTÍKOVÁ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3100" i="1" dirty="0" smtClean="0">
                <a:latin typeface="Arial" panose="020B0604020202020204" pitchFamily="34" charset="0"/>
              </a:rPr>
              <a:t>Název: </a:t>
            </a:r>
            <a:r>
              <a:rPr lang="cs-CZ" sz="31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100" dirty="0" smtClean="0">
                <a:latin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en-US" sz="3100" dirty="0" err="1" smtClean="0">
                <a:latin typeface="Arial" panose="020B0604020202020204" pitchFamily="34" charset="0"/>
              </a:rPr>
              <a:t>nosi</a:t>
            </a:r>
            <a:r>
              <a:rPr lang="cs-CZ" sz="3100" dirty="0" smtClean="0">
                <a:latin typeface="Arial" panose="020B0604020202020204" pitchFamily="34" charset="0"/>
              </a:rPr>
              <a:t>č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</a:rPr>
              <a:t>Vydání. </a:t>
            </a:r>
            <a:r>
              <a:rPr lang="cs-CZ" sz="31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31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cs-CZ" sz="3100" dirty="0" smtClean="0">
                <a:latin typeface="Arial" panose="020B0604020202020204" pitchFamily="34" charset="0"/>
              </a:rPr>
              <a:t>datum citování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Edice: </a:t>
            </a:r>
            <a:r>
              <a:rPr lang="cs-CZ" sz="3100" dirty="0" err="1" smtClean="0">
                <a:latin typeface="Arial" panose="020B0604020202020204" pitchFamily="34" charset="0"/>
              </a:rPr>
              <a:t>Subedice</a:t>
            </a:r>
            <a:r>
              <a:rPr lang="cs-CZ" sz="31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]. 2nd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2014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9780335247646.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</a:t>
            </a:r>
            <a:r>
              <a:rPr lang="cs-CZ" sz="2600" dirty="0">
                <a:latin typeface="Arial" panose="020B0604020202020204" pitchFamily="34" charset="0"/>
              </a:rPr>
              <a:t>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</a:t>
            </a:r>
            <a:r>
              <a:rPr lang="cs-CZ" sz="2600" dirty="0" smtClean="0">
                <a:latin typeface="Arial" panose="020B0604020202020204" pitchFamily="34" charset="0"/>
              </a:rPr>
              <a:t>stran. Název a označení kapitoly </a:t>
            </a:r>
            <a:r>
              <a:rPr lang="cs-CZ" sz="2600" dirty="0">
                <a:latin typeface="Arial" panose="020B0604020202020204" pitchFamily="34" charset="0"/>
              </a:rPr>
              <a:t>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DUCK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ARNOLD</a:t>
            </a:r>
            <a:r>
              <a:rPr lang="en-US" sz="2200" dirty="0" smtClean="0">
                <a:latin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</a:rPr>
              <a:t>Eva Nicol, </a:t>
            </a:r>
            <a:r>
              <a:rPr lang="cs-CZ" sz="2200" dirty="0" err="1" smtClean="0">
                <a:latin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i="1" dirty="0" err="1" smtClean="0">
                <a:latin typeface="Arial" panose="020B0604020202020204" pitchFamily="34" charset="0"/>
              </a:rPr>
              <a:t>Social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work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practices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global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perspectives</a:t>
            </a:r>
            <a:r>
              <a:rPr lang="cs-CZ" sz="2200" i="1" dirty="0" smtClean="0">
                <a:latin typeface="Arial" panose="020B0604020202020204" pitchFamily="34" charset="0"/>
              </a:rPr>
              <a:t>, </a:t>
            </a:r>
            <a:r>
              <a:rPr lang="cs-CZ" sz="2200" i="1" dirty="0" err="1" smtClean="0">
                <a:latin typeface="Arial" panose="020B0604020202020204" pitchFamily="34" charset="0"/>
              </a:rPr>
              <a:t>challenges</a:t>
            </a:r>
            <a:r>
              <a:rPr lang="cs-CZ" sz="2200" i="1" dirty="0" smtClean="0">
                <a:latin typeface="Arial" panose="020B0604020202020204" pitchFamily="34" charset="0"/>
              </a:rPr>
              <a:t> and </a:t>
            </a:r>
            <a:r>
              <a:rPr lang="cs-CZ" sz="2200" i="1" dirty="0" err="1" smtClean="0">
                <a:latin typeface="Arial" panose="020B0604020202020204" pitchFamily="34" charset="0"/>
              </a:rPr>
              <a:t>educational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implications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[online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</a:rPr>
              <a:t>New York: Nova Science </a:t>
            </a:r>
            <a:r>
              <a:rPr lang="cs-CZ" sz="2200" dirty="0" err="1" smtClean="0">
                <a:latin typeface="Arial" panose="020B0604020202020204" pitchFamily="34" charset="0"/>
              </a:rPr>
              <a:t>Publishers</a:t>
            </a:r>
            <a:r>
              <a:rPr lang="cs-CZ" sz="2200" dirty="0" smtClean="0">
                <a:latin typeface="Arial" panose="020B0604020202020204" pitchFamily="34" charset="0"/>
              </a:rPr>
              <a:t>, c201</a:t>
            </a:r>
            <a:r>
              <a:rPr lang="en-US" sz="2200" dirty="0">
                <a:latin typeface="Arial" panose="020B0604020202020204" pitchFamily="34" charset="0"/>
              </a:rPr>
              <a:t>4 [cit. 2016-01-14]</a:t>
            </a:r>
            <a:r>
              <a:rPr lang="cs-CZ" sz="2200" dirty="0">
                <a:latin typeface="Arial" panose="020B0604020202020204" pitchFamily="34" charset="0"/>
              </a:rPr>
              <a:t>. ISBN </a:t>
            </a:r>
            <a:r>
              <a:rPr lang="cs-CZ" sz="2200" dirty="0" smtClean="0">
                <a:latin typeface="Arial" panose="020B0604020202020204" pitchFamily="34" charset="0"/>
              </a:rPr>
              <a:t>978-1-63321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316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6.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EBSCO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eBook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Academic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Collection</a:t>
            </a:r>
            <a:r>
              <a:rPr 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Jindřich a Libor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2008, s. 83-106.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RANKOPO, </a:t>
            </a:r>
            <a:r>
              <a:rPr lang="cs-CZ" sz="2100" dirty="0" err="1" smtClean="0">
                <a:latin typeface="Arial" panose="020B0604020202020204" pitchFamily="34" charset="0"/>
              </a:rPr>
              <a:t>Morena</a:t>
            </a:r>
            <a:r>
              <a:rPr lang="cs-CZ" sz="2100" dirty="0" smtClean="0">
                <a:latin typeface="Arial" panose="020B0604020202020204" pitchFamily="34" charset="0"/>
              </a:rPr>
              <a:t> J. </a:t>
            </a:r>
            <a:r>
              <a:rPr lang="cs-CZ" sz="2100" dirty="0" err="1" smtClean="0">
                <a:latin typeface="Arial" panose="020B0604020202020204" pitchFamily="34" charset="0"/>
              </a:rPr>
              <a:t>Social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work</a:t>
            </a:r>
            <a:r>
              <a:rPr lang="cs-CZ" sz="2100" dirty="0" smtClean="0">
                <a:latin typeface="Arial" panose="020B0604020202020204" pitchFamily="34" charset="0"/>
              </a:rPr>
              <a:t>, spirituality and </a:t>
            </a:r>
            <a:r>
              <a:rPr lang="cs-CZ" sz="2100" dirty="0" err="1" smtClean="0">
                <a:latin typeface="Arial" panose="020B0604020202020204" pitchFamily="34" charset="0"/>
              </a:rPr>
              <a:t>the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indigenisation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discourse</a:t>
            </a:r>
            <a:r>
              <a:rPr lang="cs-CZ" sz="2100" dirty="0" smtClean="0">
                <a:latin typeface="Arial" panose="020B0604020202020204" pitchFamily="34" charset="0"/>
              </a:rPr>
              <a:t>. In: ARNOLD</a:t>
            </a:r>
            <a:r>
              <a:rPr lang="en-US" sz="2100" dirty="0">
                <a:latin typeface="Arial" panose="020B0604020202020204" pitchFamily="34" charset="0"/>
              </a:rPr>
              <a:t>, </a:t>
            </a:r>
            <a:r>
              <a:rPr lang="cs-CZ" sz="2100" dirty="0">
                <a:latin typeface="Arial" panose="020B0604020202020204" pitchFamily="34" charset="0"/>
              </a:rPr>
              <a:t>Eva </a:t>
            </a:r>
            <a:r>
              <a:rPr lang="cs-CZ" sz="2100" dirty="0" smtClean="0">
                <a:latin typeface="Arial" panose="020B0604020202020204" pitchFamily="34" charset="0"/>
              </a:rPr>
              <a:t>Nicol,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cs-CZ" sz="2100" i="1" dirty="0" err="1">
                <a:latin typeface="Arial" panose="020B0604020202020204" pitchFamily="34" charset="0"/>
              </a:rPr>
              <a:t>Social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work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practices</a:t>
            </a:r>
            <a:r>
              <a:rPr lang="cs-CZ" sz="2100" i="1" dirty="0">
                <a:latin typeface="Arial" panose="020B0604020202020204" pitchFamily="34" charset="0"/>
              </a:rPr>
              <a:t>: </a:t>
            </a:r>
            <a:r>
              <a:rPr lang="cs-CZ" sz="2100" i="1" dirty="0" err="1">
                <a:latin typeface="Arial" panose="020B0604020202020204" pitchFamily="34" charset="0"/>
              </a:rPr>
              <a:t>global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perspectives</a:t>
            </a:r>
            <a:r>
              <a:rPr lang="cs-CZ" sz="2100" i="1" dirty="0">
                <a:latin typeface="Arial" panose="020B0604020202020204" pitchFamily="34" charset="0"/>
              </a:rPr>
              <a:t>, </a:t>
            </a:r>
            <a:r>
              <a:rPr lang="cs-CZ" sz="2100" i="1" dirty="0" err="1">
                <a:latin typeface="Arial" panose="020B0604020202020204" pitchFamily="34" charset="0"/>
              </a:rPr>
              <a:t>challenges</a:t>
            </a:r>
            <a:r>
              <a:rPr lang="cs-CZ" sz="2100" i="1" dirty="0">
                <a:latin typeface="Arial" panose="020B0604020202020204" pitchFamily="34" charset="0"/>
              </a:rPr>
              <a:t> and </a:t>
            </a:r>
            <a:r>
              <a:rPr lang="cs-CZ" sz="2100" i="1" dirty="0" err="1">
                <a:latin typeface="Arial" panose="020B0604020202020204" pitchFamily="34" charset="0"/>
              </a:rPr>
              <a:t>educational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implications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</a:rPr>
              <a:t>[online]</a:t>
            </a:r>
            <a:r>
              <a:rPr lang="cs-CZ" sz="2100" dirty="0">
                <a:latin typeface="Arial" panose="020B0604020202020204" pitchFamily="34" charset="0"/>
              </a:rPr>
              <a:t>. New York: Nova Science </a:t>
            </a:r>
            <a:r>
              <a:rPr lang="cs-CZ" sz="2100" dirty="0" err="1">
                <a:latin typeface="Arial" panose="020B0604020202020204" pitchFamily="34" charset="0"/>
              </a:rPr>
              <a:t>Publishers</a:t>
            </a:r>
            <a:r>
              <a:rPr lang="cs-CZ" sz="2100" dirty="0">
                <a:latin typeface="Arial" panose="020B0604020202020204" pitchFamily="34" charset="0"/>
              </a:rPr>
              <a:t>, c201</a:t>
            </a:r>
            <a:r>
              <a:rPr lang="en-US" sz="2100" dirty="0" smtClean="0">
                <a:latin typeface="Arial" panose="020B0604020202020204" pitchFamily="34" charset="0"/>
              </a:rPr>
              <a:t>4</a:t>
            </a:r>
            <a:r>
              <a:rPr lang="cs-CZ" sz="2100" dirty="0" smtClean="0">
                <a:latin typeface="Arial" panose="020B0604020202020204" pitchFamily="34" charset="0"/>
              </a:rPr>
              <a:t>, s. 169-184 </a:t>
            </a:r>
            <a:r>
              <a:rPr lang="en-US" sz="2100" dirty="0" smtClean="0">
                <a:latin typeface="Arial" panose="020B0604020202020204" pitchFamily="34" charset="0"/>
              </a:rPr>
              <a:t>[cit</a:t>
            </a:r>
            <a:r>
              <a:rPr lang="en-US" sz="2100" dirty="0">
                <a:latin typeface="Arial" panose="020B0604020202020204" pitchFamily="34" charset="0"/>
              </a:rPr>
              <a:t>. 2016-01-14]</a:t>
            </a:r>
            <a:r>
              <a:rPr lang="cs-CZ" sz="2100" dirty="0">
                <a:latin typeface="Arial" panose="020B0604020202020204" pitchFamily="34" charset="0"/>
              </a:rPr>
              <a:t>. ISBN 978-1-63321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316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6. Dostupné z:</a:t>
            </a:r>
            <a:r>
              <a:rPr lang="en-US" sz="2100" dirty="0">
                <a:latin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</a:rPr>
              <a:t>datab</a:t>
            </a:r>
            <a:r>
              <a:rPr lang="cs-CZ" sz="2100" dirty="0" err="1">
                <a:latin typeface="Arial" panose="020B0604020202020204" pitchFamily="34" charset="0"/>
              </a:rPr>
              <a:t>áze</a:t>
            </a:r>
            <a:r>
              <a:rPr lang="cs-CZ" sz="2100" dirty="0">
                <a:latin typeface="Arial" panose="020B0604020202020204" pitchFamily="34" charset="0"/>
              </a:rPr>
              <a:t> EBSCO </a:t>
            </a:r>
            <a:r>
              <a:rPr lang="cs-CZ" sz="2100" dirty="0" err="1">
                <a:latin typeface="Arial" panose="020B0604020202020204" pitchFamily="34" charset="0"/>
              </a:rPr>
              <a:t>eBook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Academic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Collection</a:t>
            </a:r>
            <a:r>
              <a:rPr lang="cs-CZ" sz="21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WINKLER, Jiří 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Ivona ŠPORCROVÁ. Potřeby dítěte a náhradní výchovná péče.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07524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KORKMAZ,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Murat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Nurhayat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CELEBI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Ali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Serdar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YUCEL.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today's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250-261 [cit. 2015-11-08]. Dostupné z: databáze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WAITE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Catherine a Lisa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BOURKE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2015, vol. 51, no. 3, s. 537-552 [cit. 2015-11-08]. Dostupné z: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jos.sagepub.com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/51/3/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537.full.pdf+html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</a:t>
            </a:r>
            <a:r>
              <a:rPr lang="cs-CZ" sz="2400" dirty="0" smtClean="0">
                <a:latin typeface="Arial" panose="020B0604020202020204" pitchFamily="34" charset="0"/>
              </a:rPr>
              <a:t>. 2012</a:t>
            </a:r>
            <a:r>
              <a:rPr lang="cs-CZ" sz="2400" dirty="0">
                <a:latin typeface="Arial" panose="020B0604020202020204" pitchFamily="34" charset="0"/>
              </a:rPr>
              <a:t>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u 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859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školy: rok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400" dirty="0"/>
              <a:t>, 2002</a:t>
            </a:r>
            <a:r>
              <a:rPr lang="cs-CZ" sz="2400" dirty="0" smtClean="0"/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Masarykova univerzita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politiky a sociální práce.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KAMÍNKOVÁ, Lenka.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Nezaměstnané ženy a muži ve věku nad 50 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Brno, 2012 [cit. 2016-03-23]. Dostupné z: http://is.muni.cz/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/289780/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fss_m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Magisterská práce. Masarykova univerzita, Fakulta sociálních studií. Vedoucí práce Blanka Plasová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musíme jej definovat. 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04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01608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600" dirty="0" err="1" smtClean="0">
                <a:latin typeface="Arial" panose="020B0604020202020204" pitchFamily="34" charset="0"/>
              </a:rPr>
              <a:t>sest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600" dirty="0" smtClean="0">
                <a:latin typeface="Arial" panose="020B0604020202020204" pitchFamily="34" charset="0"/>
              </a:rPr>
              <a:t> Brno: F.R.Z. </a:t>
            </a:r>
            <a:r>
              <a:rPr lang="cs-CZ" sz="2600" dirty="0" err="1" smtClean="0">
                <a:latin typeface="Arial" panose="020B0604020202020204" pitchFamily="34" charset="0"/>
              </a:rPr>
              <a:t>agency</a:t>
            </a:r>
            <a:r>
              <a:rPr lang="cs-CZ" sz="26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22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pro </a:t>
            </a:r>
            <a:r>
              <a:rPr lang="cs-CZ" sz="2800" dirty="0">
                <a:latin typeface="Arial" panose="020B0604020202020204" pitchFamily="34" charset="0"/>
              </a:rPr>
              <a:t>vytvoření správné citace </a:t>
            </a:r>
            <a:r>
              <a:rPr lang="cs-CZ" sz="28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</a:rPr>
              <a:t>…)</a:t>
            </a:r>
            <a:r>
              <a:rPr lang="cs-CZ" sz="28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Praha: </a:t>
            </a:r>
            <a:r>
              <a:rPr lang="cs-CZ" sz="2400" dirty="0" err="1" smtClean="0">
                <a:latin typeface="Arial" panose="020B0604020202020204" pitchFamily="34" charset="0"/>
              </a:rPr>
              <a:t>Transparency</a:t>
            </a:r>
            <a:r>
              <a:rPr lang="cs-CZ" sz="2400" dirty="0" smtClean="0">
                <a:latin typeface="Arial" panose="020B0604020202020204" pitchFamily="34" charset="0"/>
              </a:rPr>
              <a:t> International, 2012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cit. 18. 10. 2012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400" dirty="0" smtClean="0">
                <a:latin typeface="Arial" panose="020B0604020202020204" pitchFamily="34" charset="0"/>
              </a:rPr>
              <a:t>/doc/</a:t>
            </a:r>
            <a:r>
              <a:rPr lang="cs-CZ" sz="24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 smtClean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v případě, že je tvůrce stejný jako provozovatel, je možné jej uvést jen v 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1445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0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1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9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3367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684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IS MU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vyhotovení do 30. 11. 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4616</Words>
  <Application>Microsoft Office PowerPoint</Application>
  <PresentationFormat>Předvádění na obrazovce (4:3)</PresentationFormat>
  <Paragraphs>581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 SPR155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Citační styly</vt:lpstr>
      <vt:lpstr>Prezentace aplikace PowerPoint</vt:lpstr>
      <vt:lpstr>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837</cp:revision>
  <cp:lastPrinted>2015-10-03T15:31:46Z</cp:lastPrinted>
  <dcterms:created xsi:type="dcterms:W3CDTF">2008-06-02T21:04:14Z</dcterms:created>
  <dcterms:modified xsi:type="dcterms:W3CDTF">2017-10-30T09:33:26Z</dcterms:modified>
</cp:coreProperties>
</file>