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27" r:id="rId2"/>
  </p:sldMasterIdLst>
  <p:notesMasterIdLst>
    <p:notesMasterId r:id="rId41"/>
  </p:notesMasterIdLst>
  <p:handoutMasterIdLst>
    <p:handoutMasterId r:id="rId42"/>
  </p:handoutMasterIdLst>
  <p:sldIdLst>
    <p:sldId id="324" r:id="rId3"/>
    <p:sldId id="368" r:id="rId4"/>
    <p:sldId id="364" r:id="rId5"/>
    <p:sldId id="362" r:id="rId6"/>
    <p:sldId id="363" r:id="rId7"/>
    <p:sldId id="376" r:id="rId8"/>
    <p:sldId id="394" r:id="rId9"/>
    <p:sldId id="395" r:id="rId10"/>
    <p:sldId id="396" r:id="rId11"/>
    <p:sldId id="355" r:id="rId12"/>
    <p:sldId id="357" r:id="rId13"/>
    <p:sldId id="398" r:id="rId14"/>
    <p:sldId id="399" r:id="rId15"/>
    <p:sldId id="400" r:id="rId16"/>
    <p:sldId id="401" r:id="rId17"/>
    <p:sldId id="402" r:id="rId18"/>
    <p:sldId id="404" r:id="rId19"/>
    <p:sldId id="386" r:id="rId20"/>
    <p:sldId id="381" r:id="rId21"/>
    <p:sldId id="367" r:id="rId22"/>
    <p:sldId id="372" r:id="rId23"/>
    <p:sldId id="365" r:id="rId24"/>
    <p:sldId id="366" r:id="rId25"/>
    <p:sldId id="379" r:id="rId26"/>
    <p:sldId id="380" r:id="rId27"/>
    <p:sldId id="383" r:id="rId28"/>
    <p:sldId id="356" r:id="rId29"/>
    <p:sldId id="397" r:id="rId30"/>
    <p:sldId id="359" r:id="rId31"/>
    <p:sldId id="392" r:id="rId32"/>
    <p:sldId id="391" r:id="rId33"/>
    <p:sldId id="390" r:id="rId34"/>
    <p:sldId id="360" r:id="rId35"/>
    <p:sldId id="374" r:id="rId36"/>
    <p:sldId id="387" r:id="rId37"/>
    <p:sldId id="388" r:id="rId38"/>
    <p:sldId id="361" r:id="rId39"/>
    <p:sldId id="393" r:id="rId40"/>
  </p:sldIdLst>
  <p:sldSz cx="9144000" cy="6858000" type="screen4x3"/>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202"/>
    <a:srgbClr val="EAEAEA"/>
    <a:srgbClr val="F7D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530" autoAdjust="0"/>
  </p:normalViewPr>
  <p:slideViewPr>
    <p:cSldViewPr>
      <p:cViewPr varScale="1">
        <p:scale>
          <a:sx n="109" d="100"/>
          <a:sy n="109" d="100"/>
        </p:scale>
        <p:origin x="1002" y="90"/>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1908" y="-9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77137" cy="512304"/>
          </a:xfrm>
          <a:prstGeom prst="rect">
            <a:avLst/>
          </a:prstGeom>
          <a:noFill/>
          <a:ln w="9525">
            <a:noFill/>
            <a:miter lim="800000"/>
            <a:headEnd/>
            <a:tailEnd/>
          </a:ln>
        </p:spPr>
        <p:txBody>
          <a:bodyPr vert="horz" wrap="square" lIns="94760" tIns="47380" rIns="94760" bIns="4738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11267" name="Rectangle 3"/>
          <p:cNvSpPr>
            <a:spLocks noGrp="1" noChangeArrowheads="1"/>
          </p:cNvSpPr>
          <p:nvPr>
            <p:ph type="dt" sz="quarter" idx="1"/>
          </p:nvPr>
        </p:nvSpPr>
        <p:spPr bwMode="auto">
          <a:xfrm>
            <a:off x="4020506" y="0"/>
            <a:ext cx="3077137" cy="512304"/>
          </a:xfrm>
          <a:prstGeom prst="rect">
            <a:avLst/>
          </a:prstGeom>
          <a:noFill/>
          <a:ln w="9525">
            <a:noFill/>
            <a:miter lim="800000"/>
            <a:headEnd/>
            <a:tailEnd/>
          </a:ln>
        </p:spPr>
        <p:txBody>
          <a:bodyPr vert="horz" wrap="square" lIns="94760" tIns="47380" rIns="94760" bIns="4738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11268" name="Rectangle 4"/>
          <p:cNvSpPr>
            <a:spLocks noGrp="1" noChangeArrowheads="1"/>
          </p:cNvSpPr>
          <p:nvPr>
            <p:ph type="ftr" sz="quarter" idx="2"/>
          </p:nvPr>
        </p:nvSpPr>
        <p:spPr bwMode="auto">
          <a:xfrm>
            <a:off x="0" y="9720673"/>
            <a:ext cx="3077137" cy="512303"/>
          </a:xfrm>
          <a:prstGeom prst="rect">
            <a:avLst/>
          </a:prstGeom>
          <a:noFill/>
          <a:ln w="9525">
            <a:noFill/>
            <a:miter lim="800000"/>
            <a:headEnd/>
            <a:tailEnd/>
          </a:ln>
        </p:spPr>
        <p:txBody>
          <a:bodyPr vert="horz" wrap="square" lIns="94760" tIns="47380" rIns="94760" bIns="4738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11269" name="Rectangle 5"/>
          <p:cNvSpPr>
            <a:spLocks noGrp="1" noChangeArrowheads="1"/>
          </p:cNvSpPr>
          <p:nvPr>
            <p:ph type="sldNum" sz="quarter" idx="3"/>
          </p:nvPr>
        </p:nvSpPr>
        <p:spPr bwMode="auto">
          <a:xfrm>
            <a:off x="4020506" y="9720673"/>
            <a:ext cx="3077137" cy="512303"/>
          </a:xfrm>
          <a:prstGeom prst="rect">
            <a:avLst/>
          </a:prstGeom>
          <a:noFill/>
          <a:ln w="9525">
            <a:noFill/>
            <a:miter lim="800000"/>
            <a:headEnd/>
            <a:tailEnd/>
          </a:ln>
        </p:spPr>
        <p:txBody>
          <a:bodyPr vert="horz" wrap="square" lIns="94760" tIns="47380" rIns="94760" bIns="47380" numCol="1" anchor="b" anchorCtr="0" compatLnSpc="1">
            <a:prstTxWarp prst="textNoShape">
              <a:avLst/>
            </a:prstTxWarp>
          </a:bodyPr>
          <a:lstStyle>
            <a:lvl1pPr algn="r">
              <a:defRPr sz="1200">
                <a:latin typeface="Arial" charset="0"/>
                <a:cs typeface="+mn-cs"/>
              </a:defRPr>
            </a:lvl1pPr>
          </a:lstStyle>
          <a:p>
            <a:pPr>
              <a:defRPr/>
            </a:pPr>
            <a:fld id="{D73680F1-BE2C-4717-A450-38910D387E07}" type="slidenum">
              <a:rPr lang="en-GB"/>
              <a:pPr>
                <a:defRPr/>
              </a:pPr>
              <a:t>‹#›</a:t>
            </a:fld>
            <a:endParaRPr lang="en-GB"/>
          </a:p>
        </p:txBody>
      </p:sp>
    </p:spTree>
    <p:extLst>
      <p:ext uri="{BB962C8B-B14F-4D97-AF65-F5344CB8AC3E}">
        <p14:creationId xmlns:p14="http://schemas.microsoft.com/office/powerpoint/2010/main" val="2566548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77137" cy="512304"/>
          </a:xfrm>
          <a:prstGeom prst="rect">
            <a:avLst/>
          </a:prstGeom>
          <a:noFill/>
          <a:ln w="9525">
            <a:noFill/>
            <a:miter lim="800000"/>
            <a:headEnd/>
            <a:tailEnd/>
          </a:ln>
        </p:spPr>
        <p:txBody>
          <a:bodyPr vert="horz" wrap="square" lIns="94760" tIns="47380" rIns="94760" bIns="4738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12291" name="Rectangle 3"/>
          <p:cNvSpPr>
            <a:spLocks noGrp="1" noChangeArrowheads="1"/>
          </p:cNvSpPr>
          <p:nvPr>
            <p:ph type="dt" idx="1"/>
          </p:nvPr>
        </p:nvSpPr>
        <p:spPr bwMode="auto">
          <a:xfrm>
            <a:off x="4020506" y="0"/>
            <a:ext cx="3077137" cy="512304"/>
          </a:xfrm>
          <a:prstGeom prst="rect">
            <a:avLst/>
          </a:prstGeom>
          <a:noFill/>
          <a:ln w="9525">
            <a:noFill/>
            <a:miter lim="800000"/>
            <a:headEnd/>
            <a:tailEnd/>
          </a:ln>
        </p:spPr>
        <p:txBody>
          <a:bodyPr vert="horz" wrap="square" lIns="94760" tIns="47380" rIns="94760" bIns="4738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709599" y="4861155"/>
            <a:ext cx="5680103" cy="4605821"/>
          </a:xfrm>
          <a:prstGeom prst="rect">
            <a:avLst/>
          </a:prstGeom>
          <a:noFill/>
          <a:ln w="9525">
            <a:noFill/>
            <a:miter lim="800000"/>
            <a:headEnd/>
            <a:tailEnd/>
          </a:ln>
        </p:spPr>
        <p:txBody>
          <a:bodyPr vert="horz" wrap="square" lIns="94760" tIns="47380" rIns="94760" bIns="47380" numCol="1" anchor="t" anchorCtr="0" compatLnSpc="1">
            <a:prstTxWarp prst="textNoShape">
              <a:avLst/>
            </a:prstTxWarp>
          </a:bodyPr>
          <a:lstStyle/>
          <a:p>
            <a:pPr lvl="0"/>
            <a:r>
              <a:rPr lang="en-GB" noProof="0" smtClean="0"/>
              <a:t>Textmasterformate durch Klicken bearbeiten</a:t>
            </a:r>
          </a:p>
          <a:p>
            <a:pPr lvl="1"/>
            <a:r>
              <a:rPr lang="en-GB" noProof="0" smtClean="0"/>
              <a:t>Zweite Ebene</a:t>
            </a:r>
          </a:p>
          <a:p>
            <a:pPr lvl="2"/>
            <a:r>
              <a:rPr lang="en-GB" noProof="0" smtClean="0"/>
              <a:t>Dritte Ebene</a:t>
            </a:r>
          </a:p>
          <a:p>
            <a:pPr lvl="3"/>
            <a:r>
              <a:rPr lang="en-GB" noProof="0" smtClean="0"/>
              <a:t>Vierte Ebene</a:t>
            </a:r>
          </a:p>
          <a:p>
            <a:pPr lvl="4"/>
            <a:r>
              <a:rPr lang="en-GB" noProof="0" smtClean="0"/>
              <a:t>Fünfte Ebene</a:t>
            </a:r>
          </a:p>
        </p:txBody>
      </p:sp>
      <p:sp>
        <p:nvSpPr>
          <p:cNvPr id="12294" name="Rectangle 6"/>
          <p:cNvSpPr>
            <a:spLocks noGrp="1" noChangeArrowheads="1"/>
          </p:cNvSpPr>
          <p:nvPr>
            <p:ph type="ftr" sz="quarter" idx="4"/>
          </p:nvPr>
        </p:nvSpPr>
        <p:spPr bwMode="auto">
          <a:xfrm>
            <a:off x="0" y="9720673"/>
            <a:ext cx="3077137" cy="512303"/>
          </a:xfrm>
          <a:prstGeom prst="rect">
            <a:avLst/>
          </a:prstGeom>
          <a:noFill/>
          <a:ln w="9525">
            <a:noFill/>
            <a:miter lim="800000"/>
            <a:headEnd/>
            <a:tailEnd/>
          </a:ln>
        </p:spPr>
        <p:txBody>
          <a:bodyPr vert="horz" wrap="square" lIns="94760" tIns="47380" rIns="94760" bIns="4738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12295" name="Rectangle 7"/>
          <p:cNvSpPr>
            <a:spLocks noGrp="1" noChangeArrowheads="1"/>
          </p:cNvSpPr>
          <p:nvPr>
            <p:ph type="sldNum" sz="quarter" idx="5"/>
          </p:nvPr>
        </p:nvSpPr>
        <p:spPr bwMode="auto">
          <a:xfrm>
            <a:off x="4020506" y="9720673"/>
            <a:ext cx="3077137" cy="512303"/>
          </a:xfrm>
          <a:prstGeom prst="rect">
            <a:avLst/>
          </a:prstGeom>
          <a:noFill/>
          <a:ln w="9525">
            <a:noFill/>
            <a:miter lim="800000"/>
            <a:headEnd/>
            <a:tailEnd/>
          </a:ln>
        </p:spPr>
        <p:txBody>
          <a:bodyPr vert="horz" wrap="square" lIns="94760" tIns="47380" rIns="94760" bIns="47380" numCol="1" anchor="b" anchorCtr="0" compatLnSpc="1">
            <a:prstTxWarp prst="textNoShape">
              <a:avLst/>
            </a:prstTxWarp>
          </a:bodyPr>
          <a:lstStyle>
            <a:lvl1pPr algn="r">
              <a:defRPr sz="1200">
                <a:latin typeface="Arial" charset="0"/>
                <a:cs typeface="+mn-cs"/>
              </a:defRPr>
            </a:lvl1pPr>
          </a:lstStyle>
          <a:p>
            <a:pPr>
              <a:defRPr/>
            </a:pPr>
            <a:fld id="{4BFC2DAC-8DDB-4B49-B8D2-1A4634BF4B78}" type="slidenum">
              <a:rPr lang="en-GB"/>
              <a:pPr>
                <a:defRPr/>
              </a:pPr>
              <a:t>‹#›</a:t>
            </a:fld>
            <a:endParaRPr lang="en-GB"/>
          </a:p>
        </p:txBody>
      </p:sp>
    </p:spTree>
    <p:extLst>
      <p:ext uri="{BB962C8B-B14F-4D97-AF65-F5344CB8AC3E}">
        <p14:creationId xmlns:p14="http://schemas.microsoft.com/office/powerpoint/2010/main" val="266647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xfrm>
            <a:off x="992188" y="768350"/>
            <a:ext cx="5114925" cy="3836988"/>
          </a:xfrm>
          <a:ln/>
        </p:spPr>
      </p:sp>
      <p:sp>
        <p:nvSpPr>
          <p:cNvPr id="29698" name="Notizenplatzhalter 2"/>
          <p:cNvSpPr>
            <a:spLocks noGrp="1"/>
          </p:cNvSpPr>
          <p:nvPr>
            <p:ph type="body" idx="1"/>
          </p:nvPr>
        </p:nvSpPr>
        <p:spPr>
          <a:noFill/>
          <a:ln/>
        </p:spPr>
        <p:txBody>
          <a:bodyPr/>
          <a:lstStyle/>
          <a:p>
            <a:pPr eaLnBrk="1" hangingPunct="1"/>
            <a:endParaRPr lang="nb-NO" smtClean="0"/>
          </a:p>
        </p:txBody>
      </p:sp>
      <p:sp>
        <p:nvSpPr>
          <p:cNvPr id="29699" name="Foliennummernplatzhalter 3"/>
          <p:cNvSpPr>
            <a:spLocks noGrp="1"/>
          </p:cNvSpPr>
          <p:nvPr>
            <p:ph type="sldNum" sz="quarter" idx="5"/>
          </p:nvPr>
        </p:nvSpPr>
        <p:spPr>
          <a:noFill/>
        </p:spPr>
        <p:txBody>
          <a:bodyPr/>
          <a:lstStyle/>
          <a:p>
            <a:fld id="{8B832669-02CC-46F5-8BE1-7182CFE2492C}" type="slidenum">
              <a:rPr lang="de-DE" smtClean="0">
                <a:cs typeface="Arial" charset="0"/>
              </a:rPr>
              <a:pPr/>
              <a:t>1</a:t>
            </a:fld>
            <a:endParaRPr lang="de-DE" smtClean="0">
              <a:cs typeface="Arial" charset="0"/>
            </a:endParaRPr>
          </a:p>
        </p:txBody>
      </p:sp>
    </p:spTree>
    <p:extLst>
      <p:ext uri="{BB962C8B-B14F-4D97-AF65-F5344CB8AC3E}">
        <p14:creationId xmlns:p14="http://schemas.microsoft.com/office/powerpoint/2010/main" val="388832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The Commission uses the term 'social enterprise' to cover the following types of business:[7]</a:t>
            </a:r>
          </a:p>
          <a:p>
            <a:endParaRPr lang="en-US" dirty="0" smtClean="0"/>
          </a:p>
          <a:p>
            <a:r>
              <a:rPr lang="en-US" dirty="0" smtClean="0"/>
              <a:t>· those for which the social or societal objective of the common good is the reason for the commercial activity, often in the form of a high level of social innovation,</a:t>
            </a:r>
          </a:p>
          <a:p>
            <a:endParaRPr lang="en-US" dirty="0" smtClean="0"/>
          </a:p>
          <a:p>
            <a:r>
              <a:rPr lang="en-US" dirty="0" smtClean="0"/>
              <a:t>· those where profits are mainly reinvested with a view to achieving this social objective,</a:t>
            </a:r>
          </a:p>
          <a:p>
            <a:endParaRPr lang="en-US" dirty="0" smtClean="0"/>
          </a:p>
          <a:p>
            <a:r>
              <a:rPr lang="en-US" dirty="0" smtClean="0"/>
              <a:t>· and where the method of </a:t>
            </a:r>
            <a:r>
              <a:rPr lang="en-US" dirty="0" err="1" smtClean="0"/>
              <a:t>organisation</a:t>
            </a:r>
            <a:r>
              <a:rPr lang="en-US" dirty="0" smtClean="0"/>
              <a:t> or ownership system reflects their mission, using democratic or participatory principles or focusing on social justice.[8]</a:t>
            </a:r>
          </a:p>
          <a:p>
            <a:endParaRPr lang="en-US" dirty="0" smtClean="0"/>
          </a:p>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6</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Thus</a:t>
            </a:r>
            <a:r>
              <a:rPr lang="en-US" baseline="0" dirty="0" smtClean="0"/>
              <a:t> to SE belong: </a:t>
            </a:r>
          </a:p>
          <a:p>
            <a:endParaRPr lang="en-US" dirty="0" smtClean="0"/>
          </a:p>
          <a:p>
            <a:r>
              <a:rPr lang="en-US" dirty="0" smtClean="0"/>
              <a:t>· businesses providing social services and/or goods and services to vulnerable persons (access to housing, health care, assistance for elderly or disabled persons, inclusion of vulnerable groups, child care, access to employment and training, dependency management, etc.); and/or</a:t>
            </a:r>
          </a:p>
          <a:p>
            <a:endParaRPr lang="en-US" dirty="0" smtClean="0"/>
          </a:p>
          <a:p>
            <a:r>
              <a:rPr lang="en-US" dirty="0" smtClean="0"/>
              <a:t>· businesses with a method of production of goods or services with a social objective (social and professional integration via access to employment for people disadvantaged in particular by insufficient qualifications or social or professional problems leading to exclusion and </a:t>
            </a:r>
            <a:r>
              <a:rPr lang="en-US" dirty="0" err="1" smtClean="0"/>
              <a:t>marginalisation</a:t>
            </a:r>
            <a:r>
              <a:rPr lang="en-US" dirty="0" smtClean="0"/>
              <a:t>) but whose activity may be outside the realm of the provision of social goods or services.</a:t>
            </a:r>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7</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26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27</a:t>
            </a:fld>
            <a:endParaRPr lang="en-GB"/>
          </a:p>
        </p:txBody>
      </p:sp>
    </p:spTree>
    <p:extLst>
      <p:ext uri="{BB962C8B-B14F-4D97-AF65-F5344CB8AC3E}">
        <p14:creationId xmlns:p14="http://schemas.microsoft.com/office/powerpoint/2010/main" val="66156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30</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33</a:t>
            </a:fld>
            <a:endParaRPr lang="en-GB"/>
          </a:p>
        </p:txBody>
      </p:sp>
    </p:spTree>
    <p:extLst>
      <p:ext uri="{BB962C8B-B14F-4D97-AF65-F5344CB8AC3E}">
        <p14:creationId xmlns:p14="http://schemas.microsoft.com/office/powerpoint/2010/main" val="387729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de-DE" dirty="0" smtClean="0"/>
              <a:t>Kurze verbale Ausführungen zu den einzelnen Punkten </a:t>
            </a:r>
            <a:r>
              <a:rPr lang="de-DE" dirty="0" err="1" smtClean="0"/>
              <a:t>inc</a:t>
            </a:r>
            <a:r>
              <a:rPr lang="de-DE" dirty="0" smtClean="0"/>
              <a:t> Beispiele – </a:t>
            </a:r>
            <a:r>
              <a:rPr lang="de-DE" dirty="0" err="1" smtClean="0"/>
              <a:t>ggfs</a:t>
            </a:r>
            <a:r>
              <a:rPr lang="de-DE" dirty="0" smtClean="0"/>
              <a:t> auch </a:t>
            </a:r>
            <a:r>
              <a:rPr lang="de-DE" dirty="0" err="1" smtClean="0"/>
              <a:t>unterscheidung</a:t>
            </a:r>
            <a:r>
              <a:rPr lang="de-DE" dirty="0" smtClean="0"/>
              <a:t> zwischen SE und SI</a:t>
            </a:r>
          </a:p>
        </p:txBody>
      </p:sp>
    </p:spTree>
    <p:extLst>
      <p:ext uri="{BB962C8B-B14F-4D97-AF65-F5344CB8AC3E}">
        <p14:creationId xmlns:p14="http://schemas.microsoft.com/office/powerpoint/2010/main" val="3363234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2535238" y="352425"/>
            <a:ext cx="184150" cy="366713"/>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de-DE">
              <a:latin typeface="+mn-lt"/>
              <a:cs typeface="+mn-cs"/>
            </a:endParaRPr>
          </a:p>
        </p:txBody>
      </p:sp>
      <p:pic>
        <p:nvPicPr>
          <p:cNvPr id="5" name="Picture 7" descr="csi_logo_mit_uni_hd"/>
          <p:cNvPicPr>
            <a:picLocks noChangeAspect="1" noChangeArrowheads="1"/>
          </p:cNvPicPr>
          <p:nvPr userDrawn="1"/>
        </p:nvPicPr>
        <p:blipFill>
          <a:blip r:embed="rId2" cstate="print"/>
          <a:srcRect/>
          <a:stretch>
            <a:fillRect/>
          </a:stretch>
        </p:blipFill>
        <p:spPr bwMode="auto">
          <a:xfrm>
            <a:off x="1116013" y="260350"/>
            <a:ext cx="6804025" cy="1116013"/>
          </a:xfrm>
          <a:prstGeom prst="rect">
            <a:avLst/>
          </a:prstGeom>
          <a:noFill/>
          <a:ln w="9525">
            <a:noFill/>
            <a:miter lim="800000"/>
            <a:headEnd/>
            <a:tailEnd/>
          </a:ln>
        </p:spPr>
      </p:pic>
      <p:sp>
        <p:nvSpPr>
          <p:cNvPr id="6" name="Rectangle 6"/>
          <p:cNvSpPr txBox="1">
            <a:spLocks noGrp="1" noChangeArrowheads="1"/>
          </p:cNvSpPr>
          <p:nvPr userDrawn="1"/>
        </p:nvSpPr>
        <p:spPr bwMode="auto">
          <a:xfrm>
            <a:off x="8316913" y="6524625"/>
            <a:ext cx="827087" cy="360363"/>
          </a:xfrm>
          <a:prstGeom prst="rect">
            <a:avLst/>
          </a:prstGeom>
          <a:noFill/>
          <a:ln>
            <a:miter lim="800000"/>
            <a:headEnd/>
            <a:tailEnd/>
          </a:ln>
        </p:spPr>
        <p:txBody>
          <a:bodyPr/>
          <a:lstStyle/>
          <a:p>
            <a:pPr algn="r">
              <a:defRPr/>
            </a:pPr>
            <a:r>
              <a:rPr lang="de-DE" sz="1200" b="1">
                <a:solidFill>
                  <a:schemeClr val="bg1"/>
                </a:solidFill>
                <a:cs typeface="+mn-cs"/>
              </a:rPr>
              <a:t>|  </a:t>
            </a:r>
            <a:fld id="{E8DD48A5-F523-40B8-A717-BDAB4ACB53CC}" type="slidenum">
              <a:rPr lang="de-DE" sz="1200" b="1">
                <a:solidFill>
                  <a:schemeClr val="bg1"/>
                </a:solidFill>
                <a:cs typeface="+mn-cs"/>
              </a:rPr>
              <a:pPr algn="r">
                <a:defRPr/>
              </a:pPr>
              <a:t>‹#›</a:t>
            </a:fld>
            <a:endParaRPr lang="de-DE" sz="1200" b="1">
              <a:solidFill>
                <a:schemeClr val="bg1"/>
              </a:solidFill>
              <a:cs typeface="+mn-cs"/>
            </a:endParaRPr>
          </a:p>
        </p:txBody>
      </p:sp>
      <p:sp>
        <p:nvSpPr>
          <p:cNvPr id="5124" name="Rectangle 2"/>
          <p:cNvSpPr>
            <a:spLocks noGrp="1" noChangeArrowheads="1"/>
          </p:cNvSpPr>
          <p:nvPr>
            <p:ph type="ctrTitle"/>
          </p:nvPr>
        </p:nvSpPr>
        <p:spPr>
          <a:xfrm>
            <a:off x="1403350" y="2130425"/>
            <a:ext cx="7054850" cy="1470025"/>
          </a:xfrm>
        </p:spPr>
        <p:txBody>
          <a:bodyPr/>
          <a:lstStyle>
            <a:lvl1pPr algn="ctr">
              <a:defRPr sz="3600">
                <a:solidFill>
                  <a:srgbClr val="A1352F"/>
                </a:solidFill>
              </a:defRPr>
            </a:lvl1pPr>
          </a:lstStyle>
          <a:p>
            <a:r>
              <a:rPr lang="de-DE"/>
              <a:t>Titelmasterformat durch Klicken bearbeiten</a:t>
            </a:r>
          </a:p>
        </p:txBody>
      </p:sp>
      <p:sp>
        <p:nvSpPr>
          <p:cNvPr id="5125" name="Rectangle 3"/>
          <p:cNvSpPr>
            <a:spLocks noGrp="1" noChangeArrowheads="1"/>
          </p:cNvSpPr>
          <p:nvPr>
            <p:ph type="subTitle" idx="1"/>
          </p:nvPr>
        </p:nvSpPr>
        <p:spPr>
          <a:xfrm>
            <a:off x="1763713" y="3789363"/>
            <a:ext cx="6337300" cy="1752600"/>
          </a:xfrm>
        </p:spPr>
        <p:txBody>
          <a:bodyPr/>
          <a:lstStyle>
            <a:lvl1pPr marL="0" indent="0" algn="ctr">
              <a:buFontTx/>
              <a:buNone/>
              <a:defRPr sz="1600">
                <a:solidFill>
                  <a:schemeClr val="tx1"/>
                </a:solidFill>
              </a:defRPr>
            </a:lvl1pPr>
          </a:lstStyle>
          <a:p>
            <a:r>
              <a:rPr lang="de-DE"/>
              <a:t>Formatvorlage des Untertitelmasters durch Klicken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16788" y="0"/>
            <a:ext cx="1827212" cy="5372100"/>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1835150" y="0"/>
            <a:ext cx="5329238" cy="53721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555875" y="0"/>
            <a:ext cx="6588125" cy="1143000"/>
          </a:xfrm>
        </p:spPr>
        <p:txBody>
          <a:bodyPr/>
          <a:lstStyle/>
          <a:p>
            <a:r>
              <a:rPr lang="de-DE" smtClean="0"/>
              <a:t>Titelmasterformat durch Klicken bearbeiten</a:t>
            </a:r>
            <a:endParaRPr lang="en-GB"/>
          </a:p>
        </p:txBody>
      </p:sp>
      <p:sp>
        <p:nvSpPr>
          <p:cNvPr id="3" name="Tabellenplatzhalter 2"/>
          <p:cNvSpPr>
            <a:spLocks noGrp="1"/>
          </p:cNvSpPr>
          <p:nvPr>
            <p:ph type="tbl" idx="1"/>
          </p:nvPr>
        </p:nvSpPr>
        <p:spPr>
          <a:xfrm>
            <a:off x="1835150" y="1916113"/>
            <a:ext cx="6851650" cy="3455987"/>
          </a:xfrm>
        </p:spPr>
        <p:txBody>
          <a:bodyPr/>
          <a:lstStyle/>
          <a:p>
            <a:pPr lvl="0"/>
            <a:endParaRPr lang="en-GB"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551FCEA7-7CE6-4B27-A4AD-F03126FD6C42}" type="slidenum">
              <a:rPr lang="de-DE"/>
              <a:pPr>
                <a:defRPr/>
              </a:pPr>
              <a:t>‹#›</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71A2B6B1-660A-45C1-82EE-A9CF5805B980}" type="slidenum">
              <a:rPr lang="de-DE"/>
              <a:pPr>
                <a:defRPr/>
              </a:pPr>
              <a:t>‹#›</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1BD69CD5-2256-479C-B5EB-AC17648CE585}" type="slidenum">
              <a:rPr lang="de-DE"/>
              <a:pPr>
                <a:defRPr/>
              </a:pPr>
              <a:t>‹#›</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r>
              <a:rPr lang="de-DE"/>
              <a:t>Dr. VolkerThen</a:t>
            </a:r>
          </a:p>
        </p:txBody>
      </p:sp>
      <p:sp>
        <p:nvSpPr>
          <p:cNvPr id="7" name="Foliennummernplatzhalter 5"/>
          <p:cNvSpPr>
            <a:spLocks noGrp="1"/>
          </p:cNvSpPr>
          <p:nvPr>
            <p:ph type="sldNum" sz="quarter" idx="12"/>
          </p:nvPr>
        </p:nvSpPr>
        <p:spPr/>
        <p:txBody>
          <a:bodyPr/>
          <a:lstStyle>
            <a:lvl1pPr>
              <a:defRPr/>
            </a:lvl1pPr>
          </a:lstStyle>
          <a:p>
            <a:pPr>
              <a:defRPr/>
            </a:pPr>
            <a:fld id="{A6AE0841-90E5-4B04-ADD0-F05A224CF5A8}" type="slidenum">
              <a:rPr lang="de-DE"/>
              <a:pPr>
                <a:defRPr/>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endParaRPr lang="de-DE"/>
          </a:p>
        </p:txBody>
      </p:sp>
      <p:sp>
        <p:nvSpPr>
          <p:cNvPr id="8" name="Fußzeilenplatzhalter 4"/>
          <p:cNvSpPr>
            <a:spLocks noGrp="1"/>
          </p:cNvSpPr>
          <p:nvPr>
            <p:ph type="ftr" sz="quarter" idx="11"/>
          </p:nvPr>
        </p:nvSpPr>
        <p:spPr/>
        <p:txBody>
          <a:bodyPr/>
          <a:lstStyle>
            <a:lvl1pPr>
              <a:defRPr/>
            </a:lvl1pPr>
          </a:lstStyle>
          <a:p>
            <a:pPr>
              <a:defRPr/>
            </a:pPr>
            <a:r>
              <a:rPr lang="de-DE"/>
              <a:t>Dr. VolkerThen</a:t>
            </a:r>
          </a:p>
        </p:txBody>
      </p:sp>
      <p:sp>
        <p:nvSpPr>
          <p:cNvPr id="9" name="Foliennummernplatzhalter 5"/>
          <p:cNvSpPr>
            <a:spLocks noGrp="1"/>
          </p:cNvSpPr>
          <p:nvPr>
            <p:ph type="sldNum" sz="quarter" idx="12"/>
          </p:nvPr>
        </p:nvSpPr>
        <p:spPr/>
        <p:txBody>
          <a:bodyPr/>
          <a:lstStyle>
            <a:lvl1pPr>
              <a:defRPr/>
            </a:lvl1pPr>
          </a:lstStyle>
          <a:p>
            <a:pPr>
              <a:defRPr/>
            </a:pPr>
            <a:fld id="{DC48B91B-D7D0-43E9-AC50-5E67F8230880}" type="slidenum">
              <a:rPr lang="de-DE"/>
              <a:pPr>
                <a:defRPr/>
              </a:pPr>
              <a:t>‹#›</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endParaRPr lang="de-DE"/>
          </a:p>
        </p:txBody>
      </p:sp>
      <p:sp>
        <p:nvSpPr>
          <p:cNvPr id="4" name="Fußzeilenplatzhalter 4"/>
          <p:cNvSpPr>
            <a:spLocks noGrp="1"/>
          </p:cNvSpPr>
          <p:nvPr>
            <p:ph type="ftr" sz="quarter" idx="11"/>
          </p:nvPr>
        </p:nvSpPr>
        <p:spPr/>
        <p:txBody>
          <a:bodyPr/>
          <a:lstStyle>
            <a:lvl1pPr>
              <a:defRPr/>
            </a:lvl1pPr>
          </a:lstStyle>
          <a:p>
            <a:pPr>
              <a:defRPr/>
            </a:pPr>
            <a:r>
              <a:rPr lang="de-DE"/>
              <a:t>Dr. VolkerThen</a:t>
            </a:r>
          </a:p>
        </p:txBody>
      </p:sp>
      <p:sp>
        <p:nvSpPr>
          <p:cNvPr id="5" name="Foliennummernplatzhalter 5"/>
          <p:cNvSpPr>
            <a:spLocks noGrp="1"/>
          </p:cNvSpPr>
          <p:nvPr>
            <p:ph type="sldNum" sz="quarter" idx="12"/>
          </p:nvPr>
        </p:nvSpPr>
        <p:spPr/>
        <p:txBody>
          <a:bodyPr/>
          <a:lstStyle>
            <a:lvl1pPr>
              <a:defRPr/>
            </a:lvl1pPr>
          </a:lstStyle>
          <a:p>
            <a:pPr>
              <a:defRPr/>
            </a:pPr>
            <a:fld id="{11026A26-26AF-467A-875A-003FDE3F0004}" type="slidenum">
              <a:rPr lang="de-DE"/>
              <a:pPr>
                <a:defRPr/>
              </a:pPr>
              <a:t>‹#›</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endParaRPr lang="de-DE"/>
          </a:p>
        </p:txBody>
      </p:sp>
      <p:sp>
        <p:nvSpPr>
          <p:cNvPr id="3" name="Fußzeilenplatzhalter 4"/>
          <p:cNvSpPr>
            <a:spLocks noGrp="1"/>
          </p:cNvSpPr>
          <p:nvPr>
            <p:ph type="ftr" sz="quarter" idx="11"/>
          </p:nvPr>
        </p:nvSpPr>
        <p:spPr/>
        <p:txBody>
          <a:bodyPr/>
          <a:lstStyle>
            <a:lvl1pPr>
              <a:defRPr/>
            </a:lvl1pPr>
          </a:lstStyle>
          <a:p>
            <a:pPr>
              <a:defRPr/>
            </a:pPr>
            <a:r>
              <a:rPr lang="de-DE"/>
              <a:t>Dr. VolkerThen</a:t>
            </a:r>
          </a:p>
        </p:txBody>
      </p:sp>
      <p:sp>
        <p:nvSpPr>
          <p:cNvPr id="4" name="Foliennummernplatzhalter 5"/>
          <p:cNvSpPr>
            <a:spLocks noGrp="1"/>
          </p:cNvSpPr>
          <p:nvPr>
            <p:ph type="sldNum" sz="quarter" idx="12"/>
          </p:nvPr>
        </p:nvSpPr>
        <p:spPr/>
        <p:txBody>
          <a:bodyPr/>
          <a:lstStyle>
            <a:lvl1pPr>
              <a:defRPr/>
            </a:lvl1pPr>
          </a:lstStyle>
          <a:p>
            <a:pPr>
              <a:defRPr/>
            </a:pPr>
            <a:fld id="{A2E6096E-C5BA-4508-9C4F-493C357BC7C2}"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r>
              <a:rPr lang="de-DE"/>
              <a:t>Dr. VolkerThen</a:t>
            </a:r>
          </a:p>
        </p:txBody>
      </p:sp>
      <p:sp>
        <p:nvSpPr>
          <p:cNvPr id="7" name="Foliennummernplatzhalter 5"/>
          <p:cNvSpPr>
            <a:spLocks noGrp="1"/>
          </p:cNvSpPr>
          <p:nvPr>
            <p:ph type="sldNum" sz="quarter" idx="12"/>
          </p:nvPr>
        </p:nvSpPr>
        <p:spPr/>
        <p:txBody>
          <a:bodyPr/>
          <a:lstStyle>
            <a:lvl1pPr>
              <a:defRPr/>
            </a:lvl1pPr>
          </a:lstStyle>
          <a:p>
            <a:pPr>
              <a:defRPr/>
            </a:pPr>
            <a:fld id="{F506DB35-53AA-4DD3-B321-86609EEFF871}" type="slidenum">
              <a:rPr lang="de-DE"/>
              <a:pPr>
                <a:defRPr/>
              </a:pPr>
              <a:t>‹#›</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r>
              <a:rPr lang="de-DE"/>
              <a:t>Dr. VolkerThen</a:t>
            </a:r>
          </a:p>
        </p:txBody>
      </p:sp>
      <p:sp>
        <p:nvSpPr>
          <p:cNvPr id="7" name="Foliennummernplatzhalter 5"/>
          <p:cNvSpPr>
            <a:spLocks noGrp="1"/>
          </p:cNvSpPr>
          <p:nvPr>
            <p:ph type="sldNum" sz="quarter" idx="12"/>
          </p:nvPr>
        </p:nvSpPr>
        <p:spPr/>
        <p:txBody>
          <a:bodyPr/>
          <a:lstStyle>
            <a:lvl1pPr>
              <a:defRPr/>
            </a:lvl1pPr>
          </a:lstStyle>
          <a:p>
            <a:pPr>
              <a:defRPr/>
            </a:pPr>
            <a:fld id="{31F82467-331D-49C4-B148-B7F2ED58B260}" type="slidenum">
              <a:rPr lang="de-DE"/>
              <a:pPr>
                <a:defRPr/>
              </a:pPr>
              <a:t>‹#›</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3B1E5AA9-6490-47B5-93D9-A828700FD504}" type="slidenum">
              <a:rPr lang="de-DE"/>
              <a:pPr>
                <a:defRPr/>
              </a:pPr>
              <a:t>‹#›</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20779C78-CF21-4E00-B72B-2DED2EFF9C8C}"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1835150" y="1916113"/>
            <a:ext cx="3349625" cy="3455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5337175" y="1916113"/>
            <a:ext cx="3349625" cy="3455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2535238" y="352425"/>
            <a:ext cx="184150" cy="366713"/>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de-DE">
              <a:latin typeface="+mn-lt"/>
              <a:cs typeface="+mn-cs"/>
            </a:endParaRPr>
          </a:p>
        </p:txBody>
      </p:sp>
      <p:sp>
        <p:nvSpPr>
          <p:cNvPr id="8" name="Text Box 11"/>
          <p:cNvSpPr txBox="1">
            <a:spLocks noChangeArrowheads="1"/>
          </p:cNvSpPr>
          <p:nvPr userDrawn="1"/>
        </p:nvSpPr>
        <p:spPr bwMode="auto">
          <a:xfrm flipV="1">
            <a:off x="1835150" y="1116013"/>
            <a:ext cx="7308850" cy="45719"/>
          </a:xfrm>
          <a:prstGeom prst="rect">
            <a:avLst/>
          </a:prstGeom>
          <a:solidFill>
            <a:srgbClr val="A1352F"/>
          </a:solidFill>
          <a:ln w="9525">
            <a:noFill/>
            <a:miter lim="800000"/>
            <a:headEnd/>
            <a:tailEnd/>
          </a:ln>
        </p:spPr>
        <p:txBody>
          <a:bodyPr wrap="none"/>
          <a:lstStyle/>
          <a:p>
            <a:pPr>
              <a:defRPr/>
            </a:pPr>
            <a:r>
              <a:rPr lang="de-DE" sz="2000">
                <a:solidFill>
                  <a:schemeClr val="bg1"/>
                </a:solidFill>
              </a:rPr>
              <a:t>                                    </a:t>
            </a:r>
            <a:endParaRPr lang="de-DE" sz="2000" b="1">
              <a:solidFill>
                <a:schemeClr val="bg1"/>
              </a:solidFill>
            </a:endParaRPr>
          </a:p>
        </p:txBody>
      </p:sp>
      <p:sp>
        <p:nvSpPr>
          <p:cNvPr id="1029" name="Rectangle 2"/>
          <p:cNvSpPr>
            <a:spLocks noGrp="1" noChangeArrowheads="1"/>
          </p:cNvSpPr>
          <p:nvPr>
            <p:ph type="title"/>
          </p:nvPr>
        </p:nvSpPr>
        <p:spPr bwMode="auto">
          <a:xfrm>
            <a:off x="2555875" y="0"/>
            <a:ext cx="6588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30" name="Rectangle 3"/>
          <p:cNvSpPr>
            <a:spLocks noGrp="1" noChangeArrowheads="1"/>
          </p:cNvSpPr>
          <p:nvPr>
            <p:ph type="body" idx="1"/>
          </p:nvPr>
        </p:nvSpPr>
        <p:spPr bwMode="auto">
          <a:xfrm>
            <a:off x="1835150" y="1916113"/>
            <a:ext cx="6851650" cy="3455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1031" name="Picture 8" descr="CSI_klein"/>
          <p:cNvPicPr>
            <a:picLocks noChangeAspect="1" noChangeArrowheads="1"/>
          </p:cNvPicPr>
          <p:nvPr userDrawn="1"/>
        </p:nvPicPr>
        <p:blipFill>
          <a:blip r:embed="rId14" cstate="print"/>
          <a:srcRect/>
          <a:stretch>
            <a:fillRect/>
          </a:stretch>
        </p:blipFill>
        <p:spPr bwMode="auto">
          <a:xfrm>
            <a:off x="323850" y="260350"/>
            <a:ext cx="1152525" cy="727075"/>
          </a:xfrm>
          <a:prstGeom prst="rect">
            <a:avLst/>
          </a:prstGeom>
          <a:noFill/>
          <a:ln w="9525">
            <a:noFill/>
            <a:miter lim="800000"/>
            <a:headEnd/>
            <a:tailEnd/>
          </a:ln>
        </p:spPr>
      </p:pic>
      <p:sp>
        <p:nvSpPr>
          <p:cNvPr id="6" name="Rectangle 6"/>
          <p:cNvSpPr txBox="1">
            <a:spLocks noGrp="1" noChangeArrowheads="1"/>
          </p:cNvSpPr>
          <p:nvPr userDrawn="1"/>
        </p:nvSpPr>
        <p:spPr bwMode="auto">
          <a:xfrm>
            <a:off x="8316913" y="6524625"/>
            <a:ext cx="827087" cy="360363"/>
          </a:xfrm>
          <a:prstGeom prst="rect">
            <a:avLst/>
          </a:prstGeom>
          <a:noFill/>
          <a:ln>
            <a:miter lim="800000"/>
            <a:headEnd/>
            <a:tailEnd/>
          </a:ln>
        </p:spPr>
        <p:txBody>
          <a:bodyPr/>
          <a:lstStyle/>
          <a:p>
            <a:pPr algn="r">
              <a:defRPr/>
            </a:pPr>
            <a:r>
              <a:rPr lang="de-DE" sz="1200" b="1" dirty="0">
                <a:solidFill>
                  <a:schemeClr val="bg1"/>
                </a:solidFill>
                <a:cs typeface="+mn-cs"/>
              </a:rPr>
              <a:t>|  </a:t>
            </a:r>
            <a:fld id="{0D22BBFF-3437-467A-A881-6BE3C700C0EB}" type="slidenum">
              <a:rPr lang="de-DE" sz="1200" b="1">
                <a:solidFill>
                  <a:schemeClr val="bg1"/>
                </a:solidFill>
                <a:cs typeface="+mn-cs"/>
              </a:rPr>
              <a:pPr algn="r">
                <a:defRPr/>
              </a:pPr>
              <a:t>‹#›</a:t>
            </a:fld>
            <a:endParaRPr lang="de-DE" sz="1200" b="1" dirty="0">
              <a:solidFill>
                <a:schemeClr val="bg1"/>
              </a:solidFill>
              <a:cs typeface="+mn-cs"/>
            </a:endParaRPr>
          </a:p>
        </p:txBody>
      </p:sp>
    </p:spTree>
  </p:cSld>
  <p:clrMap bg1="lt1" tx1="dk1" bg2="lt2" tx2="dk2" accent1="accent1" accent2="accent2" accent3="accent3" accent4="accent4" accent5="accent5" accent6="accent6" hlink="hlink" folHlink="folHlink"/>
  <p:sldLayoutIdLst>
    <p:sldLayoutId id="2147483751" r:id="rId1"/>
    <p:sldLayoutId id="2147483739" r:id="rId2"/>
    <p:sldLayoutId id="2147483738" r:id="rId3"/>
    <p:sldLayoutId id="2147483737" r:id="rId4"/>
    <p:sldLayoutId id="2147483736" r:id="rId5"/>
    <p:sldLayoutId id="2147483735" r:id="rId6"/>
    <p:sldLayoutId id="2147483734" r:id="rId7"/>
    <p:sldLayoutId id="2147483733" r:id="rId8"/>
    <p:sldLayoutId id="2147483732" r:id="rId9"/>
    <p:sldLayoutId id="2147483731" r:id="rId10"/>
    <p:sldLayoutId id="2147483730" r:id="rId11"/>
    <p:sldLayoutId id="2147483729"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l" rtl="0" fontAlgn="base">
        <a:spcBef>
          <a:spcPct val="0"/>
        </a:spcBef>
        <a:spcAft>
          <a:spcPct val="0"/>
        </a:spcAft>
        <a:defRPr sz="2000" b="1">
          <a:solidFill>
            <a:schemeClr val="bg1"/>
          </a:solidFill>
          <a:latin typeface="Arial" charset="0"/>
          <a:cs typeface="Arial" charset="0"/>
        </a:defRPr>
      </a:lvl6pPr>
      <a:lvl7pPr marL="914400" algn="l" rtl="0" fontAlgn="base">
        <a:spcBef>
          <a:spcPct val="0"/>
        </a:spcBef>
        <a:spcAft>
          <a:spcPct val="0"/>
        </a:spcAft>
        <a:defRPr sz="2000" b="1">
          <a:solidFill>
            <a:schemeClr val="bg1"/>
          </a:solidFill>
          <a:latin typeface="Arial" charset="0"/>
          <a:cs typeface="Arial" charset="0"/>
        </a:defRPr>
      </a:lvl7pPr>
      <a:lvl8pPr marL="1371600" algn="l" rtl="0" fontAlgn="base">
        <a:spcBef>
          <a:spcPct val="0"/>
        </a:spcBef>
        <a:spcAft>
          <a:spcPct val="0"/>
        </a:spcAft>
        <a:defRPr sz="2000" b="1">
          <a:solidFill>
            <a:schemeClr val="bg1"/>
          </a:solidFill>
          <a:latin typeface="Arial" charset="0"/>
          <a:cs typeface="Arial" charset="0"/>
        </a:defRPr>
      </a:lvl8pPr>
      <a:lvl9pPr marL="1828800" algn="l" rtl="0" fontAlgn="base">
        <a:spcBef>
          <a:spcPct val="0"/>
        </a:spcBef>
        <a:spcAft>
          <a:spcPct val="0"/>
        </a:spcAft>
        <a:defRPr sz="20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4339"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r>
              <a:rPr lang="de-DE"/>
              <a:t>Dr. VolkerThen</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2105CE5C-2FD9-463B-BEC0-235822178EDA}"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750" r:id="rId1"/>
    <p:sldLayoutId id="2147483749" r:id="rId2"/>
    <p:sldLayoutId id="2147483748" r:id="rId3"/>
    <p:sldLayoutId id="2147483747" r:id="rId4"/>
    <p:sldLayoutId id="2147483746" r:id="rId5"/>
    <p:sldLayoutId id="2147483745" r:id="rId6"/>
    <p:sldLayoutId id="2147483744" r:id="rId7"/>
    <p:sldLayoutId id="2147483743" r:id="rId8"/>
    <p:sldLayoutId id="2147483742" r:id="rId9"/>
    <p:sldLayoutId id="2147483741" r:id="rId10"/>
    <p:sldLayoutId id="2147483740"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ashoka.org/fellows" TargetMode="External"/><Relationship Id="rId7" Type="http://schemas.openxmlformats.org/officeDocument/2006/relationships/image" Target="../media/image7.jpeg"/><Relationship Id="rId2" Type="http://schemas.openxmlformats.org/officeDocument/2006/relationships/hyperlink" Target="http://germany.ashoka.org/fellows"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www.schwabfound.org/entrepreneur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shbcHtvqHu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hyperlink" Target="http://www.bmwi.de/DE/Mediathek/publikationen,did=714908.html" TargetMode="External"/><Relationship Id="rId2" Type="http://schemas.openxmlformats.org/officeDocument/2006/relationships/hyperlink" Target="http://ec.europa.eu/internal_market/social_business/index_de.ht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ocent.e-learning.imb-uni-augsburg.de/files/Social%20Entrepreneurship.%20Eine%20Einf%C3%BChrung.pdf" TargetMode="External"/><Relationship Id="rId2" Type="http://schemas.openxmlformats.org/officeDocument/2006/relationships/hyperlink" Target="http://rinovations.edublogs.org/files/2008/07/setypology.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ur-lex.europa.eu/LexUriServ/LexUriServ.do?uri=COM:2011:0682:FIN:CS: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noChangeArrowheads="1"/>
          </p:cNvSpPr>
          <p:nvPr>
            <p:ph type="sldNum" sz="quarter" idx="4294967295"/>
          </p:nvPr>
        </p:nvSpPr>
        <p:spPr bwMode="auto">
          <a:xfrm>
            <a:off x="8532813" y="6524625"/>
            <a:ext cx="431800" cy="307975"/>
          </a:xfrm>
          <a:prstGeom prst="rect">
            <a:avLst/>
          </a:prstGeom>
          <a:noFill/>
          <a:ln>
            <a:miter lim="800000"/>
            <a:headEnd/>
            <a:tailEnd/>
          </a:ln>
        </p:spPr>
        <p:txBody>
          <a:bodyPr/>
          <a:lstStyle/>
          <a:p>
            <a:fld id="{72A17937-9921-4D1C-A016-17A25179E8F5}" type="slidenum">
              <a:rPr lang="de-DE"/>
              <a:pPr/>
              <a:t>1</a:t>
            </a:fld>
            <a:endParaRPr lang="de-DE"/>
          </a:p>
        </p:txBody>
      </p:sp>
      <p:sp>
        <p:nvSpPr>
          <p:cNvPr id="10242" name="Rectangle 6"/>
          <p:cNvSpPr txBox="1">
            <a:spLocks noGrp="1" noChangeArrowheads="1"/>
          </p:cNvSpPr>
          <p:nvPr/>
        </p:nvSpPr>
        <p:spPr bwMode="auto">
          <a:xfrm>
            <a:off x="8532813" y="6524625"/>
            <a:ext cx="431800" cy="307975"/>
          </a:xfrm>
          <a:prstGeom prst="rect">
            <a:avLst/>
          </a:prstGeom>
          <a:noFill/>
          <a:ln>
            <a:miter lim="800000"/>
            <a:headEnd/>
            <a:tailEnd/>
          </a:ln>
        </p:spPr>
        <p:txBody>
          <a:bodyPr rIns="0" bIns="0"/>
          <a:lstStyle/>
          <a:p>
            <a:pPr algn="r">
              <a:defRPr/>
            </a:pPr>
            <a:fld id="{8FA244DC-8349-442A-9929-18F4D77A4A31}" type="slidenum">
              <a:rPr lang="de-DE" sz="1200">
                <a:solidFill>
                  <a:schemeClr val="bg1"/>
                </a:solidFill>
                <a:latin typeface="+mn-lt"/>
                <a:cs typeface="+mn-cs"/>
              </a:rPr>
              <a:pPr algn="r">
                <a:defRPr/>
              </a:pPr>
              <a:t>1</a:t>
            </a:fld>
            <a:endParaRPr lang="de-DE" sz="1200">
              <a:solidFill>
                <a:schemeClr val="bg1"/>
              </a:solidFill>
              <a:latin typeface="+mn-lt"/>
              <a:cs typeface="+mn-cs"/>
            </a:endParaRPr>
          </a:p>
        </p:txBody>
      </p:sp>
      <p:sp>
        <p:nvSpPr>
          <p:cNvPr id="28676" name="Rectangle 2"/>
          <p:cNvSpPr>
            <a:spLocks noGrp="1" noChangeArrowheads="1"/>
          </p:cNvSpPr>
          <p:nvPr>
            <p:ph type="ctrTitle"/>
          </p:nvPr>
        </p:nvSpPr>
        <p:spPr>
          <a:xfrm>
            <a:off x="1522412" y="2348880"/>
            <a:ext cx="6099175" cy="1097409"/>
          </a:xfrm>
        </p:spPr>
        <p:txBody>
          <a:bodyPr anchor="t"/>
          <a:lstStyle/>
          <a:p>
            <a:pPr eaLnBrk="1" hangingPunct="1"/>
            <a:r>
              <a:rPr lang="en-US" sz="2600" dirty="0" smtClean="0"/>
              <a:t/>
            </a:r>
            <a:br>
              <a:rPr lang="en-US" sz="2600" dirty="0" smtClean="0"/>
            </a:br>
            <a:r>
              <a:rPr lang="cs-CZ" sz="5400" dirty="0" err="1" smtClean="0">
                <a:solidFill>
                  <a:schemeClr val="accent6"/>
                </a:solidFill>
                <a:latin typeface="Bodoni MT Condensed" panose="02070606080606020203" pitchFamily="18" charset="0"/>
              </a:rPr>
              <a:t>Social</a:t>
            </a:r>
            <a:r>
              <a:rPr lang="cs-CZ" sz="5400" dirty="0" smtClean="0">
                <a:solidFill>
                  <a:schemeClr val="accent6"/>
                </a:solidFill>
                <a:latin typeface="Bodoni MT Condensed" panose="02070606080606020203" pitchFamily="18" charset="0"/>
              </a:rPr>
              <a:t> </a:t>
            </a:r>
            <a:r>
              <a:rPr lang="cs-CZ" sz="5400" dirty="0" err="1" smtClean="0">
                <a:solidFill>
                  <a:schemeClr val="accent6"/>
                </a:solidFill>
                <a:latin typeface="Bodoni MT Condensed" panose="02070606080606020203" pitchFamily="18" charset="0"/>
              </a:rPr>
              <a:t>Entrepreneurship</a:t>
            </a:r>
            <a:r>
              <a:rPr lang="en-US" sz="5400" dirty="0" smtClean="0">
                <a:latin typeface="Bodoni MT Condensed" panose="02070606080606020203" pitchFamily="18" charset="0"/>
              </a:rPr>
              <a:t/>
            </a:r>
            <a:br>
              <a:rPr lang="en-US" sz="5400" dirty="0" smtClean="0">
                <a:latin typeface="Bodoni MT Condensed" panose="02070606080606020203" pitchFamily="18" charset="0"/>
              </a:rPr>
            </a:br>
            <a:r>
              <a:rPr lang="cs-CZ" sz="4400" dirty="0" err="1" smtClean="0">
                <a:solidFill>
                  <a:schemeClr val="tx1"/>
                </a:solidFill>
                <a:latin typeface="Bodoni MT Condensed" panose="02070606080606020203" pitchFamily="18" charset="0"/>
              </a:rPr>
              <a:t>Introduction</a:t>
            </a:r>
            <a:r>
              <a:rPr lang="en-US" sz="4400" dirty="0" smtClean="0">
                <a:solidFill>
                  <a:schemeClr val="tx1"/>
                </a:solidFill>
                <a:latin typeface="Bodoni MT Condensed" panose="02070606080606020203" pitchFamily="18" charset="0"/>
              </a:rPr>
              <a:t> </a:t>
            </a:r>
            <a:endParaRPr lang="en-US" sz="5400" dirty="0" smtClean="0">
              <a:solidFill>
                <a:schemeClr val="tx1"/>
              </a:solidFill>
              <a:latin typeface="Bodoni MT Condensed" panose="02070606080606020203" pitchFamily="18" charset="0"/>
            </a:endParaRPr>
          </a:p>
        </p:txBody>
      </p:sp>
      <p:sp>
        <p:nvSpPr>
          <p:cNvPr id="28677" name="Rectangle 3"/>
          <p:cNvSpPr>
            <a:spLocks noGrp="1" noChangeArrowheads="1"/>
          </p:cNvSpPr>
          <p:nvPr>
            <p:ph type="subTitle" idx="1"/>
          </p:nvPr>
        </p:nvSpPr>
        <p:spPr>
          <a:xfrm>
            <a:off x="0" y="5445224"/>
            <a:ext cx="9144000" cy="834926"/>
          </a:xfrm>
        </p:spPr>
        <p:txBody>
          <a:bodyPr/>
          <a:lstStyle/>
          <a:p>
            <a:pPr eaLnBrk="1" hangingPunct="1">
              <a:lnSpc>
                <a:spcPct val="80000"/>
              </a:lnSpc>
            </a:pPr>
            <a:r>
              <a:rPr lang="de-DE" sz="1400" i="1" dirty="0" err="1" smtClean="0"/>
              <a:t>Masarykova</a:t>
            </a:r>
            <a:r>
              <a:rPr lang="de-DE" sz="1400" i="1" dirty="0" smtClean="0"/>
              <a:t> </a:t>
            </a:r>
            <a:r>
              <a:rPr lang="de-DE" sz="1400" i="1" dirty="0" err="1" smtClean="0"/>
              <a:t>Univerzita</a:t>
            </a:r>
            <a:r>
              <a:rPr lang="de-DE" sz="1400" i="1" dirty="0" smtClean="0"/>
              <a:t>, Brno</a:t>
            </a:r>
          </a:p>
          <a:p>
            <a:pPr eaLnBrk="1" hangingPunct="1">
              <a:lnSpc>
                <a:spcPct val="80000"/>
              </a:lnSpc>
            </a:pPr>
            <a:endParaRPr lang="de-DE" sz="1400" b="0" dirty="0" smtClean="0"/>
          </a:p>
          <a:p>
            <a:pPr eaLnBrk="1" hangingPunct="1">
              <a:lnSpc>
                <a:spcPct val="80000"/>
              </a:lnSpc>
            </a:pPr>
            <a:r>
              <a:rPr lang="de-DE" sz="1400" b="0" dirty="0" err="1" smtClean="0"/>
              <a:t>October</a:t>
            </a:r>
            <a:r>
              <a:rPr lang="de-DE" sz="1400" b="0" dirty="0" smtClean="0"/>
              <a:t> 6th, 2017 </a:t>
            </a:r>
          </a:p>
          <a:p>
            <a:pPr eaLnBrk="1" hangingPunct="1">
              <a:lnSpc>
                <a:spcPct val="80000"/>
              </a:lnSpc>
            </a:pPr>
            <a:endParaRPr lang="de-DE" sz="1400" b="0" dirty="0" smtClean="0"/>
          </a:p>
          <a:p>
            <a:pPr eaLnBrk="1" hangingPunct="1">
              <a:lnSpc>
                <a:spcPct val="80000"/>
              </a:lnSpc>
            </a:pPr>
            <a:r>
              <a:rPr lang="de-DE" sz="1400" b="0" dirty="0" smtClean="0"/>
              <a:t>Martin Hölz, M.A. </a:t>
            </a:r>
            <a:endParaRPr lang="de-DE" sz="1200" dirty="0" smtClean="0"/>
          </a:p>
          <a:p>
            <a:pPr eaLnBrk="1" hangingPunct="1">
              <a:lnSpc>
                <a:spcPct val="80000"/>
              </a:lnSpc>
            </a:pPr>
            <a:endParaRPr lang="de-DE" sz="1000" dirty="0" smtClean="0"/>
          </a:p>
        </p:txBody>
      </p:sp>
      <p:sp>
        <p:nvSpPr>
          <p:cNvPr id="28679" name="Rectangle 8"/>
          <p:cNvSpPr>
            <a:spLocks noChangeArrowheads="1"/>
          </p:cNvSpPr>
          <p:nvPr/>
        </p:nvSpPr>
        <p:spPr bwMode="auto">
          <a:xfrm>
            <a:off x="8037513" y="6462713"/>
            <a:ext cx="904875" cy="395287"/>
          </a:xfrm>
          <a:prstGeom prst="rect">
            <a:avLst/>
          </a:prstGeom>
          <a:solidFill>
            <a:schemeClr val="bg1"/>
          </a:solidFill>
          <a:ln w="9525">
            <a:noFill/>
            <a:miter lim="800000"/>
            <a:headEnd/>
            <a:tailEnd/>
          </a:ln>
        </p:spPr>
        <p:txBody>
          <a:bodyPr wrap="none" anchor="ctr"/>
          <a:lstStyle/>
          <a:p>
            <a:endParaRPr lang="de-D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a:t>
            </a:r>
            <a:r>
              <a:rPr lang="de-DE" sz="3200" dirty="0" err="1" smtClean="0">
                <a:solidFill>
                  <a:schemeClr val="accent6"/>
                </a:solidFill>
                <a:latin typeface="Bodoni MT Condensed" panose="02070606080606020203" pitchFamily="18" charset="0"/>
              </a:rPr>
              <a:t>overlapping</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semantics</a:t>
            </a:r>
            <a:r>
              <a:rPr lang="de-DE" sz="3200" dirty="0" smtClean="0">
                <a:solidFill>
                  <a:schemeClr val="accent6"/>
                </a:solidFill>
                <a:latin typeface="Bodoni MT Condensed" panose="02070606080606020203" pitchFamily="18" charset="0"/>
              </a:rPr>
              <a:t> </a:t>
            </a:r>
            <a:br>
              <a:rPr lang="de-DE" sz="3200" dirty="0" smtClean="0">
                <a:solidFill>
                  <a:schemeClr val="accent6"/>
                </a:solidFill>
                <a:latin typeface="Bodoni MT Condensed" panose="02070606080606020203" pitchFamily="18" charset="0"/>
              </a:rPr>
            </a:br>
            <a:endParaRPr lang="de-DE" sz="3200" dirty="0"/>
          </a:p>
        </p:txBody>
      </p:sp>
      <p:sp>
        <p:nvSpPr>
          <p:cNvPr id="3" name="Inhaltsplatzhalter 2"/>
          <p:cNvSpPr>
            <a:spLocks noGrp="1"/>
          </p:cNvSpPr>
          <p:nvPr>
            <p:ph idx="1"/>
          </p:nvPr>
        </p:nvSpPr>
        <p:spPr>
          <a:xfrm>
            <a:off x="1835696" y="1196752"/>
            <a:ext cx="6588224" cy="3793706"/>
          </a:xfrm>
        </p:spPr>
        <p:txBody>
          <a:bodyPr/>
          <a:lstStyle/>
          <a:p>
            <a:pPr marL="0" indent="0">
              <a:buNone/>
            </a:pPr>
            <a:r>
              <a:rPr lang="de-DE" sz="2800" dirty="0" err="1" smtClean="0">
                <a:solidFill>
                  <a:schemeClr val="accent6"/>
                </a:solidFill>
                <a:latin typeface="Bodoni MT Condensed" panose="02070606080606020203" pitchFamily="18" charset="0"/>
              </a:rPr>
              <a:t>Social</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entrepreneur</a:t>
            </a:r>
            <a:endParaRPr lang="de-DE" sz="2800" dirty="0" smtClean="0">
              <a:solidFill>
                <a:schemeClr val="accent6"/>
              </a:solidFill>
              <a:latin typeface="Bodoni MT Condensed" panose="02070606080606020203" pitchFamily="18" charset="0"/>
            </a:endParaRPr>
          </a:p>
          <a:p>
            <a:pPr marL="0" indent="0">
              <a:buNone/>
            </a:pPr>
            <a:r>
              <a:rPr lang="de-DE" sz="2800" dirty="0" smtClean="0">
                <a:solidFill>
                  <a:schemeClr val="accent6"/>
                </a:solidFill>
                <a:latin typeface="Bodoni MT Condensed" panose="02070606080606020203" pitchFamily="18" charset="0"/>
              </a:rPr>
              <a:t/>
            </a:r>
            <a:br>
              <a:rPr lang="de-DE" sz="2800" dirty="0" smtClean="0">
                <a:solidFill>
                  <a:schemeClr val="accent6"/>
                </a:solidFill>
                <a:latin typeface="Bodoni MT Condensed" panose="02070606080606020203" pitchFamily="18" charset="0"/>
              </a:rPr>
            </a:br>
            <a:r>
              <a:rPr lang="de-DE" sz="2800" dirty="0" err="1" smtClean="0">
                <a:solidFill>
                  <a:schemeClr val="accent6"/>
                </a:solidFill>
                <a:latin typeface="Bodoni MT Condensed" panose="02070606080606020203" pitchFamily="18" charset="0"/>
              </a:rPr>
              <a:t>Social</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entrepreneurship</a:t>
            </a:r>
            <a:endParaRPr lang="de-DE" sz="2800" dirty="0" smtClean="0">
              <a:solidFill>
                <a:schemeClr val="accent6"/>
              </a:solidFill>
              <a:latin typeface="Bodoni MT Condensed" panose="02070606080606020203" pitchFamily="18" charset="0"/>
            </a:endParaRPr>
          </a:p>
          <a:p>
            <a:pPr marL="0" indent="0">
              <a:buNone/>
            </a:pPr>
            <a:r>
              <a:rPr lang="de-DE" sz="2800" dirty="0" smtClean="0">
                <a:solidFill>
                  <a:schemeClr val="accent6"/>
                </a:solidFill>
                <a:latin typeface="Bodoni MT Condensed" panose="02070606080606020203" pitchFamily="18" charset="0"/>
              </a:rPr>
              <a:t/>
            </a:r>
            <a:br>
              <a:rPr lang="de-DE" sz="2800" dirty="0" smtClean="0">
                <a:solidFill>
                  <a:schemeClr val="accent6"/>
                </a:solidFill>
                <a:latin typeface="Bodoni MT Condensed" panose="02070606080606020203" pitchFamily="18" charset="0"/>
              </a:rPr>
            </a:br>
            <a:r>
              <a:rPr lang="de-DE" sz="2800" dirty="0" err="1" smtClean="0">
                <a:solidFill>
                  <a:schemeClr val="accent6"/>
                </a:solidFill>
                <a:latin typeface="Bodoni MT Condensed" panose="02070606080606020203" pitchFamily="18" charset="0"/>
              </a:rPr>
              <a:t>Social</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entrepreneurship</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organization</a:t>
            </a:r>
            <a:r>
              <a:rPr lang="de-DE" sz="2800" dirty="0" smtClean="0">
                <a:solidFill>
                  <a:schemeClr val="accent6"/>
                </a:solidFill>
                <a:latin typeface="Bodoni MT Condensed" panose="02070606080606020203" pitchFamily="18" charset="0"/>
              </a:rPr>
              <a:t>  </a:t>
            </a:r>
          </a:p>
          <a:p>
            <a:pPr marL="0" indent="0">
              <a:buNone/>
            </a:pPr>
            <a:endParaRPr lang="de-DE" sz="2800" dirty="0">
              <a:solidFill>
                <a:schemeClr val="accent6"/>
              </a:solidFill>
              <a:latin typeface="Bodoni MT Condensed" panose="02070606080606020203" pitchFamily="18" charset="0"/>
            </a:endParaRPr>
          </a:p>
          <a:p>
            <a:pPr marL="0" indent="0">
              <a:buNone/>
            </a:pPr>
            <a:endParaRPr lang="de-DE" sz="2800" dirty="0">
              <a:latin typeface="Bodoni MT Condensed" panose="02070606080606020203" pitchFamily="18" charset="0"/>
            </a:endParaRPr>
          </a:p>
        </p:txBody>
      </p:sp>
    </p:spTree>
    <p:extLst>
      <p:ext uri="{BB962C8B-B14F-4D97-AF65-F5344CB8AC3E}">
        <p14:creationId xmlns:p14="http://schemas.microsoft.com/office/powerpoint/2010/main" val="31614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err="1" smtClean="0">
                <a:solidFill>
                  <a:srgbClr val="9A0202"/>
                </a:solidFill>
                <a:latin typeface="Bodoni MT Condensed" panose="02070606080606020203" pitchFamily="18" charset="0"/>
              </a:rPr>
              <a:t>Social</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Entrepreneurs</a:t>
            </a:r>
            <a:r>
              <a:rPr lang="de-DE" sz="3200" dirty="0" smtClean="0">
                <a:solidFill>
                  <a:srgbClr val="9A0202"/>
                </a:solidFill>
                <a:latin typeface="Bodoni MT Condensed" panose="02070606080606020203" pitchFamily="18" charset="0"/>
              </a:rPr>
              <a:t> – </a:t>
            </a:r>
            <a:r>
              <a:rPr lang="de-DE" sz="3200" dirty="0" err="1" smtClean="0">
                <a:solidFill>
                  <a:srgbClr val="9A0202"/>
                </a:solidFill>
                <a:latin typeface="Bodoni MT Condensed" panose="02070606080606020203" pitchFamily="18" charset="0"/>
              </a:rPr>
              <a:t>some</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examples</a:t>
            </a:r>
            <a:endParaRPr lang="de-DE" sz="3200" dirty="0">
              <a:solidFill>
                <a:srgbClr val="9A0202"/>
              </a:solidFill>
              <a:latin typeface="Bodoni MT Condensed" panose="02070606080606020203" pitchFamily="18" charset="0"/>
            </a:endParaRPr>
          </a:p>
        </p:txBody>
      </p:sp>
      <p:sp>
        <p:nvSpPr>
          <p:cNvPr id="3" name="Inhaltsplatzhalter 2"/>
          <p:cNvSpPr>
            <a:spLocks noGrp="1"/>
          </p:cNvSpPr>
          <p:nvPr>
            <p:ph idx="1"/>
          </p:nvPr>
        </p:nvSpPr>
        <p:spPr>
          <a:xfrm>
            <a:off x="1115616" y="5353320"/>
            <a:ext cx="6851650" cy="1296144"/>
          </a:xfrm>
        </p:spPr>
        <p:txBody>
          <a:bodyPr/>
          <a:lstStyle/>
          <a:p>
            <a:pPr marL="0" indent="0">
              <a:buNone/>
            </a:pPr>
            <a:r>
              <a:rPr lang="de-DE" dirty="0" smtClean="0">
                <a:latin typeface="Bodoni MT Condensed" panose="02070606080606020203" pitchFamily="18" charset="0"/>
              </a:rPr>
              <a:t>A </a:t>
            </a:r>
            <a:r>
              <a:rPr lang="de-DE" dirty="0" err="1" smtClean="0">
                <a:latin typeface="Bodoni MT Condensed" panose="02070606080606020203" pitchFamily="18" charset="0"/>
              </a:rPr>
              <a:t>list</a:t>
            </a:r>
            <a:r>
              <a:rPr lang="de-DE" dirty="0" smtClean="0">
                <a:latin typeface="Bodoni MT Condensed" panose="02070606080606020203" pitchFamily="18" charset="0"/>
              </a:rPr>
              <a:t> </a:t>
            </a:r>
            <a:r>
              <a:rPr lang="de-DE" dirty="0" err="1" smtClean="0">
                <a:latin typeface="Bodoni MT Condensed" panose="02070606080606020203" pitchFamily="18" charset="0"/>
              </a:rPr>
              <a:t>to</a:t>
            </a:r>
            <a:r>
              <a:rPr lang="de-DE" dirty="0" smtClean="0">
                <a:latin typeface="Bodoni MT Condensed" panose="02070606080606020203" pitchFamily="18" charset="0"/>
              </a:rPr>
              <a:t> </a:t>
            </a:r>
            <a:r>
              <a:rPr lang="de-DE" dirty="0" err="1" smtClean="0">
                <a:latin typeface="Bodoni MT Condensed" panose="02070606080606020203" pitchFamily="18" charset="0"/>
              </a:rPr>
              <a:t>distinguished</a:t>
            </a:r>
            <a:r>
              <a:rPr lang="de-DE" dirty="0" smtClean="0">
                <a:latin typeface="Bodoni MT Condensed" panose="02070606080606020203" pitchFamily="18" charset="0"/>
              </a:rPr>
              <a:t> </a:t>
            </a:r>
            <a:r>
              <a:rPr lang="de-DE" dirty="0" err="1" smtClean="0">
                <a:latin typeface="Bodoni MT Condensed" panose="02070606080606020203" pitchFamily="18" charset="0"/>
              </a:rPr>
              <a:t>social</a:t>
            </a:r>
            <a:r>
              <a:rPr lang="de-DE" dirty="0" smtClean="0">
                <a:latin typeface="Bodoni MT Condensed" panose="02070606080606020203" pitchFamily="18" charset="0"/>
              </a:rPr>
              <a:t> </a:t>
            </a:r>
            <a:r>
              <a:rPr lang="de-DE" dirty="0" err="1" smtClean="0">
                <a:latin typeface="Bodoni MT Condensed" panose="02070606080606020203" pitchFamily="18" charset="0"/>
              </a:rPr>
              <a:t>entrepreneurs</a:t>
            </a:r>
            <a:r>
              <a:rPr lang="de-DE" dirty="0" smtClean="0">
                <a:latin typeface="Bodoni MT Condensed" panose="02070606080606020203" pitchFamily="18" charset="0"/>
              </a:rPr>
              <a:t>:</a:t>
            </a:r>
          </a:p>
          <a:p>
            <a:pPr marL="0" indent="0">
              <a:buNone/>
            </a:pPr>
            <a:r>
              <a:rPr lang="de-DE" sz="1800" dirty="0" smtClean="0">
                <a:latin typeface="Bodoni MT Condensed" panose="02070606080606020203" pitchFamily="18" charset="0"/>
              </a:rPr>
              <a:t>Germany: </a:t>
            </a:r>
            <a:r>
              <a:rPr lang="de-DE" sz="1600" dirty="0" smtClean="0">
                <a:latin typeface="Bodoni MT Condensed" panose="02070606080606020203" pitchFamily="18" charset="0"/>
                <a:hlinkClick r:id="rId2"/>
              </a:rPr>
              <a:t>http</a:t>
            </a:r>
            <a:r>
              <a:rPr lang="de-DE" sz="1600" dirty="0">
                <a:latin typeface="Bodoni MT Condensed" panose="02070606080606020203" pitchFamily="18" charset="0"/>
                <a:hlinkClick r:id="rId2"/>
              </a:rPr>
              <a:t>://</a:t>
            </a:r>
            <a:r>
              <a:rPr lang="de-DE" sz="1600" dirty="0" smtClean="0">
                <a:latin typeface="Bodoni MT Condensed" panose="02070606080606020203" pitchFamily="18" charset="0"/>
                <a:hlinkClick r:id="rId2"/>
              </a:rPr>
              <a:t>germany.ashoka.org/fellows</a:t>
            </a:r>
            <a:r>
              <a:rPr lang="de-DE" sz="1600" dirty="0" smtClean="0">
                <a:latin typeface="Bodoni MT Condensed" panose="02070606080606020203" pitchFamily="18" charset="0"/>
              </a:rPr>
              <a:t> </a:t>
            </a:r>
          </a:p>
          <a:p>
            <a:pPr marL="0" indent="0">
              <a:buNone/>
            </a:pPr>
            <a:r>
              <a:rPr lang="de-DE" sz="1800" dirty="0" smtClean="0">
                <a:latin typeface="Bodoni MT Condensed" panose="02070606080606020203" pitchFamily="18" charset="0"/>
              </a:rPr>
              <a:t>International: </a:t>
            </a:r>
            <a:r>
              <a:rPr lang="de-DE" sz="1600" dirty="0">
                <a:latin typeface="Bodoni MT Condensed" panose="02070606080606020203" pitchFamily="18" charset="0"/>
                <a:hlinkClick r:id="rId3"/>
              </a:rPr>
              <a:t>https://</a:t>
            </a:r>
            <a:r>
              <a:rPr lang="de-DE" sz="1600" dirty="0" smtClean="0">
                <a:latin typeface="Bodoni MT Condensed" panose="02070606080606020203" pitchFamily="18" charset="0"/>
                <a:hlinkClick r:id="rId3"/>
              </a:rPr>
              <a:t>www.ashoka.org/fellows</a:t>
            </a:r>
            <a:r>
              <a:rPr lang="de-DE" sz="1600" dirty="0">
                <a:latin typeface="Bodoni MT Condensed" panose="02070606080606020203" pitchFamily="18" charset="0"/>
              </a:rPr>
              <a:t> ; </a:t>
            </a:r>
            <a:r>
              <a:rPr lang="de-DE" sz="1600" dirty="0">
                <a:latin typeface="Bodoni MT Condensed" panose="02070606080606020203" pitchFamily="18" charset="0"/>
                <a:hlinkClick r:id="rId4"/>
              </a:rPr>
              <a:t>http://</a:t>
            </a:r>
            <a:r>
              <a:rPr lang="de-DE" sz="1600" dirty="0" smtClean="0">
                <a:latin typeface="Bodoni MT Condensed" panose="02070606080606020203" pitchFamily="18" charset="0"/>
                <a:hlinkClick r:id="rId4"/>
              </a:rPr>
              <a:t>www.schwabfound.org/entrepreneurs</a:t>
            </a:r>
            <a:r>
              <a:rPr lang="de-DE" sz="1600" dirty="0" smtClean="0">
                <a:latin typeface="Bodoni MT Condensed" panose="02070606080606020203" pitchFamily="18" charset="0"/>
              </a:rPr>
              <a:t> </a:t>
            </a:r>
          </a:p>
          <a:p>
            <a:pPr marL="0" indent="0">
              <a:buNone/>
            </a:pPr>
            <a:endParaRPr lang="de-DE" sz="2400" dirty="0">
              <a:latin typeface="Bodoni MT Condensed" panose="02070606080606020203" pitchFamily="18" charset="0"/>
            </a:endParaRPr>
          </a:p>
        </p:txBody>
      </p:sp>
      <p:pic>
        <p:nvPicPr>
          <p:cNvPr id="52226" name="Picture 2" descr="Muhammad Yun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1772816"/>
            <a:ext cx="1898445" cy="2353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259632" y="4149080"/>
            <a:ext cx="1898445" cy="830997"/>
          </a:xfrm>
          <a:prstGeom prst="rect">
            <a:avLst/>
          </a:prstGeom>
          <a:noFill/>
        </p:spPr>
        <p:txBody>
          <a:bodyPr wrap="square" rtlCol="0">
            <a:spAutoFit/>
          </a:bodyPr>
          <a:lstStyle/>
          <a:p>
            <a:r>
              <a:rPr lang="de-DE" sz="700" dirty="0" smtClean="0"/>
              <a:t>Quelle: moralheroes.org</a:t>
            </a:r>
          </a:p>
          <a:p>
            <a:endParaRPr lang="de-DE" sz="800" dirty="0"/>
          </a:p>
          <a:p>
            <a:r>
              <a:rPr lang="de-DE" sz="1600" b="1" dirty="0" smtClean="0">
                <a:latin typeface="Bodoni MT" panose="02070603080606020203" pitchFamily="18" charset="0"/>
              </a:rPr>
              <a:t>Muhammad Yunus</a:t>
            </a:r>
          </a:p>
          <a:p>
            <a:r>
              <a:rPr lang="de-DE" sz="1600" dirty="0" smtClean="0">
                <a:latin typeface="Bodoni MT" panose="02070603080606020203" pitchFamily="18" charset="0"/>
              </a:rPr>
              <a:t>Grameen</a:t>
            </a:r>
            <a:endParaRPr lang="de-DE" sz="1600" dirty="0">
              <a:latin typeface="Bodoni MT" panose="02070603080606020203" pitchFamily="18" charset="0"/>
            </a:endParaRPr>
          </a:p>
        </p:txBody>
      </p:sp>
      <p:pic>
        <p:nvPicPr>
          <p:cNvPr id="52230" name="Picture 6" descr="Andreas Heinecke_color-copyright maxlautenschlaeg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171" r="2892"/>
          <a:stretch/>
        </p:blipFill>
        <p:spPr bwMode="auto">
          <a:xfrm>
            <a:off x="6444208" y="1784154"/>
            <a:ext cx="1872208" cy="2342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372200" y="4149080"/>
            <a:ext cx="2304256" cy="954107"/>
          </a:xfrm>
          <a:prstGeom prst="rect">
            <a:avLst/>
          </a:prstGeom>
          <a:noFill/>
        </p:spPr>
        <p:txBody>
          <a:bodyPr wrap="square" rtlCol="0">
            <a:spAutoFit/>
          </a:bodyPr>
          <a:lstStyle/>
          <a:p>
            <a:r>
              <a:rPr lang="de-DE" sz="700" dirty="0" smtClean="0"/>
              <a:t>Quelle: entrepreneurship.de</a:t>
            </a:r>
          </a:p>
          <a:p>
            <a:endParaRPr lang="de-DE" sz="800" dirty="0" smtClean="0"/>
          </a:p>
          <a:p>
            <a:r>
              <a:rPr lang="de-DE" sz="800" dirty="0" smtClean="0"/>
              <a:t> </a:t>
            </a:r>
            <a:r>
              <a:rPr lang="de-DE" sz="1600" b="1" dirty="0" err="1" smtClean="0">
                <a:latin typeface="Bodoni MT" panose="02070603080606020203" pitchFamily="18" charset="0"/>
              </a:rPr>
              <a:t>Anderas</a:t>
            </a:r>
            <a:r>
              <a:rPr lang="de-DE" sz="1600" b="1" dirty="0" smtClean="0">
                <a:latin typeface="Bodoni MT" panose="02070603080606020203" pitchFamily="18" charset="0"/>
              </a:rPr>
              <a:t> </a:t>
            </a:r>
            <a:r>
              <a:rPr lang="de-DE" sz="1600" b="1" dirty="0" err="1" smtClean="0">
                <a:latin typeface="Bodoni MT" panose="02070603080606020203" pitchFamily="18" charset="0"/>
              </a:rPr>
              <a:t>Heinecke</a:t>
            </a:r>
            <a:r>
              <a:rPr lang="de-DE" sz="1600" dirty="0" smtClean="0">
                <a:latin typeface="Bodoni MT" panose="02070603080606020203" pitchFamily="18" charset="0"/>
              </a:rPr>
              <a:t> Dialog im Dunkeln</a:t>
            </a:r>
            <a:endParaRPr lang="de-DE" sz="800" dirty="0">
              <a:latin typeface="Bodoni MT" panose="02070603080606020203" pitchFamily="18" charset="0"/>
            </a:endParaRPr>
          </a:p>
          <a:p>
            <a:endParaRPr lang="de-DE" sz="800" dirty="0"/>
          </a:p>
        </p:txBody>
      </p:sp>
      <p:pic>
        <p:nvPicPr>
          <p:cNvPr id="52232" name="Picture 8" descr="Katja Urbatsch"/>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553"/>
          <a:stretch/>
        </p:blipFill>
        <p:spPr bwMode="auto">
          <a:xfrm>
            <a:off x="3939158" y="1784153"/>
            <a:ext cx="1712962" cy="23421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3846416" y="4149080"/>
            <a:ext cx="1898445" cy="830997"/>
          </a:xfrm>
          <a:prstGeom prst="rect">
            <a:avLst/>
          </a:prstGeom>
          <a:noFill/>
        </p:spPr>
        <p:txBody>
          <a:bodyPr wrap="square" rtlCol="0">
            <a:spAutoFit/>
          </a:bodyPr>
          <a:lstStyle/>
          <a:p>
            <a:r>
              <a:rPr lang="de-DE" sz="700" dirty="0" smtClean="0"/>
              <a:t>Quelle: arbeiterkind.de</a:t>
            </a:r>
          </a:p>
          <a:p>
            <a:endParaRPr lang="de-DE" sz="800" dirty="0"/>
          </a:p>
          <a:p>
            <a:r>
              <a:rPr lang="de-DE" sz="1600" b="1" dirty="0" smtClean="0">
                <a:latin typeface="Bodoni MT" panose="02070603080606020203" pitchFamily="18" charset="0"/>
              </a:rPr>
              <a:t>Katja </a:t>
            </a:r>
            <a:r>
              <a:rPr lang="de-DE" sz="1600" b="1" dirty="0" err="1" smtClean="0">
                <a:latin typeface="Bodoni MT" panose="02070603080606020203" pitchFamily="18" charset="0"/>
              </a:rPr>
              <a:t>Urbatsch</a:t>
            </a:r>
            <a:endParaRPr lang="de-DE" sz="1600" b="1" dirty="0" smtClean="0">
              <a:latin typeface="Bodoni MT" panose="02070603080606020203" pitchFamily="18" charset="0"/>
            </a:endParaRPr>
          </a:p>
          <a:p>
            <a:r>
              <a:rPr lang="de-DE" sz="1600" dirty="0" smtClean="0">
                <a:latin typeface="Bodoni MT" panose="02070603080606020203" pitchFamily="18" charset="0"/>
              </a:rPr>
              <a:t>Arbeiterkind.de</a:t>
            </a:r>
            <a:endParaRPr lang="de-DE" sz="1600" dirty="0">
              <a:latin typeface="Bodoni MT" panose="02070603080606020203" pitchFamily="18" charset="0"/>
            </a:endParaRPr>
          </a:p>
        </p:txBody>
      </p:sp>
    </p:spTree>
    <p:extLst>
      <p:ext uri="{BB962C8B-B14F-4D97-AF65-F5344CB8AC3E}">
        <p14:creationId xmlns:p14="http://schemas.microsoft.com/office/powerpoint/2010/main" val="12704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1"/>
                </a:solidFill>
              </a:rPr>
              <a:t>Muhammad </a:t>
            </a:r>
            <a:r>
              <a:rPr lang="cs-CZ" dirty="0" err="1" smtClean="0">
                <a:solidFill>
                  <a:schemeClr val="tx1"/>
                </a:solidFill>
              </a:rPr>
              <a:t>Yunus</a:t>
            </a:r>
            <a:r>
              <a:rPr lang="cs-CZ" dirty="0" smtClean="0">
                <a:solidFill>
                  <a:schemeClr val="tx1"/>
                </a:solidFill>
              </a:rPr>
              <a:t> (moralheroes.org)</a:t>
            </a:r>
            <a:endParaRPr lang="cs-CZ" dirty="0">
              <a:solidFill>
                <a:schemeClr val="tx1"/>
              </a:solidFill>
            </a:endParaRPr>
          </a:p>
        </p:txBody>
      </p:sp>
      <p:sp>
        <p:nvSpPr>
          <p:cNvPr id="3" name="Zástupný symbol pro obsah 2"/>
          <p:cNvSpPr>
            <a:spLocks noGrp="1"/>
          </p:cNvSpPr>
          <p:nvPr>
            <p:ph idx="1"/>
          </p:nvPr>
        </p:nvSpPr>
        <p:spPr/>
        <p:txBody>
          <a:bodyPr/>
          <a:lstStyle/>
          <a:p>
            <a:r>
              <a:rPr lang="cs-CZ" b="0" dirty="0" smtClean="0"/>
              <a:t>Bangladéšský </a:t>
            </a:r>
            <a:r>
              <a:rPr lang="cs-CZ" b="0" dirty="0"/>
              <a:t>ekonom a bankéř, </a:t>
            </a:r>
            <a:r>
              <a:rPr lang="cs-CZ" b="0" dirty="0" smtClean="0"/>
              <a:t>nositel </a:t>
            </a:r>
            <a:r>
              <a:rPr lang="cs-CZ" b="0" dirty="0"/>
              <a:t>Nobelovy ceny za mír </a:t>
            </a:r>
            <a:r>
              <a:rPr lang="cs-CZ" b="0" dirty="0" smtClean="0"/>
              <a:t>2006; úvěrový </a:t>
            </a:r>
            <a:r>
              <a:rPr lang="cs-CZ" b="0" dirty="0"/>
              <a:t>nástroj </a:t>
            </a:r>
            <a:r>
              <a:rPr lang="cs-CZ" b="0" dirty="0" err="1" smtClean="0"/>
              <a:t>mikropůjček</a:t>
            </a:r>
            <a:r>
              <a:rPr lang="cs-CZ" b="0" dirty="0" smtClean="0"/>
              <a:t>;</a:t>
            </a:r>
          </a:p>
          <a:p>
            <a:r>
              <a:rPr lang="cs-CZ" b="0" dirty="0" smtClean="0"/>
              <a:t>Hladomor v Bangladéši (1974) - myšlenka </a:t>
            </a:r>
            <a:r>
              <a:rPr lang="cs-CZ" b="0" dirty="0"/>
              <a:t>zavedení sociálně ekonomického programu pro chudé, který by byl založen právě na tzv. </a:t>
            </a:r>
            <a:r>
              <a:rPr lang="cs-CZ" b="0" dirty="0" err="1" smtClean="0"/>
              <a:t>mikropůjčkách</a:t>
            </a:r>
            <a:endParaRPr lang="cs-CZ" b="0" dirty="0"/>
          </a:p>
          <a:p>
            <a:r>
              <a:rPr lang="cs-CZ" b="0" dirty="0" smtClean="0"/>
              <a:t>MP - souvisí </a:t>
            </a:r>
            <a:r>
              <a:rPr lang="cs-CZ" b="0" dirty="0"/>
              <a:t>s naléhavou potřebou finančních prostředků na jedné </a:t>
            </a:r>
            <a:r>
              <a:rPr lang="cs-CZ" b="0" dirty="0" smtClean="0"/>
              <a:t>straně a neochotou </a:t>
            </a:r>
            <a:r>
              <a:rPr lang="cs-CZ" b="0" dirty="0"/>
              <a:t>tradičních bank půjčovat chudým lidem kvůli jejich vysoké </a:t>
            </a:r>
            <a:r>
              <a:rPr lang="cs-CZ" b="0" dirty="0" smtClean="0"/>
              <a:t>rizikovosti.</a:t>
            </a:r>
          </a:p>
          <a:p>
            <a:pPr lvl="2"/>
            <a:r>
              <a:rPr lang="cs-CZ" b="0" dirty="0" smtClean="0"/>
              <a:t>„řešení“: lichváři (nebankovní </a:t>
            </a:r>
            <a:r>
              <a:rPr lang="cs-CZ" b="0" dirty="0" err="1" smtClean="0"/>
              <a:t>instirtuce</a:t>
            </a:r>
            <a:r>
              <a:rPr lang="cs-CZ" b="0" dirty="0" smtClean="0"/>
              <a:t>)</a:t>
            </a:r>
          </a:p>
          <a:p>
            <a:pPr lvl="2"/>
            <a:r>
              <a:rPr lang="cs-CZ" dirty="0" smtClean="0"/>
              <a:t>Řešení:</a:t>
            </a:r>
            <a:endParaRPr lang="cs-CZ" dirty="0"/>
          </a:p>
        </p:txBody>
      </p:sp>
    </p:spTree>
    <p:extLst>
      <p:ext uri="{BB962C8B-B14F-4D97-AF65-F5344CB8AC3E}">
        <p14:creationId xmlns:p14="http://schemas.microsoft.com/office/powerpoint/2010/main" val="2710555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chemeClr val="tx1"/>
                </a:solidFill>
              </a:rPr>
              <a:t>Muhammad </a:t>
            </a:r>
            <a:r>
              <a:rPr lang="cs-CZ" dirty="0" err="1">
                <a:solidFill>
                  <a:schemeClr val="tx1"/>
                </a:solidFill>
              </a:rPr>
              <a:t>Yunus</a:t>
            </a:r>
            <a:r>
              <a:rPr lang="cs-CZ" dirty="0">
                <a:solidFill>
                  <a:schemeClr val="tx1"/>
                </a:solidFill>
              </a:rPr>
              <a:t> (moralheroes.org)</a:t>
            </a:r>
            <a:endParaRPr lang="cs-CZ" dirty="0"/>
          </a:p>
        </p:txBody>
      </p:sp>
      <p:sp>
        <p:nvSpPr>
          <p:cNvPr id="3" name="Zástupný symbol pro obsah 2"/>
          <p:cNvSpPr>
            <a:spLocks noGrp="1"/>
          </p:cNvSpPr>
          <p:nvPr>
            <p:ph idx="1"/>
          </p:nvPr>
        </p:nvSpPr>
        <p:spPr/>
        <p:txBody>
          <a:bodyPr/>
          <a:lstStyle/>
          <a:p>
            <a:r>
              <a:rPr lang="cs-CZ" dirty="0" err="1" smtClean="0"/>
              <a:t>Mikropůjčky</a:t>
            </a:r>
            <a:r>
              <a:rPr lang="cs-CZ" dirty="0" smtClean="0"/>
              <a:t>: velmi </a:t>
            </a:r>
            <a:r>
              <a:rPr lang="cs-CZ" dirty="0"/>
              <a:t>malé půjčky, většinou s cílem podpořit soběstačnost, případně přímo rozvoj individuálního podnikání. </a:t>
            </a:r>
            <a:endParaRPr lang="cs-CZ" dirty="0" smtClean="0"/>
          </a:p>
          <a:p>
            <a:r>
              <a:rPr lang="cs-CZ" dirty="0" smtClean="0"/>
              <a:t>První </a:t>
            </a:r>
            <a:r>
              <a:rPr lang="cs-CZ" dirty="0"/>
              <a:t>takovou půjčku poskytl sám </a:t>
            </a:r>
            <a:r>
              <a:rPr lang="cs-CZ" dirty="0" err="1"/>
              <a:t>Yunus</a:t>
            </a:r>
            <a:r>
              <a:rPr lang="cs-CZ" dirty="0"/>
              <a:t>, když půjčil 27 USD ženám ve vesnici </a:t>
            </a:r>
            <a:r>
              <a:rPr lang="cs-CZ" dirty="0" err="1"/>
              <a:t>Jobra</a:t>
            </a:r>
            <a:r>
              <a:rPr lang="cs-CZ" dirty="0"/>
              <a:t>, které se zabývaly výrobou bambusového nábytku. </a:t>
            </a:r>
            <a:endParaRPr lang="cs-CZ" dirty="0" smtClean="0"/>
          </a:p>
          <a:p>
            <a:r>
              <a:rPr lang="cs-CZ" dirty="0" err="1" smtClean="0"/>
              <a:t>Yunusův</a:t>
            </a:r>
            <a:r>
              <a:rPr lang="cs-CZ" dirty="0" smtClean="0"/>
              <a:t> </a:t>
            </a:r>
            <a:r>
              <a:rPr lang="cs-CZ" dirty="0"/>
              <a:t>sociálně ekonomický program, který měl velký úspěch, později podpořila i vláda. V prosinci roku 1976 se </a:t>
            </a:r>
            <a:r>
              <a:rPr lang="cs-CZ" dirty="0" err="1"/>
              <a:t>Yunusovi</a:t>
            </a:r>
            <a:r>
              <a:rPr lang="cs-CZ" dirty="0"/>
              <a:t> podařilo pro lidi z vesnice </a:t>
            </a:r>
            <a:r>
              <a:rPr lang="cs-CZ" dirty="0" err="1"/>
              <a:t>Jobra</a:t>
            </a:r>
            <a:r>
              <a:rPr lang="cs-CZ" dirty="0"/>
              <a:t> získat vládní půjčku z banky Janata Bank. </a:t>
            </a:r>
          </a:p>
        </p:txBody>
      </p:sp>
    </p:spTree>
    <p:extLst>
      <p:ext uri="{BB962C8B-B14F-4D97-AF65-F5344CB8AC3E}">
        <p14:creationId xmlns:p14="http://schemas.microsoft.com/office/powerpoint/2010/main" val="170944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chemeClr val="tx1"/>
                </a:solidFill>
              </a:rPr>
              <a:t>Muhammad </a:t>
            </a:r>
            <a:r>
              <a:rPr lang="cs-CZ" dirty="0" err="1">
                <a:solidFill>
                  <a:schemeClr val="tx1"/>
                </a:solidFill>
              </a:rPr>
              <a:t>Yunus</a:t>
            </a:r>
            <a:r>
              <a:rPr lang="cs-CZ" dirty="0">
                <a:solidFill>
                  <a:schemeClr val="tx1"/>
                </a:solidFill>
              </a:rPr>
              <a:t> (moralheroes.org)</a:t>
            </a:r>
            <a:endParaRPr lang="cs-CZ" dirty="0"/>
          </a:p>
        </p:txBody>
      </p:sp>
      <p:sp>
        <p:nvSpPr>
          <p:cNvPr id="3" name="Zástupný symbol pro obsah 2"/>
          <p:cNvSpPr>
            <a:spLocks noGrp="1"/>
          </p:cNvSpPr>
          <p:nvPr>
            <p:ph idx="1"/>
          </p:nvPr>
        </p:nvSpPr>
        <p:spPr>
          <a:xfrm>
            <a:off x="1835150" y="1916113"/>
            <a:ext cx="6851650" cy="4609231"/>
          </a:xfrm>
        </p:spPr>
        <p:txBody>
          <a:bodyPr/>
          <a:lstStyle/>
          <a:p>
            <a:r>
              <a:rPr lang="cs-CZ" b="0" dirty="0" smtClean="0"/>
              <a:t>V </a:t>
            </a:r>
            <a:r>
              <a:rPr lang="cs-CZ" b="0" dirty="0"/>
              <a:t>roce 1983 se z pilotního projektu stala plnohodnotná banka </a:t>
            </a:r>
            <a:r>
              <a:rPr lang="cs-CZ" b="0" dirty="0" err="1"/>
              <a:t>Grameen</a:t>
            </a:r>
            <a:r>
              <a:rPr lang="cs-CZ" b="0" dirty="0"/>
              <a:t> Bank (Vesnická banka), která se specializovala na půjčky pro chudé Bangladéšany, převážně ženy. </a:t>
            </a:r>
          </a:p>
          <a:p>
            <a:r>
              <a:rPr lang="cs-CZ" b="0" dirty="0"/>
              <a:t>V roce 2007 přesáhla výše úvěrů částku 6.38 miliard USD, kterou </a:t>
            </a:r>
            <a:r>
              <a:rPr lang="cs-CZ" b="0" dirty="0" err="1"/>
              <a:t>Grameen</a:t>
            </a:r>
            <a:r>
              <a:rPr lang="cs-CZ" b="0" dirty="0"/>
              <a:t> Bank vydala 7.4 miliónu dlužníkům. </a:t>
            </a:r>
            <a:endParaRPr lang="cs-CZ" b="0" dirty="0" smtClean="0"/>
          </a:p>
          <a:p>
            <a:pPr lvl="2"/>
            <a:r>
              <a:rPr lang="cs-CZ" b="0" dirty="0" smtClean="0"/>
              <a:t>K </a:t>
            </a:r>
            <a:r>
              <a:rPr lang="cs-CZ" b="0" dirty="0"/>
              <a:t>zajištění splácení vymyslela banka systém „skupin solidarity“. Tyto malé skupiny lidí se každý týden scházejí k uzavírání obchodů s bankou a vzájemně se podporují ve svém úsilí v oblasti ekonomického růstu a prosperity. S postupným ekonomickým růstem přidala banka k </a:t>
            </a:r>
            <a:r>
              <a:rPr lang="cs-CZ" b="0" dirty="0" err="1"/>
              <a:t>mikropůjčkám</a:t>
            </a:r>
            <a:r>
              <a:rPr lang="cs-CZ" b="0" dirty="0"/>
              <a:t> také další typy úvěrů: na bydlení, zavlažovací systémy, rybolov aj… (blíže viz např. https://mladypodnikatel.cz/muhammad-yunus-zivotni-pribeh-t4157).</a:t>
            </a:r>
          </a:p>
          <a:p>
            <a:endParaRPr lang="cs-CZ" dirty="0"/>
          </a:p>
        </p:txBody>
      </p:sp>
    </p:spTree>
    <p:extLst>
      <p:ext uri="{BB962C8B-B14F-4D97-AF65-F5344CB8AC3E}">
        <p14:creationId xmlns:p14="http://schemas.microsoft.com/office/powerpoint/2010/main" val="1709440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000000"/>
                </a:solidFill>
                <a:latin typeface="Cambria"/>
              </a:rPr>
              <a:t>Katja </a:t>
            </a:r>
            <a:r>
              <a:rPr lang="cs-CZ" dirty="0" err="1">
                <a:solidFill>
                  <a:srgbClr val="000000"/>
                </a:solidFill>
                <a:latin typeface="Cambria"/>
              </a:rPr>
              <a:t>Urbatsch</a:t>
            </a:r>
            <a:r>
              <a:rPr lang="cs-CZ" dirty="0">
                <a:solidFill>
                  <a:srgbClr val="000000"/>
                </a:solidFill>
                <a:latin typeface="Cambria"/>
              </a:rPr>
              <a:t> (zdroj: arbeiterkind.de)</a:t>
            </a:r>
            <a:endParaRPr lang="cs-CZ" dirty="0"/>
          </a:p>
        </p:txBody>
      </p:sp>
      <p:sp>
        <p:nvSpPr>
          <p:cNvPr id="3" name="Zástupný symbol pro obsah 2"/>
          <p:cNvSpPr>
            <a:spLocks noGrp="1"/>
          </p:cNvSpPr>
          <p:nvPr>
            <p:ph idx="1"/>
          </p:nvPr>
        </p:nvSpPr>
        <p:spPr/>
        <p:txBody>
          <a:bodyPr/>
          <a:lstStyle/>
          <a:p>
            <a:r>
              <a:rPr lang="cs-CZ" b="0" dirty="0"/>
              <a:t>Zakladatelka a generální ředitelka neziskové organizace </a:t>
            </a:r>
            <a:r>
              <a:rPr lang="cs-CZ" b="0" dirty="0" smtClean="0"/>
              <a:t>ArbeiterKind.de;</a:t>
            </a:r>
          </a:p>
          <a:p>
            <a:r>
              <a:rPr lang="cs-CZ" b="0" dirty="0"/>
              <a:t>Organizace povzbuzuje žáky z rodin bez </a:t>
            </a:r>
            <a:r>
              <a:rPr lang="cs-CZ" b="0" dirty="0" smtClean="0"/>
              <a:t>VŠ </a:t>
            </a:r>
            <a:r>
              <a:rPr lang="cs-CZ" b="0" dirty="0"/>
              <a:t>vzdělání, aby studovali jako první ve své </a:t>
            </a:r>
            <a:r>
              <a:rPr lang="cs-CZ" b="0" dirty="0" smtClean="0"/>
              <a:t>rodině</a:t>
            </a:r>
          </a:p>
          <a:p>
            <a:r>
              <a:rPr lang="cs-CZ" b="0" dirty="0" smtClean="0"/>
              <a:t>Na </a:t>
            </a:r>
            <a:r>
              <a:rPr lang="cs-CZ" b="0" dirty="0"/>
              <a:t>celostátní úrovni zapojeno 6000 dobrovolníků v rámci 75 místních </a:t>
            </a:r>
            <a:r>
              <a:rPr lang="cs-CZ" b="0" dirty="0" smtClean="0"/>
              <a:t>skupin</a:t>
            </a:r>
          </a:p>
          <a:p>
            <a:r>
              <a:rPr lang="cs-CZ" b="0" dirty="0"/>
              <a:t>v</a:t>
            </a:r>
            <a:r>
              <a:rPr lang="cs-CZ" b="0" dirty="0" smtClean="0"/>
              <a:t> </a:t>
            </a:r>
            <a:r>
              <a:rPr lang="cs-CZ" b="0" dirty="0"/>
              <a:t>Německu je pravděpodobnost, že se dítě stane studentem, stále výrazně závislá na vzdělání rodičů.</a:t>
            </a:r>
            <a:endParaRPr lang="cs-CZ" dirty="0"/>
          </a:p>
        </p:txBody>
      </p:sp>
    </p:spTree>
    <p:extLst>
      <p:ext uri="{BB962C8B-B14F-4D97-AF65-F5344CB8AC3E}">
        <p14:creationId xmlns:p14="http://schemas.microsoft.com/office/powerpoint/2010/main" val="1926508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000000"/>
                </a:solidFill>
                <a:latin typeface="Cambria"/>
              </a:rPr>
              <a:t>Katja </a:t>
            </a:r>
            <a:r>
              <a:rPr lang="cs-CZ" dirty="0" err="1">
                <a:solidFill>
                  <a:srgbClr val="000000"/>
                </a:solidFill>
                <a:latin typeface="Cambria"/>
              </a:rPr>
              <a:t>Urbatsch</a:t>
            </a:r>
            <a:r>
              <a:rPr lang="cs-CZ" dirty="0">
                <a:solidFill>
                  <a:srgbClr val="000000"/>
                </a:solidFill>
                <a:latin typeface="Cambria"/>
              </a:rPr>
              <a:t> (zdroj: arbeiterkind.de)</a:t>
            </a:r>
            <a:endParaRPr lang="cs-CZ" dirty="0"/>
          </a:p>
        </p:txBody>
      </p:sp>
      <p:sp>
        <p:nvSpPr>
          <p:cNvPr id="3" name="Zástupný symbol pro obsah 2"/>
          <p:cNvSpPr>
            <a:spLocks noGrp="1"/>
          </p:cNvSpPr>
          <p:nvPr>
            <p:ph idx="1"/>
          </p:nvPr>
        </p:nvSpPr>
        <p:spPr/>
        <p:txBody>
          <a:bodyPr/>
          <a:lstStyle/>
          <a:p>
            <a:r>
              <a:rPr lang="cs-CZ" dirty="0"/>
              <a:t>osobní podpora </a:t>
            </a:r>
            <a:r>
              <a:rPr lang="cs-CZ" dirty="0" smtClean="0"/>
              <a:t>v místních </a:t>
            </a:r>
            <a:r>
              <a:rPr lang="cs-CZ" dirty="0"/>
              <a:t>skupinách s otevřenými setkáními, konzultačními hodinami a individuálním </a:t>
            </a:r>
            <a:r>
              <a:rPr lang="cs-CZ" dirty="0" err="1"/>
              <a:t>mentoringem</a:t>
            </a:r>
            <a:endParaRPr lang="cs-CZ" dirty="0"/>
          </a:p>
          <a:p>
            <a:r>
              <a:rPr lang="cs-CZ" dirty="0"/>
              <a:t>Informační akce ve školách, kde je akademičtí odborníci v praxi seznámí s vlastní vzdělávací historií, stejně jako s informacemi na vysokých školách a na vzdělávacích veletrzích</a:t>
            </a:r>
          </a:p>
          <a:p>
            <a:r>
              <a:rPr lang="cs-CZ" dirty="0"/>
              <a:t>Informační telefon pro studenty a </a:t>
            </a:r>
            <a:r>
              <a:rPr lang="cs-CZ" dirty="0" smtClean="0"/>
              <a:t>rodiče</a:t>
            </a:r>
            <a:endParaRPr lang="cs-CZ" dirty="0"/>
          </a:p>
          <a:p>
            <a:r>
              <a:rPr lang="cs-CZ" dirty="0"/>
              <a:t>Informační portál: www.arbeiterkind.de</a:t>
            </a:r>
          </a:p>
          <a:p>
            <a:r>
              <a:rPr lang="cs-CZ" dirty="0"/>
              <a:t>vlastní sociální síť na adrese http://netzwerk.arbeiterkind.de</a:t>
            </a:r>
          </a:p>
          <a:p>
            <a:endParaRPr lang="cs-CZ" dirty="0"/>
          </a:p>
        </p:txBody>
      </p:sp>
    </p:spTree>
    <p:extLst>
      <p:ext uri="{BB962C8B-B14F-4D97-AF65-F5344CB8AC3E}">
        <p14:creationId xmlns:p14="http://schemas.microsoft.com/office/powerpoint/2010/main" val="1047731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457388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2555875" y="0"/>
            <a:ext cx="6588125" cy="1143000"/>
          </a:xfrm>
        </p:spPr>
        <p:txBody>
          <a:bodyPr/>
          <a:lstStyle/>
          <a:p>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and</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some</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unknown</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examples</a:t>
            </a:r>
            <a:r>
              <a:rPr lang="de-DE" sz="3200" dirty="0" smtClean="0">
                <a:solidFill>
                  <a:srgbClr val="9A0202"/>
                </a:solidFill>
                <a:latin typeface="Bodoni MT Condensed" panose="02070606080606020203" pitchFamily="18" charset="0"/>
              </a:rPr>
              <a:t>:</a:t>
            </a:r>
            <a:endParaRPr lang="de-DE" sz="3200" dirty="0">
              <a:solidFill>
                <a:srgbClr val="9A0202"/>
              </a:solidFill>
              <a:latin typeface="Bodoni MT Condensed" panose="02070606080606020203" pitchFamily="18" charset="0"/>
            </a:endParaRPr>
          </a:p>
        </p:txBody>
      </p:sp>
      <p:pic>
        <p:nvPicPr>
          <p:cNvPr id="7" name="Grafik 6"/>
          <p:cNvPicPr>
            <a:picLocks noChangeAspect="1"/>
          </p:cNvPicPr>
          <p:nvPr/>
        </p:nvPicPr>
        <p:blipFill rotWithShape="1">
          <a:blip r:embed="rId2" cstate="print"/>
          <a:srcRect l="8492" t="16532" r="39485" b="17516"/>
          <a:stretch/>
        </p:blipFill>
        <p:spPr>
          <a:xfrm>
            <a:off x="3779912" y="2572565"/>
            <a:ext cx="5040560" cy="3592739"/>
          </a:xfrm>
          <a:prstGeom prst="rect">
            <a:avLst/>
          </a:prstGeom>
        </p:spPr>
      </p:pic>
      <p:pic>
        <p:nvPicPr>
          <p:cNvPr id="6" name="Grafik 5"/>
          <p:cNvPicPr>
            <a:picLocks noChangeAspect="1"/>
          </p:cNvPicPr>
          <p:nvPr/>
        </p:nvPicPr>
        <p:blipFill rotWithShape="1">
          <a:blip r:embed="rId3" cstate="print"/>
          <a:srcRect l="14751" t="16938" r="40420" b="23266"/>
          <a:stretch/>
        </p:blipFill>
        <p:spPr>
          <a:xfrm>
            <a:off x="1763688" y="3772445"/>
            <a:ext cx="3744416" cy="2808149"/>
          </a:xfrm>
          <a:prstGeom prst="rect">
            <a:avLst/>
          </a:prstGeom>
        </p:spPr>
      </p:pic>
      <p:pic>
        <p:nvPicPr>
          <p:cNvPr id="53250" name="Picture 2" descr="AW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401" y="4869159"/>
            <a:ext cx="1128296" cy="88853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Bild in Originalgröße anzei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382" y="3861048"/>
            <a:ext cx="5810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Diakonie Deutschlan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3874"/>
          <a:stretch/>
        </p:blipFill>
        <p:spPr bwMode="auto">
          <a:xfrm>
            <a:off x="5791095" y="6319359"/>
            <a:ext cx="2095500" cy="277993"/>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2"/>
          <p:cNvSpPr>
            <a:spLocks noGrp="1"/>
          </p:cNvSpPr>
          <p:nvPr>
            <p:ph idx="1"/>
          </p:nvPr>
        </p:nvSpPr>
        <p:spPr>
          <a:xfrm>
            <a:off x="539552" y="1389111"/>
            <a:ext cx="7848872" cy="1175793"/>
          </a:xfrm>
        </p:spPr>
        <p:txBody>
          <a:bodyPr/>
          <a:lstStyle/>
          <a:p>
            <a:pPr marL="0" indent="0">
              <a:buNone/>
            </a:pPr>
            <a:r>
              <a:rPr lang="de-DE" b="0" dirty="0" err="1" smtClean="0">
                <a:solidFill>
                  <a:schemeClr val="tx1"/>
                </a:solidFill>
                <a:latin typeface="Bodoni MT Condensed" panose="02070606080606020203" pitchFamily="18" charset="0"/>
              </a:rPr>
              <a:t>Entrepreneurial</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ideas</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and</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incentives</a:t>
            </a:r>
            <a:r>
              <a:rPr lang="de-DE" b="0" dirty="0" smtClean="0">
                <a:solidFill>
                  <a:schemeClr val="tx1"/>
                </a:solidFill>
                <a:latin typeface="Bodoni MT Condensed" panose="02070606080606020203" pitchFamily="18" charset="0"/>
              </a:rPr>
              <a:t> in </a:t>
            </a:r>
            <a:r>
              <a:rPr lang="de-DE" b="0" dirty="0" err="1" smtClean="0">
                <a:solidFill>
                  <a:schemeClr val="tx1"/>
                </a:solidFill>
                <a:latin typeface="Bodoni MT Condensed" panose="02070606080606020203" pitchFamily="18" charset="0"/>
              </a:rPr>
              <a:t>the</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social</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service</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sector</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by</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municipalities</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by</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cooperatives</a:t>
            </a:r>
            <a:r>
              <a:rPr lang="de-DE" b="0" dirty="0" smtClean="0">
                <a:solidFill>
                  <a:schemeClr val="tx1"/>
                </a:solidFill>
                <a:latin typeface="Bodoni MT Condensed" panose="02070606080606020203" pitchFamily="18" charset="0"/>
              </a:rPr>
              <a:t>: </a:t>
            </a:r>
          </a:p>
          <a:p>
            <a:pPr marL="0" indent="0">
              <a:buNone/>
            </a:pPr>
            <a:r>
              <a:rPr lang="de-DE" dirty="0" smtClean="0">
                <a:latin typeface="Bodoni MT Condensed" panose="02070606080606020203" pitchFamily="18" charset="0"/>
                <a:sym typeface="Wingdings" panose="05000000000000000000" pitchFamily="2" charset="2"/>
              </a:rPr>
              <a:t></a:t>
            </a:r>
            <a:r>
              <a:rPr lang="de-DE" dirty="0" smtClean="0">
                <a:latin typeface="Bodoni MT Condensed" panose="02070606080606020203" pitchFamily="18" charset="0"/>
              </a:rPr>
              <a:t> Bias in </a:t>
            </a:r>
            <a:r>
              <a:rPr lang="de-DE" dirty="0" err="1" smtClean="0">
                <a:latin typeface="Bodoni MT Condensed" panose="02070606080606020203" pitchFamily="18" charset="0"/>
              </a:rPr>
              <a:t>the</a:t>
            </a:r>
            <a:r>
              <a:rPr lang="de-DE" dirty="0" smtClean="0">
                <a:latin typeface="Bodoni MT Condensed" panose="02070606080606020203" pitchFamily="18" charset="0"/>
              </a:rPr>
              <a:t> </a:t>
            </a:r>
            <a:r>
              <a:rPr lang="de-DE" dirty="0" err="1" smtClean="0">
                <a:latin typeface="Bodoni MT Condensed" panose="02070606080606020203" pitchFamily="18" charset="0"/>
              </a:rPr>
              <a:t>media</a:t>
            </a:r>
            <a:r>
              <a:rPr lang="de-DE" dirty="0" smtClean="0">
                <a:latin typeface="Bodoni MT Condensed" panose="02070606080606020203" pitchFamily="18" charset="0"/>
              </a:rPr>
              <a:t>: </a:t>
            </a:r>
            <a:r>
              <a:rPr lang="de-DE" dirty="0" err="1" smtClean="0">
                <a:latin typeface="Bodoni MT Condensed" panose="02070606080606020203" pitchFamily="18" charset="0"/>
              </a:rPr>
              <a:t>only</a:t>
            </a:r>
            <a:r>
              <a:rPr lang="de-DE" dirty="0" smtClean="0">
                <a:latin typeface="Bodoni MT Condensed" panose="02070606080606020203" pitchFamily="18" charset="0"/>
              </a:rPr>
              <a:t> </a:t>
            </a:r>
            <a:r>
              <a:rPr lang="de-DE" dirty="0" err="1" smtClean="0">
                <a:latin typeface="Bodoni MT Condensed" panose="02070606080606020203" pitchFamily="18" charset="0"/>
              </a:rPr>
              <a:t>few</a:t>
            </a:r>
            <a:r>
              <a:rPr lang="de-DE" dirty="0" smtClean="0">
                <a:latin typeface="Bodoni MT Condensed" panose="02070606080606020203" pitchFamily="18" charset="0"/>
              </a:rPr>
              <a:t> </a:t>
            </a:r>
            <a:r>
              <a:rPr lang="de-DE" dirty="0" err="1" smtClean="0">
                <a:latin typeface="Bodoni MT Condensed" panose="02070606080606020203" pitchFamily="18" charset="0"/>
              </a:rPr>
              <a:t>social</a:t>
            </a:r>
            <a:r>
              <a:rPr lang="de-DE" dirty="0" smtClean="0">
                <a:latin typeface="Bodoni MT Condensed" panose="02070606080606020203" pitchFamily="18" charset="0"/>
              </a:rPr>
              <a:t> </a:t>
            </a:r>
            <a:r>
              <a:rPr lang="de-DE" dirty="0" err="1" smtClean="0">
                <a:latin typeface="Bodoni MT Condensed" panose="02070606080606020203" pitchFamily="18" charset="0"/>
              </a:rPr>
              <a:t>entrepreneurs</a:t>
            </a:r>
            <a:r>
              <a:rPr lang="de-DE" dirty="0" smtClean="0">
                <a:latin typeface="Bodoni MT Condensed" panose="02070606080606020203" pitchFamily="18" charset="0"/>
              </a:rPr>
              <a:t> </a:t>
            </a:r>
            <a:r>
              <a:rPr lang="de-DE" dirty="0" err="1" smtClean="0">
                <a:latin typeface="Bodoni MT Condensed" panose="02070606080606020203" pitchFamily="18" charset="0"/>
              </a:rPr>
              <a:t>with</a:t>
            </a:r>
            <a:r>
              <a:rPr lang="de-DE" dirty="0" smtClean="0">
                <a:latin typeface="Bodoni MT Condensed" panose="02070606080606020203" pitchFamily="18" charset="0"/>
              </a:rPr>
              <a:t> a </a:t>
            </a:r>
            <a:r>
              <a:rPr lang="de-DE" dirty="0" err="1" smtClean="0">
                <a:latin typeface="Bodoni MT Condensed" panose="02070606080606020203" pitchFamily="18" charset="0"/>
              </a:rPr>
              <a:t>high</a:t>
            </a:r>
            <a:r>
              <a:rPr lang="de-DE" dirty="0" smtClean="0">
                <a:latin typeface="Bodoni MT Condensed" panose="02070606080606020203" pitchFamily="18" charset="0"/>
              </a:rPr>
              <a:t> „</a:t>
            </a:r>
            <a:r>
              <a:rPr lang="de-DE" dirty="0" err="1" smtClean="0">
                <a:latin typeface="Bodoni MT Condensed" panose="02070606080606020203" pitchFamily="18" charset="0"/>
              </a:rPr>
              <a:t>glamour</a:t>
            </a:r>
            <a:r>
              <a:rPr lang="de-DE" dirty="0" smtClean="0">
                <a:latin typeface="Bodoni MT Condensed" panose="02070606080606020203" pitchFamily="18" charset="0"/>
              </a:rPr>
              <a:t>“ </a:t>
            </a:r>
            <a:r>
              <a:rPr lang="de-DE" dirty="0" err="1" smtClean="0">
                <a:latin typeface="Bodoni MT Condensed" panose="02070606080606020203" pitchFamily="18" charset="0"/>
              </a:rPr>
              <a:t>are</a:t>
            </a:r>
            <a:r>
              <a:rPr lang="de-DE" dirty="0" smtClean="0">
                <a:latin typeface="Bodoni MT Condensed" panose="02070606080606020203" pitchFamily="18" charset="0"/>
              </a:rPr>
              <a:t> in </a:t>
            </a:r>
            <a:r>
              <a:rPr lang="de-DE" dirty="0" err="1" smtClean="0">
                <a:latin typeface="Bodoni MT Condensed" panose="02070606080606020203" pitchFamily="18" charset="0"/>
              </a:rPr>
              <a:t>the</a:t>
            </a:r>
            <a:r>
              <a:rPr lang="de-DE" dirty="0" smtClean="0">
                <a:latin typeface="Bodoni MT Condensed" panose="02070606080606020203" pitchFamily="18" charset="0"/>
              </a:rPr>
              <a:t> 	</a:t>
            </a:r>
            <a:r>
              <a:rPr lang="de-DE" dirty="0" err="1" smtClean="0">
                <a:latin typeface="Bodoni MT Condensed" panose="02070606080606020203" pitchFamily="18" charset="0"/>
              </a:rPr>
              <a:t>focus</a:t>
            </a:r>
            <a:r>
              <a:rPr lang="de-DE" dirty="0" smtClean="0">
                <a:latin typeface="Bodoni MT Condensed" panose="02070606080606020203" pitchFamily="18" charset="0"/>
              </a:rPr>
              <a:t> </a:t>
            </a:r>
            <a:endParaRPr lang="de-DE" sz="2400" dirty="0">
              <a:latin typeface="Bodoni MT Condensed" panose="02070606080606020203" pitchFamily="18" charset="0"/>
            </a:endParaRPr>
          </a:p>
        </p:txBody>
      </p:sp>
    </p:spTree>
    <p:extLst>
      <p:ext uri="{BB962C8B-B14F-4D97-AF65-F5344CB8AC3E}">
        <p14:creationId xmlns:p14="http://schemas.microsoft.com/office/powerpoint/2010/main" val="346520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Picture 7"/>
          <p:cNvPicPr>
            <a:picLocks noChangeAspect="1" noChangeArrowheads="1"/>
          </p:cNvPicPr>
          <p:nvPr/>
        </p:nvPicPr>
        <p:blipFill>
          <a:blip r:embed="rId2" cstate="print"/>
          <a:srcRect l="17265" t="33464" r="35587" b="14844"/>
          <a:stretch>
            <a:fillRect/>
          </a:stretch>
        </p:blipFill>
        <p:spPr bwMode="auto">
          <a:xfrm>
            <a:off x="2017714" y="1166813"/>
            <a:ext cx="5206262" cy="4566443"/>
          </a:xfrm>
          <a:prstGeom prst="rect">
            <a:avLst/>
          </a:prstGeom>
          <a:noFill/>
          <a:ln w="9525">
            <a:noFill/>
            <a:miter lim="800000"/>
            <a:headEnd/>
            <a:tailEnd/>
          </a:ln>
        </p:spPr>
      </p:pic>
      <p:sp>
        <p:nvSpPr>
          <p:cNvPr id="5" name="Titel 1"/>
          <p:cNvSpPr txBox="1">
            <a:spLocks/>
          </p:cNvSpPr>
          <p:nvPr/>
        </p:nvSpPr>
        <p:spPr bwMode="auto">
          <a:xfrm>
            <a:off x="2555776" y="-27384"/>
            <a:ext cx="6588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l" rtl="0" fontAlgn="base">
              <a:spcBef>
                <a:spcPct val="0"/>
              </a:spcBef>
              <a:spcAft>
                <a:spcPct val="0"/>
              </a:spcAft>
              <a:defRPr sz="2000" b="1">
                <a:solidFill>
                  <a:schemeClr val="bg1"/>
                </a:solidFill>
                <a:latin typeface="Arial" charset="0"/>
                <a:cs typeface="Arial" charset="0"/>
              </a:defRPr>
            </a:lvl6pPr>
            <a:lvl7pPr marL="914400" algn="l" rtl="0" fontAlgn="base">
              <a:spcBef>
                <a:spcPct val="0"/>
              </a:spcBef>
              <a:spcAft>
                <a:spcPct val="0"/>
              </a:spcAft>
              <a:defRPr sz="2000" b="1">
                <a:solidFill>
                  <a:schemeClr val="bg1"/>
                </a:solidFill>
                <a:latin typeface="Arial" charset="0"/>
                <a:cs typeface="Arial" charset="0"/>
              </a:defRPr>
            </a:lvl7pPr>
            <a:lvl8pPr marL="1371600" algn="l" rtl="0" fontAlgn="base">
              <a:spcBef>
                <a:spcPct val="0"/>
              </a:spcBef>
              <a:spcAft>
                <a:spcPct val="0"/>
              </a:spcAft>
              <a:defRPr sz="2000" b="1">
                <a:solidFill>
                  <a:schemeClr val="bg1"/>
                </a:solidFill>
                <a:latin typeface="Arial" charset="0"/>
                <a:cs typeface="Arial" charset="0"/>
              </a:defRPr>
            </a:lvl8pPr>
            <a:lvl9pPr marL="1828800" algn="l" rtl="0" fontAlgn="base">
              <a:spcBef>
                <a:spcPct val="0"/>
              </a:spcBef>
              <a:spcAft>
                <a:spcPct val="0"/>
              </a:spcAft>
              <a:defRPr sz="2000" b="1">
                <a:solidFill>
                  <a:schemeClr val="bg1"/>
                </a:solidFill>
                <a:latin typeface="Arial" charset="0"/>
                <a:cs typeface="Arial" charset="0"/>
              </a:defRPr>
            </a:lvl9pPr>
          </a:lstStyle>
          <a:p>
            <a:r>
              <a:rPr lang="de-DE" sz="3200" kern="0" dirty="0" smtClean="0">
                <a:solidFill>
                  <a:srgbClr val="9A0202"/>
                </a:solidFill>
                <a:latin typeface="Bodoni MT Condensed" panose="02070606080606020203" pitchFamily="18" charset="0"/>
              </a:rPr>
              <a:t>An </a:t>
            </a:r>
            <a:r>
              <a:rPr lang="de-DE" sz="3200" kern="0" dirty="0" err="1" smtClean="0">
                <a:solidFill>
                  <a:srgbClr val="9A0202"/>
                </a:solidFill>
                <a:latin typeface="Bodoni MT Condensed" panose="02070606080606020203" pitchFamily="18" charset="0"/>
              </a:rPr>
              <a:t>elite</a:t>
            </a:r>
            <a:r>
              <a:rPr lang="de-DE" sz="3200" kern="0" dirty="0" smtClean="0">
                <a:solidFill>
                  <a:srgbClr val="9A0202"/>
                </a:solidFill>
                <a:latin typeface="Bodoni MT Condensed" panose="02070606080606020203" pitchFamily="18" charset="0"/>
              </a:rPr>
              <a:t> </a:t>
            </a:r>
            <a:r>
              <a:rPr lang="de-DE" sz="3200" kern="0" dirty="0" err="1" smtClean="0">
                <a:solidFill>
                  <a:srgbClr val="9A0202"/>
                </a:solidFill>
                <a:latin typeface="Bodoni MT Condensed" panose="02070606080606020203" pitchFamily="18" charset="0"/>
              </a:rPr>
              <a:t>phenomena</a:t>
            </a:r>
            <a:r>
              <a:rPr lang="de-DE" sz="3200" kern="0" dirty="0" smtClean="0">
                <a:solidFill>
                  <a:srgbClr val="9A0202"/>
                </a:solidFill>
                <a:latin typeface="Bodoni MT Condensed" panose="02070606080606020203" pitchFamily="18" charset="0"/>
              </a:rPr>
              <a:t>?</a:t>
            </a:r>
            <a:endParaRPr lang="de-DE" sz="3200" kern="0" dirty="0">
              <a:solidFill>
                <a:srgbClr val="9A0202"/>
              </a:solidFill>
              <a:latin typeface="Bodoni MT Condensed" panose="02070606080606020203" pitchFamily="18" charset="0"/>
            </a:endParaRPr>
          </a:p>
        </p:txBody>
      </p:sp>
      <p:sp>
        <p:nvSpPr>
          <p:cNvPr id="6" name="Textfeld 5"/>
          <p:cNvSpPr txBox="1">
            <a:spLocks noChangeArrowheads="1"/>
          </p:cNvSpPr>
          <p:nvPr/>
        </p:nvSpPr>
        <p:spPr bwMode="auto">
          <a:xfrm>
            <a:off x="2017714" y="5757069"/>
            <a:ext cx="453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smtClean="0">
                <a:latin typeface="Arial" panose="020B0604020202020204" pitchFamily="34" charset="0"/>
              </a:rPr>
              <a:t>(Quelle: MEFOSE Studie (Jansen et al. 2013), Grafik erschienen in Enorm, Wirtschaft für den Menschen)</a:t>
            </a:r>
            <a:endParaRPr lang="de-DE" altLang="de-DE" sz="1000" dirty="0">
              <a:latin typeface="Arial" panose="020B0604020202020204" pitchFamily="34" charset="0"/>
            </a:endParaRPr>
          </a:p>
        </p:txBody>
      </p:sp>
    </p:spTree>
    <p:extLst>
      <p:ext uri="{BB962C8B-B14F-4D97-AF65-F5344CB8AC3E}">
        <p14:creationId xmlns:p14="http://schemas.microsoft.com/office/powerpoint/2010/main" val="3473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cs-CZ" sz="2800" dirty="0" err="1" smtClean="0">
                <a:solidFill>
                  <a:schemeClr val="accent6"/>
                </a:solidFill>
                <a:latin typeface="Bodoni MT Condensed" panose="02070606080606020203" pitchFamily="18" charset="0"/>
              </a:rPr>
              <a:t>Introduction</a:t>
            </a:r>
            <a:r>
              <a:rPr lang="cs-CZ" sz="2800" dirty="0" smtClean="0">
                <a:solidFill>
                  <a:schemeClr val="accent6"/>
                </a:solidFill>
                <a:latin typeface="Bodoni MT Condensed" panose="02070606080606020203" pitchFamily="18" charset="0"/>
              </a:rPr>
              <a:t> to </a:t>
            </a:r>
            <a:r>
              <a:rPr lang="cs-CZ" sz="2800" dirty="0" err="1" smtClean="0">
                <a:solidFill>
                  <a:schemeClr val="accent6"/>
                </a:solidFill>
                <a:latin typeface="Bodoni MT Condensed" panose="02070606080606020203" pitchFamily="18" charset="0"/>
              </a:rPr>
              <a:t>the</a:t>
            </a:r>
            <a:r>
              <a:rPr lang="cs-CZ" sz="2800" dirty="0" smtClean="0">
                <a:solidFill>
                  <a:schemeClr val="accent6"/>
                </a:solidFill>
                <a:latin typeface="Bodoni MT Condensed" panose="02070606080606020203" pitchFamily="18" charset="0"/>
              </a:rPr>
              <a:t> </a:t>
            </a:r>
            <a:r>
              <a:rPr lang="cs-CZ" sz="2800" smtClean="0">
                <a:solidFill>
                  <a:schemeClr val="accent6"/>
                </a:solidFill>
                <a:latin typeface="Bodoni MT Condensed" panose="02070606080606020203" pitchFamily="18" charset="0"/>
              </a:rPr>
              <a:t>field</a:t>
            </a:r>
            <a:r>
              <a:rPr lang="de-DE" sz="2800" smtClean="0">
                <a:solidFill>
                  <a:schemeClr val="accent6"/>
                </a:solidFill>
                <a:latin typeface="Bodoni MT Condensed" panose="02070606080606020203" pitchFamily="18" charset="0"/>
              </a:rPr>
              <a:t> </a:t>
            </a:r>
            <a:endParaRPr lang="de-DE" sz="2800" dirty="0" smtClean="0">
              <a:solidFill>
                <a:schemeClr val="accent6"/>
              </a:solidFill>
              <a:latin typeface="Bodoni MT Condensed" panose="02070606080606020203" pitchFamily="18" charset="0"/>
            </a:endParaRPr>
          </a:p>
          <a:p>
            <a:endParaRPr lang="de-DE" sz="2800" dirty="0">
              <a:latin typeface="Bodoni MT Condensed" panose="02070606080606020203" pitchFamily="18" charset="0"/>
            </a:endParaRPr>
          </a:p>
          <a:p>
            <a:pPr marL="0" indent="0">
              <a:buNone/>
            </a:pPr>
            <a:r>
              <a:rPr lang="de-DE" sz="2800" dirty="0">
                <a:latin typeface="Bodoni MT Condensed" panose="02070606080606020203" pitchFamily="18" charset="0"/>
                <a:hlinkClick r:id="rId2"/>
              </a:rPr>
              <a:t>https://</a:t>
            </a:r>
            <a:r>
              <a:rPr lang="de-DE" sz="2800" dirty="0" smtClean="0">
                <a:latin typeface="Bodoni MT Condensed" panose="02070606080606020203" pitchFamily="18" charset="0"/>
                <a:hlinkClick r:id="rId2"/>
              </a:rPr>
              <a:t>www.youtube.com/watch?v=shbcHtvqHus</a:t>
            </a:r>
            <a:r>
              <a:rPr lang="de-DE" sz="2800" dirty="0" smtClean="0">
                <a:latin typeface="Bodoni MT Condensed" panose="02070606080606020203" pitchFamily="18" charset="0"/>
              </a:rPr>
              <a:t> </a:t>
            </a:r>
            <a:endParaRPr lang="de-DE" sz="2800" dirty="0">
              <a:latin typeface="Bodoni MT Condensed" panose="02070606080606020203" pitchFamily="18" charset="0"/>
            </a:endParaRPr>
          </a:p>
        </p:txBody>
      </p:sp>
    </p:spTree>
    <p:extLst>
      <p:ext uri="{BB962C8B-B14F-4D97-AF65-F5344CB8AC3E}">
        <p14:creationId xmlns:p14="http://schemas.microsoft.com/office/powerpoint/2010/main" val="2164843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versteinerter Fisch, Dastilbe elongat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340768"/>
            <a:ext cx="7560840" cy="567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2556284" y="908720"/>
            <a:ext cx="4175956" cy="3793706"/>
          </a:xfrm>
        </p:spPr>
        <p:txBody>
          <a:bodyPr/>
          <a:lstStyle/>
          <a:p>
            <a:pPr marL="0" indent="0">
              <a:buNone/>
            </a:pPr>
            <a:r>
              <a:rPr lang="de-DE" sz="6000" dirty="0" smtClean="0">
                <a:solidFill>
                  <a:schemeClr val="accent6"/>
                </a:solidFill>
                <a:latin typeface="Bodoni MT Condensed" panose="02070606080606020203" pitchFamily="18" charset="0"/>
              </a:rPr>
              <a:t>.</a:t>
            </a:r>
            <a:r>
              <a:rPr lang="de-DE" sz="6000" dirty="0" err="1" smtClean="0">
                <a:solidFill>
                  <a:schemeClr val="accent6"/>
                </a:solidFill>
                <a:latin typeface="Bodoni MT Condensed" panose="02070606080606020203" pitchFamily="18" charset="0"/>
              </a:rPr>
              <a:t>new</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or</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fossils</a:t>
            </a:r>
            <a:r>
              <a:rPr lang="de-DE" sz="6000" dirty="0" smtClean="0">
                <a:solidFill>
                  <a:srgbClr val="9A0202"/>
                </a:solidFill>
                <a:latin typeface="Bodoni MT Condensed" panose="02070606080606020203" pitchFamily="18" charset="0"/>
              </a:rPr>
              <a:t>?</a:t>
            </a:r>
            <a:endParaRPr lang="de-DE" sz="6000" dirty="0">
              <a:solidFill>
                <a:srgbClr val="9A0202"/>
              </a:solidFill>
              <a:latin typeface="Bodoni MT Condensed" panose="02070606080606020203" pitchFamily="18" charset="0"/>
            </a:endParaRPr>
          </a:p>
          <a:p>
            <a:pPr marL="0" indent="0">
              <a:buNone/>
            </a:pPr>
            <a:endParaRPr lang="de-DE" sz="6000" dirty="0">
              <a:latin typeface="Bodoni MT Condensed" panose="02070606080606020203" pitchFamily="18" charset="0"/>
            </a:endParaRPr>
          </a:p>
        </p:txBody>
      </p:sp>
      <p:sp>
        <p:nvSpPr>
          <p:cNvPr id="5" name="Textfeld 4"/>
          <p:cNvSpPr txBox="1"/>
          <p:nvPr/>
        </p:nvSpPr>
        <p:spPr>
          <a:xfrm>
            <a:off x="0" y="6683642"/>
            <a:ext cx="2880320" cy="200055"/>
          </a:xfrm>
          <a:prstGeom prst="rect">
            <a:avLst/>
          </a:prstGeom>
          <a:noFill/>
        </p:spPr>
        <p:txBody>
          <a:bodyPr wrap="square" rtlCol="0">
            <a:spAutoFit/>
          </a:bodyPr>
          <a:lstStyle/>
          <a:p>
            <a:r>
              <a:rPr lang="de-DE" sz="700" dirty="0" smtClean="0"/>
              <a:t>Quelle: www.fossilien.de</a:t>
            </a:r>
            <a:endParaRPr lang="de-DE" sz="700" dirty="0"/>
          </a:p>
        </p:txBody>
      </p:sp>
    </p:spTree>
    <p:extLst>
      <p:ext uri="{BB962C8B-B14F-4D97-AF65-F5344CB8AC3E}">
        <p14:creationId xmlns:p14="http://schemas.microsoft.com/office/powerpoint/2010/main" val="7138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b="14020"/>
          <a:stretch/>
        </p:blipFill>
        <p:spPr>
          <a:xfrm>
            <a:off x="6751446" y="1340769"/>
            <a:ext cx="2303120" cy="2592288"/>
          </a:xfrm>
          <a:prstGeom prst="rect">
            <a:avLst/>
          </a:prstGeom>
        </p:spPr>
      </p:pic>
      <p:sp>
        <p:nvSpPr>
          <p:cNvPr id="6" name="Textfeld 5"/>
          <p:cNvSpPr txBox="1"/>
          <p:nvPr/>
        </p:nvSpPr>
        <p:spPr>
          <a:xfrm>
            <a:off x="6695728" y="4044983"/>
            <a:ext cx="2448272" cy="646331"/>
          </a:xfrm>
          <a:prstGeom prst="rect">
            <a:avLst/>
          </a:prstGeom>
          <a:noFill/>
        </p:spPr>
        <p:txBody>
          <a:bodyPr wrap="square" rtlCol="0">
            <a:spAutoFit/>
          </a:bodyPr>
          <a:lstStyle/>
          <a:p>
            <a:r>
              <a:rPr lang="de-DE" sz="1200" b="1" dirty="0" smtClean="0">
                <a:latin typeface="Bodoni MT" panose="02070603080606020203" pitchFamily="18" charset="0"/>
              </a:rPr>
              <a:t>Robert Owen, </a:t>
            </a:r>
          </a:p>
          <a:p>
            <a:r>
              <a:rPr lang="en-US" sz="1200" dirty="0" smtClean="0">
                <a:latin typeface="Bodoni MT" panose="02070603080606020203" pitchFamily="18" charset="0"/>
              </a:rPr>
              <a:t>1771-1858; entrepreneur and co-founder of cooperative system</a:t>
            </a:r>
            <a:endParaRPr lang="en-US" sz="1200" dirty="0">
              <a:latin typeface="Bodoni MT" panose="02070603080606020203" pitchFamily="18" charset="0"/>
            </a:endParaRPr>
          </a:p>
        </p:txBody>
      </p:sp>
      <p:pic>
        <p:nvPicPr>
          <p:cNvPr id="7" name="Grafik 6"/>
          <p:cNvPicPr>
            <a:picLocks noChangeAspect="1"/>
          </p:cNvPicPr>
          <p:nvPr/>
        </p:nvPicPr>
        <p:blipFill>
          <a:blip r:embed="rId3" cstate="print"/>
          <a:stretch>
            <a:fillRect/>
          </a:stretch>
        </p:blipFill>
        <p:spPr>
          <a:xfrm>
            <a:off x="4519198" y="1909836"/>
            <a:ext cx="2095500" cy="2619375"/>
          </a:xfrm>
          <a:prstGeom prst="rect">
            <a:avLst/>
          </a:prstGeom>
        </p:spPr>
      </p:pic>
      <p:sp>
        <p:nvSpPr>
          <p:cNvPr id="8" name="Textfeld 7"/>
          <p:cNvSpPr txBox="1"/>
          <p:nvPr/>
        </p:nvSpPr>
        <p:spPr>
          <a:xfrm>
            <a:off x="4499992" y="4651760"/>
            <a:ext cx="2323462" cy="646331"/>
          </a:xfrm>
          <a:prstGeom prst="rect">
            <a:avLst/>
          </a:prstGeom>
          <a:noFill/>
        </p:spPr>
        <p:txBody>
          <a:bodyPr wrap="square" rtlCol="0">
            <a:spAutoFit/>
          </a:bodyPr>
          <a:lstStyle/>
          <a:p>
            <a:r>
              <a:rPr lang="en-US" sz="1200" b="1" dirty="0" smtClean="0">
                <a:latin typeface="Bodoni MT" panose="02070603080606020203" pitchFamily="18" charset="0"/>
              </a:rPr>
              <a:t>Friedrich Wilhelm </a:t>
            </a:r>
            <a:r>
              <a:rPr lang="en-US" sz="1200" b="1" dirty="0" err="1" smtClean="0">
                <a:latin typeface="Bodoni MT" panose="02070603080606020203" pitchFamily="18" charset="0"/>
              </a:rPr>
              <a:t>Raiffeisen</a:t>
            </a:r>
            <a:r>
              <a:rPr lang="en-US" sz="1200" b="1" dirty="0" smtClean="0">
                <a:latin typeface="Bodoni MT" panose="02070603080606020203" pitchFamily="18" charset="0"/>
              </a:rPr>
              <a:t> </a:t>
            </a:r>
            <a:r>
              <a:rPr lang="en-US" sz="1200" dirty="0" smtClean="0">
                <a:latin typeface="Bodoni MT" panose="02070603080606020203" pitchFamily="18" charset="0"/>
              </a:rPr>
              <a:t>1818 - 1888; official, micro credit, cooperative bank system</a:t>
            </a:r>
            <a:endParaRPr lang="en-US" sz="1200" dirty="0">
              <a:latin typeface="Bodoni MT" panose="02070603080606020203" pitchFamily="18" charset="0"/>
            </a:endParaRPr>
          </a:p>
        </p:txBody>
      </p:sp>
      <p:pic>
        <p:nvPicPr>
          <p:cNvPr id="9" name="Grafik 8"/>
          <p:cNvPicPr>
            <a:picLocks noChangeAspect="1"/>
          </p:cNvPicPr>
          <p:nvPr/>
        </p:nvPicPr>
        <p:blipFill rotWithShape="1">
          <a:blip r:embed="rId4" cstate="print"/>
          <a:srcRect l="25096" t="11610" r="51660" b="38188"/>
          <a:stretch/>
        </p:blipFill>
        <p:spPr>
          <a:xfrm>
            <a:off x="2313278" y="1556792"/>
            <a:ext cx="2114706" cy="2567857"/>
          </a:xfrm>
          <a:prstGeom prst="rect">
            <a:avLst/>
          </a:prstGeom>
        </p:spPr>
      </p:pic>
      <p:sp>
        <p:nvSpPr>
          <p:cNvPr id="10" name="Textfeld 9"/>
          <p:cNvSpPr txBox="1"/>
          <p:nvPr/>
        </p:nvSpPr>
        <p:spPr>
          <a:xfrm>
            <a:off x="2285196" y="4215275"/>
            <a:ext cx="2234002" cy="646331"/>
          </a:xfrm>
          <a:prstGeom prst="rect">
            <a:avLst/>
          </a:prstGeom>
          <a:noFill/>
        </p:spPr>
        <p:txBody>
          <a:bodyPr wrap="square" rtlCol="0">
            <a:spAutoFit/>
          </a:bodyPr>
          <a:lstStyle/>
          <a:p>
            <a:r>
              <a:rPr lang="de-DE" sz="1200" b="1" dirty="0" smtClean="0">
                <a:latin typeface="Bodoni MT" panose="02070603080606020203" pitchFamily="18" charset="0"/>
              </a:rPr>
              <a:t>Florence Nightingale, </a:t>
            </a:r>
          </a:p>
          <a:p>
            <a:r>
              <a:rPr lang="de-DE" sz="1200" dirty="0" smtClean="0">
                <a:latin typeface="Bodoni MT" panose="02070603080606020203" pitchFamily="18" charset="0"/>
              </a:rPr>
              <a:t>1820 - 1910; </a:t>
            </a:r>
            <a:r>
              <a:rPr lang="de-DE" sz="1200" dirty="0" err="1" smtClean="0">
                <a:latin typeface="Bodoni MT" panose="02070603080606020203" pitchFamily="18" charset="0"/>
              </a:rPr>
              <a:t>nurse</a:t>
            </a:r>
            <a:r>
              <a:rPr lang="de-DE" sz="1200" dirty="0" smtClean="0">
                <a:latin typeface="Bodoni MT" panose="02070603080606020203" pitchFamily="18" charset="0"/>
              </a:rPr>
              <a:t>, </a:t>
            </a:r>
            <a:r>
              <a:rPr lang="de-DE" sz="1200" dirty="0" err="1" smtClean="0">
                <a:latin typeface="Bodoni MT" panose="02070603080606020203" pitchFamily="18" charset="0"/>
              </a:rPr>
              <a:t>founder</a:t>
            </a:r>
            <a:r>
              <a:rPr lang="de-DE" sz="1200" dirty="0" smtClean="0">
                <a:latin typeface="Bodoni MT" panose="02070603080606020203" pitchFamily="18" charset="0"/>
              </a:rPr>
              <a:t> </a:t>
            </a:r>
            <a:r>
              <a:rPr lang="de-DE" sz="1200" dirty="0" err="1" smtClean="0">
                <a:latin typeface="Bodoni MT" panose="02070603080606020203" pitchFamily="18" charset="0"/>
              </a:rPr>
              <a:t>of</a:t>
            </a:r>
            <a:r>
              <a:rPr lang="de-DE" sz="1200" dirty="0" smtClean="0">
                <a:latin typeface="Bodoni MT" panose="02070603080606020203" pitchFamily="18" charset="0"/>
              </a:rPr>
              <a:t> modern </a:t>
            </a:r>
            <a:r>
              <a:rPr lang="de-DE" sz="1200" dirty="0" err="1" smtClean="0">
                <a:latin typeface="Bodoni MT" panose="02070603080606020203" pitchFamily="18" charset="0"/>
              </a:rPr>
              <a:t>cnursing</a:t>
            </a:r>
            <a:r>
              <a:rPr lang="de-DE" sz="1200" dirty="0" smtClean="0">
                <a:latin typeface="Bodoni MT" panose="02070603080606020203" pitchFamily="18" charset="0"/>
              </a:rPr>
              <a:t> </a:t>
            </a:r>
            <a:endParaRPr lang="de-DE" sz="1200" dirty="0">
              <a:latin typeface="Bodoni MT" panose="02070603080606020203" pitchFamily="18" charset="0"/>
            </a:endParaRPr>
          </a:p>
        </p:txBody>
      </p:sp>
      <p:pic>
        <p:nvPicPr>
          <p:cNvPr id="11" name="Grafik 10"/>
          <p:cNvPicPr>
            <a:picLocks noChangeAspect="1"/>
          </p:cNvPicPr>
          <p:nvPr/>
        </p:nvPicPr>
        <p:blipFill rotWithShape="1">
          <a:blip r:embed="rId5" cstate="print"/>
          <a:srcRect l="33759" t="14765" r="42997" b="24204"/>
          <a:stretch/>
        </p:blipFill>
        <p:spPr>
          <a:xfrm>
            <a:off x="123484" y="1705185"/>
            <a:ext cx="1999963" cy="2952327"/>
          </a:xfrm>
          <a:prstGeom prst="rect">
            <a:avLst/>
          </a:prstGeom>
        </p:spPr>
      </p:pic>
      <p:sp>
        <p:nvSpPr>
          <p:cNvPr id="12" name="Textfeld 11"/>
          <p:cNvSpPr txBox="1"/>
          <p:nvPr/>
        </p:nvSpPr>
        <p:spPr>
          <a:xfrm>
            <a:off x="108666" y="4748138"/>
            <a:ext cx="2234002" cy="830997"/>
          </a:xfrm>
          <a:prstGeom prst="rect">
            <a:avLst/>
          </a:prstGeom>
          <a:noFill/>
        </p:spPr>
        <p:txBody>
          <a:bodyPr wrap="square" rtlCol="0">
            <a:spAutoFit/>
          </a:bodyPr>
          <a:lstStyle/>
          <a:p>
            <a:r>
              <a:rPr lang="en-US" sz="1200" b="1" dirty="0" smtClean="0">
                <a:latin typeface="Bodoni MT" panose="02070603080606020203" pitchFamily="18" charset="0"/>
              </a:rPr>
              <a:t>Maria Montessori,</a:t>
            </a:r>
          </a:p>
          <a:p>
            <a:r>
              <a:rPr lang="en-US" sz="1200" dirty="0" smtClean="0">
                <a:latin typeface="Bodoni MT" panose="02070603080606020203" pitchFamily="18" charset="0"/>
              </a:rPr>
              <a:t>1870 - 1952; physician, founder of Montessori educational institutions </a:t>
            </a:r>
            <a:endParaRPr lang="en-US" sz="1200" dirty="0">
              <a:latin typeface="Bodoni MT" panose="02070603080606020203" pitchFamily="18" charset="0"/>
            </a:endParaRPr>
          </a:p>
        </p:txBody>
      </p:sp>
      <p:sp>
        <p:nvSpPr>
          <p:cNvPr id="13" name="Inhaltsplatzhalter 2"/>
          <p:cNvSpPr txBox="1">
            <a:spLocks/>
          </p:cNvSpPr>
          <p:nvPr/>
        </p:nvSpPr>
        <p:spPr bwMode="auto">
          <a:xfrm>
            <a:off x="1311767" y="5790821"/>
            <a:ext cx="68516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altLang="de-DE" sz="2400" dirty="0" smtClean="0">
                <a:latin typeface="Bodoni MT" panose="02070603080606020203" pitchFamily="18" charset="0"/>
              </a:rPr>
              <a:t>Social Entrepreneurs are not a new phenomenon</a:t>
            </a:r>
            <a:endParaRPr lang="en-US" altLang="de-DE" dirty="0">
              <a:solidFill>
                <a:schemeClr val="accent6"/>
              </a:solidFill>
              <a:latin typeface="Bodoni MT" panose="02070603080606020203" pitchFamily="18" charset="0"/>
            </a:endParaRPr>
          </a:p>
          <a:p>
            <a:endParaRPr lang="en-US" altLang="de-DE" sz="2400" dirty="0">
              <a:latin typeface="Bodoni MT" panose="02070603080606020203" pitchFamily="18" charset="0"/>
            </a:endParaRPr>
          </a:p>
          <a:p>
            <a:endParaRPr lang="en-US" altLang="de-DE" sz="1800" dirty="0">
              <a:latin typeface="Bodoni MT" panose="02070603080606020203" pitchFamily="18" charset="0"/>
            </a:endParaRPr>
          </a:p>
        </p:txBody>
      </p:sp>
    </p:spTree>
    <p:extLst>
      <p:ext uri="{BB962C8B-B14F-4D97-AF65-F5344CB8AC3E}">
        <p14:creationId xmlns:p14="http://schemas.microsoft.com/office/powerpoint/2010/main" val="742173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635896" y="908719"/>
            <a:ext cx="6851650" cy="3455987"/>
          </a:xfrm>
        </p:spPr>
        <p:txBody>
          <a:bodyPr/>
          <a:lstStyle/>
          <a:p>
            <a:pPr marL="0" indent="0">
              <a:buNone/>
            </a:pPr>
            <a:r>
              <a:rPr lang="de-DE" sz="6000" dirty="0" err="1" smtClean="0">
                <a:latin typeface="Bodoni MT Condensed" panose="02070606080606020203" pitchFamily="18" charset="0"/>
              </a:rPr>
              <a:t>How</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does</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it</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work</a:t>
            </a:r>
            <a:r>
              <a:rPr lang="de-DE" sz="6000" dirty="0" smtClean="0">
                <a:latin typeface="Bodoni MT Condensed" panose="02070606080606020203" pitchFamily="18" charset="0"/>
              </a:rPr>
              <a:t>? </a:t>
            </a:r>
            <a:endParaRPr lang="de-DE" sz="6000" dirty="0">
              <a:solidFill>
                <a:schemeClr val="bg1">
                  <a:lumMod val="50000"/>
                </a:schemeClr>
              </a:solidFill>
              <a:latin typeface="Bodoni MT Condensed" panose="02070606080606020203" pitchFamily="18" charset="0"/>
            </a:endParaRPr>
          </a:p>
          <a:p>
            <a:pPr marL="0" indent="0">
              <a:buNone/>
            </a:pPr>
            <a:endParaRPr lang="de-DE" sz="6000" dirty="0">
              <a:latin typeface="Bodoni MT Condensed" panose="02070606080606020203" pitchFamily="18" charset="0"/>
            </a:endParaRPr>
          </a:p>
        </p:txBody>
      </p:sp>
      <p:pic>
        <p:nvPicPr>
          <p:cNvPr id="52226" name="Picture 2" descr="http://images.mtvnn.com/527e9476006efc2d0bff58447547522b/622x350%3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372" y="2051719"/>
            <a:ext cx="8021132" cy="451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0" y="6683642"/>
            <a:ext cx="2880320" cy="200055"/>
          </a:xfrm>
          <a:prstGeom prst="rect">
            <a:avLst/>
          </a:prstGeom>
          <a:noFill/>
        </p:spPr>
        <p:txBody>
          <a:bodyPr wrap="square" rtlCol="0">
            <a:spAutoFit/>
          </a:bodyPr>
          <a:lstStyle/>
          <a:p>
            <a:r>
              <a:rPr lang="de-DE" sz="700" dirty="0" smtClean="0"/>
              <a:t>© national </a:t>
            </a:r>
            <a:r>
              <a:rPr lang="de-DE" sz="700" dirty="0" err="1" smtClean="0"/>
              <a:t>geopgrahic</a:t>
            </a:r>
            <a:endParaRPr lang="de-DE" sz="700" dirty="0"/>
          </a:p>
        </p:txBody>
      </p:sp>
    </p:spTree>
    <p:extLst>
      <p:ext uri="{BB962C8B-B14F-4D97-AF65-F5344CB8AC3E}">
        <p14:creationId xmlns:p14="http://schemas.microsoft.com/office/powerpoint/2010/main" val="233681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719138" y="1603490"/>
            <a:ext cx="67675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smtClean="0">
                <a:latin typeface="Bodoni MT" panose="02070603080606020203" pitchFamily="18" charset="0"/>
              </a:rPr>
              <a:t>Verbavoice</a:t>
            </a:r>
            <a:r>
              <a:rPr lang="en-US" sz="2400" b="1" dirty="0" smtClean="0">
                <a:latin typeface="Bodoni MT" panose="02070603080606020203" pitchFamily="18" charset="0"/>
              </a:rPr>
              <a:t> (</a:t>
            </a:r>
            <a:r>
              <a:rPr lang="en-US" sz="2400" b="1" dirty="0" err="1" smtClean="0">
                <a:latin typeface="Bodoni MT" panose="02070603080606020203" pitchFamily="18" charset="0"/>
              </a:rPr>
              <a:t>München</a:t>
            </a:r>
            <a:r>
              <a:rPr lang="en-US" sz="2400" b="1" dirty="0" smtClean="0">
                <a:latin typeface="Bodoni MT" panose="02070603080606020203" pitchFamily="18" charset="0"/>
              </a:rPr>
              <a:t>)</a:t>
            </a:r>
            <a:endParaRPr lang="en-US" b="1" dirty="0" smtClean="0">
              <a:latin typeface="Bodoni MT" panose="02070603080606020203" pitchFamily="18" charset="0"/>
            </a:endParaRPr>
          </a:p>
          <a:p>
            <a:pPr eaLnBrk="1" hangingPunct="1">
              <a:defRPr/>
            </a:pPr>
            <a:r>
              <a:rPr lang="en-US" b="1" dirty="0" smtClean="0">
                <a:solidFill>
                  <a:schemeClr val="accent2">
                    <a:lumMod val="75000"/>
                  </a:schemeClr>
                </a:solidFill>
                <a:latin typeface="Bodoni MT" panose="02070603080606020203" pitchFamily="18" charset="0"/>
              </a:rPr>
              <a:t>Direct SE approach of value creation</a:t>
            </a:r>
            <a:endParaRPr lang="en-US" b="1" dirty="0">
              <a:solidFill>
                <a:schemeClr val="accent2">
                  <a:lumMod val="75000"/>
                </a:schemeClr>
              </a:solidFill>
              <a:latin typeface="Bodoni MT" panose="02070603080606020203" pitchFamily="18" charset="0"/>
            </a:endParaRPr>
          </a:p>
        </p:txBody>
      </p:sp>
      <p:pic>
        <p:nvPicPr>
          <p:cNvPr id="5" name="Picture 2" descr="VerbaVo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5600" y="1341438"/>
            <a:ext cx="2816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e 5"/>
          <p:cNvGraphicFramePr>
            <a:graphicFrameLocks noGrp="1"/>
          </p:cNvGraphicFramePr>
          <p:nvPr>
            <p:extLst>
              <p:ext uri="{D42A27DB-BD31-4B8C-83A1-F6EECF244321}">
                <p14:modId xmlns:p14="http://schemas.microsoft.com/office/powerpoint/2010/main" val="2047873985"/>
              </p:ext>
            </p:extLst>
          </p:nvPr>
        </p:nvGraphicFramePr>
        <p:xfrm>
          <a:off x="719138" y="2808288"/>
          <a:ext cx="7651750" cy="2443270"/>
        </p:xfrm>
        <a:graphic>
          <a:graphicData uri="http://schemas.openxmlformats.org/drawingml/2006/table">
            <a:tbl>
              <a:tblPr firstRow="1" bandRow="1">
                <a:tableStyleId>{2D5ABB26-0587-4C30-8999-92F81FD0307C}</a:tableStyleId>
              </a:tblPr>
              <a:tblGrid>
                <a:gridCol w="1980549">
                  <a:extLst>
                    <a:ext uri="{9D8B030D-6E8A-4147-A177-3AD203B41FA5}">
                      <a16:colId xmlns:a16="http://schemas.microsoft.com/office/drawing/2014/main" val="20000"/>
                    </a:ext>
                  </a:extLst>
                </a:gridCol>
                <a:gridCol w="5671201">
                  <a:extLst>
                    <a:ext uri="{9D8B030D-6E8A-4147-A177-3AD203B41FA5}">
                      <a16:colId xmlns:a16="http://schemas.microsoft.com/office/drawing/2014/main" val="20001"/>
                    </a:ext>
                  </a:extLst>
                </a:gridCol>
              </a:tblGrid>
              <a:tr h="370734">
                <a:tc>
                  <a:txBody>
                    <a:bodyPr/>
                    <a:lstStyle/>
                    <a:p>
                      <a:r>
                        <a:rPr lang="en-US" sz="1600" i="1" noProof="0" dirty="0" smtClean="0">
                          <a:latin typeface="Bodoni MT" panose="02070603080606020203" pitchFamily="18" charset="0"/>
                          <a:cs typeface="Arial" panose="020B0604020202020204" pitchFamily="34" charset="0"/>
                        </a:rPr>
                        <a:t>Field of activity:</a:t>
                      </a:r>
                      <a:endParaRPr lang="en-US" sz="1600" i="1" noProof="0" dirty="0">
                        <a:latin typeface="Bodoni MT" panose="02070603080606020203" pitchFamily="18" charset="0"/>
                        <a:cs typeface="Arial" panose="020B0604020202020204" pitchFamily="34" charset="0"/>
                      </a:endParaRPr>
                    </a:p>
                  </a:txBody>
                  <a:tcPr marT="45707" marB="45707"/>
                </a:tc>
                <a:tc>
                  <a:txBody>
                    <a:bodyPr/>
                    <a:lstStyle/>
                    <a:p>
                      <a:r>
                        <a:rPr lang="en-US" sz="1600" noProof="0" dirty="0" smtClean="0">
                          <a:latin typeface="Bodoni MT" panose="02070603080606020203" pitchFamily="18" charset="0"/>
                          <a:cs typeface="Arial" panose="020B0604020202020204" pitchFamily="34" charset="0"/>
                        </a:rPr>
                        <a:t>services for hearing-impaired</a:t>
                      </a:r>
                      <a:r>
                        <a:rPr lang="en-US" sz="1600" baseline="0" noProof="0" dirty="0" smtClean="0">
                          <a:latin typeface="Bodoni MT" panose="02070603080606020203" pitchFamily="18" charset="0"/>
                          <a:cs typeface="Arial" panose="020B0604020202020204" pitchFamily="34" charset="0"/>
                        </a:rPr>
                        <a:t> </a:t>
                      </a:r>
                      <a:r>
                        <a:rPr lang="en-US" sz="1600" noProof="0" dirty="0" smtClean="0">
                          <a:latin typeface="Bodoni MT" panose="02070603080606020203" pitchFamily="18" charset="0"/>
                          <a:cs typeface="Arial" panose="020B0604020202020204" pitchFamily="34" charset="0"/>
                        </a:rPr>
                        <a:t>people</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0"/>
                  </a:ext>
                </a:extLst>
              </a:tr>
              <a:tr h="822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Bodoni MT" panose="02070603080606020203" pitchFamily="18" charset="0"/>
                          <a:cs typeface="Arial" panose="020B0604020202020204" pitchFamily="34" charset="0"/>
                        </a:rPr>
                        <a:t>Approach:</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providing mobile, ICT</a:t>
                      </a:r>
                      <a:r>
                        <a:rPr lang="en-US" sz="1600" baseline="0" noProof="0" dirty="0" smtClean="0">
                          <a:latin typeface="Bodoni MT" panose="02070603080606020203" pitchFamily="18" charset="0"/>
                          <a:cs typeface="Arial" panose="020B0604020202020204" pitchFamily="34" charset="0"/>
                        </a:rPr>
                        <a:t>-based interpreters services that allows hearing-impaired to participate in society (education, events, public authorities, media)</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1"/>
                  </a:ext>
                </a:extLst>
              </a:tr>
              <a:tr h="579063">
                <a:tc>
                  <a:txBody>
                    <a:bodyPr/>
                    <a:lstStyle/>
                    <a:p>
                      <a:r>
                        <a:rPr lang="en-US" sz="1600" i="1" noProof="0" dirty="0" smtClean="0">
                          <a:latin typeface="Bodoni MT" panose="02070603080606020203" pitchFamily="18" charset="0"/>
                          <a:cs typeface="Arial" panose="020B0604020202020204" pitchFamily="34" charset="0"/>
                        </a:rPr>
                        <a:t>Income</a:t>
                      </a:r>
                      <a:r>
                        <a:rPr lang="en-US" sz="1600" i="1" baseline="0" noProof="0" dirty="0" smtClean="0">
                          <a:latin typeface="Bodoni MT" panose="02070603080606020203" pitchFamily="18" charset="0"/>
                          <a:cs typeface="Arial" panose="020B0604020202020204" pitchFamily="34" charset="0"/>
                        </a:rPr>
                        <a:t> structure:</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service fees via </a:t>
                      </a:r>
                      <a:r>
                        <a:rPr lang="en-US" sz="1600" i="1" noProof="0" dirty="0" smtClean="0">
                          <a:latin typeface="Bodoni MT" panose="02070603080606020203" pitchFamily="18" charset="0"/>
                          <a:cs typeface="Arial" panose="020B0604020202020204" pitchFamily="34" charset="0"/>
                        </a:rPr>
                        <a:t>public social service systems</a:t>
                      </a:r>
                      <a:r>
                        <a:rPr lang="en-US" sz="1600" noProof="0" dirty="0" smtClean="0">
                          <a:latin typeface="Bodoni MT" panose="02070603080606020203" pitchFamily="18" charset="0"/>
                          <a:cs typeface="Arial" panose="020B0604020202020204" pitchFamily="34" charset="0"/>
                        </a:rPr>
                        <a:t>; growth capital from impact investment fund</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2"/>
                  </a:ext>
                </a:extLst>
              </a:tr>
              <a:tr h="335239">
                <a:tc>
                  <a:txBody>
                    <a:bodyPr/>
                    <a:lstStyle/>
                    <a:p>
                      <a:r>
                        <a:rPr lang="en-US" sz="1600" i="1" noProof="0" dirty="0" smtClean="0">
                          <a:latin typeface="Bodoni MT" panose="02070603080606020203" pitchFamily="18" charset="0"/>
                          <a:cs typeface="Arial" panose="020B0604020202020204" pitchFamily="34" charset="0"/>
                        </a:rPr>
                        <a:t>Legal form:</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limited liability company (GmbH)</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3"/>
                  </a:ext>
                </a:extLst>
              </a:tr>
              <a:tr h="335239">
                <a:tc>
                  <a:txBody>
                    <a:bodyPr/>
                    <a:lstStyle/>
                    <a:p>
                      <a:endParaRPr lang="en-US" sz="1600" i="1" noProof="0" dirty="0">
                        <a:latin typeface="Bodoni MT" panose="02070603080606020203" pitchFamily="18" charset="0"/>
                        <a:cs typeface="Arial" panose="020B0604020202020204" pitchFamily="34" charset="0"/>
                      </a:endParaRPr>
                    </a:p>
                  </a:txBody>
                  <a:tcPr marT="45707" marB="45707"/>
                </a:tc>
                <a:tc>
                  <a:txBody>
                    <a:bodyPr/>
                    <a:lstStyle/>
                    <a:p>
                      <a:endParaRPr lang="en-US" sz="11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4"/>
                  </a:ext>
                </a:extLst>
              </a:tr>
            </a:tbl>
          </a:graphicData>
        </a:graphic>
      </p:graphicFrame>
      <p:pic>
        <p:nvPicPr>
          <p:cNvPr id="7" name="Picture 2" descr="Bildungskongress in Wien mit Live-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150" y="4859338"/>
            <a:ext cx="2143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tudentin mit VerbaVoice App"/>
          <p:cNvPicPr>
            <a:picLocks noChangeAspect="1" noChangeArrowheads="1"/>
          </p:cNvPicPr>
          <p:nvPr/>
        </p:nvPicPr>
        <p:blipFill>
          <a:blip r:embed="rId4" cstate="print">
            <a:extLst>
              <a:ext uri="{28A0092B-C50C-407E-A947-70E740481C1C}">
                <a14:useLocalDpi xmlns:a14="http://schemas.microsoft.com/office/drawing/2010/main" val="0"/>
              </a:ext>
            </a:extLst>
          </a:blip>
          <a:srcRect t="18230"/>
          <a:stretch>
            <a:fillRect/>
          </a:stretch>
        </p:blipFill>
        <p:spPr bwMode="auto">
          <a:xfrm>
            <a:off x="3203575" y="5084763"/>
            <a:ext cx="2089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Case Studies</a:t>
            </a:r>
            <a:endParaRPr lang="de-DE" sz="2400" dirty="0">
              <a:solidFill>
                <a:schemeClr val="accent6"/>
              </a:solidFill>
              <a:latin typeface="Bodoni MT Condensed" panose="02070606080606020203" pitchFamily="18" charset="0"/>
            </a:endParaRPr>
          </a:p>
        </p:txBody>
      </p:sp>
    </p:spTree>
    <p:extLst>
      <p:ext uri="{BB962C8B-B14F-4D97-AF65-F5344CB8AC3E}">
        <p14:creationId xmlns:p14="http://schemas.microsoft.com/office/powerpoint/2010/main" val="425699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875" y="-27384"/>
            <a:ext cx="6588125" cy="1143000"/>
          </a:xfrm>
        </p:spPr>
        <p:txBody>
          <a:bodyPr/>
          <a:lstStyle/>
          <a:p>
            <a:r>
              <a:rPr lang="de-DE" sz="3200" dirty="0" smtClean="0">
                <a:solidFill>
                  <a:schemeClr val="accent6"/>
                </a:solidFill>
                <a:latin typeface="Bodoni MT Condensed" panose="02070606080606020203" pitchFamily="18" charset="0"/>
              </a:rPr>
              <a:t>Case Studies</a:t>
            </a:r>
            <a:endParaRPr lang="de-DE" sz="3200" dirty="0">
              <a:latin typeface="Bodoni MT Condensed" panose="02070606080606020203" pitchFamily="18" charset="0"/>
            </a:endParaRPr>
          </a:p>
        </p:txBody>
      </p:sp>
      <p:pic>
        <p:nvPicPr>
          <p:cNvPr id="4" name="Picture 4" descr="Ho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088" y="2046288"/>
            <a:ext cx="10810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755650" y="1628775"/>
            <a:ext cx="7272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smtClean="0">
                <a:latin typeface="Bodoni MT" panose="02070603080606020203" pitchFamily="18" charset="0"/>
              </a:rPr>
              <a:t>Dialogue in the Dark / Dialogue Social Enterprise </a:t>
            </a:r>
          </a:p>
          <a:p>
            <a:pPr eaLnBrk="1" hangingPunct="1">
              <a:defRPr/>
            </a:pPr>
            <a:r>
              <a:rPr lang="en-US" b="1" dirty="0" smtClean="0">
                <a:solidFill>
                  <a:schemeClr val="accent2">
                    <a:lumMod val="75000"/>
                  </a:schemeClr>
                </a:solidFill>
                <a:latin typeface="Bodoni MT" panose="02070603080606020203" pitchFamily="18" charset="0"/>
              </a:rPr>
              <a:t>Direct-indirect SE approach of value creation</a:t>
            </a:r>
            <a:endParaRPr lang="en-US" b="1" dirty="0">
              <a:solidFill>
                <a:schemeClr val="accent2">
                  <a:lumMod val="75000"/>
                </a:schemeClr>
              </a:solidFill>
              <a:latin typeface="Bodoni MT" panose="02070603080606020203" pitchFamily="18" charset="0"/>
            </a:endParaRPr>
          </a:p>
        </p:txBody>
      </p:sp>
      <p:graphicFrame>
        <p:nvGraphicFramePr>
          <p:cNvPr id="6" name="Tabelle 5"/>
          <p:cNvGraphicFramePr>
            <a:graphicFrameLocks noGrp="1"/>
          </p:cNvGraphicFramePr>
          <p:nvPr>
            <p:extLst>
              <p:ext uri="{D42A27DB-BD31-4B8C-83A1-F6EECF244321}">
                <p14:modId xmlns:p14="http://schemas.microsoft.com/office/powerpoint/2010/main" val="636690891"/>
              </p:ext>
            </p:extLst>
          </p:nvPr>
        </p:nvGraphicFramePr>
        <p:xfrm>
          <a:off x="736600" y="2708275"/>
          <a:ext cx="7651750" cy="2652712"/>
        </p:xfrm>
        <a:graphic>
          <a:graphicData uri="http://schemas.openxmlformats.org/drawingml/2006/table">
            <a:tbl>
              <a:tblPr firstRow="1" bandRow="1">
                <a:tableStyleId>{2D5ABB26-0587-4C30-8999-92F81FD0307C}</a:tableStyleId>
              </a:tblPr>
              <a:tblGrid>
                <a:gridCol w="1963089">
                  <a:extLst>
                    <a:ext uri="{9D8B030D-6E8A-4147-A177-3AD203B41FA5}">
                      <a16:colId xmlns:a16="http://schemas.microsoft.com/office/drawing/2014/main" val="20000"/>
                    </a:ext>
                  </a:extLst>
                </a:gridCol>
                <a:gridCol w="5688661">
                  <a:extLst>
                    <a:ext uri="{9D8B030D-6E8A-4147-A177-3AD203B41FA5}">
                      <a16:colId xmlns:a16="http://schemas.microsoft.com/office/drawing/2014/main" val="20001"/>
                    </a:ext>
                  </a:extLst>
                </a:gridCol>
              </a:tblGrid>
              <a:tr h="579328">
                <a:tc>
                  <a:txBody>
                    <a:bodyPr/>
                    <a:lstStyle/>
                    <a:p>
                      <a:r>
                        <a:rPr lang="en-US" sz="1600" i="1" noProof="0" dirty="0" smtClean="0">
                          <a:latin typeface="Bodoni MT" panose="02070603080606020203" pitchFamily="18" charset="0"/>
                          <a:cs typeface="Arial" panose="020B0604020202020204" pitchFamily="34" charset="0"/>
                        </a:rPr>
                        <a:t>Field of activity:</a:t>
                      </a:r>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Work integration for visually-impaired</a:t>
                      </a:r>
                      <a:r>
                        <a:rPr lang="en-US" sz="1600" baseline="0" noProof="0" dirty="0" smtClean="0">
                          <a:latin typeface="Bodoni MT" panose="02070603080606020203" pitchFamily="18" charset="0"/>
                          <a:cs typeface="Arial" panose="020B0604020202020204" pitchFamily="34" charset="0"/>
                        </a:rPr>
                        <a:t> people; awareness enhancement</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0"/>
                  </a:ext>
                </a:extLst>
              </a:tr>
              <a:tr h="823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Bodoni MT" panose="02070603080606020203" pitchFamily="18" charset="0"/>
                          <a:cs typeface="Arial" panose="020B0604020202020204" pitchFamily="34" charset="0"/>
                        </a:rPr>
                        <a:t>Approach:</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Visually impaired people serve as guides or coaches in public exhibitions</a:t>
                      </a:r>
                      <a:r>
                        <a:rPr lang="en-US" sz="1600" baseline="0" noProof="0" dirty="0" smtClean="0">
                          <a:latin typeface="Bodoni MT" panose="02070603080606020203" pitchFamily="18" charset="0"/>
                          <a:cs typeface="Arial" panose="020B0604020202020204" pitchFamily="34" charset="0"/>
                        </a:rPr>
                        <a:t> and team building and leadership workshops in the dark; </a:t>
                      </a:r>
                      <a:r>
                        <a:rPr lang="en-US" sz="1600" i="1" baseline="0" noProof="0" dirty="0" smtClean="0">
                          <a:latin typeface="Bodoni MT" panose="02070603080606020203" pitchFamily="18" charset="0"/>
                          <a:cs typeface="Arial" panose="020B0604020202020204" pitchFamily="34" charset="0"/>
                        </a:rPr>
                        <a:t>international franchise system</a:t>
                      </a:r>
                      <a:endParaRPr lang="en-US" sz="1600" i="1" noProof="0" dirty="0" smtClean="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1"/>
                  </a:ext>
                </a:extLst>
              </a:tr>
              <a:tr h="579328">
                <a:tc>
                  <a:txBody>
                    <a:bodyPr/>
                    <a:lstStyle/>
                    <a:p>
                      <a:r>
                        <a:rPr lang="en-US" sz="1600" i="1" noProof="0" dirty="0" smtClean="0">
                          <a:latin typeface="Bodoni MT" panose="02070603080606020203" pitchFamily="18" charset="0"/>
                          <a:cs typeface="Arial" panose="020B0604020202020204" pitchFamily="34" charset="0"/>
                        </a:rPr>
                        <a:t>Income</a:t>
                      </a:r>
                      <a:r>
                        <a:rPr lang="en-US" sz="1600" i="1" baseline="0" noProof="0" dirty="0" smtClean="0">
                          <a:latin typeface="Bodoni MT" panose="02070603080606020203" pitchFamily="18" charset="0"/>
                          <a:cs typeface="Arial" panose="020B0604020202020204" pitchFamily="34" charset="0"/>
                        </a:rPr>
                        <a:t> structure:</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service fees, consultancy fees for franchisees, license payments, </a:t>
                      </a:r>
                      <a:r>
                        <a:rPr lang="en-US" sz="1600" baseline="0" noProof="0" dirty="0" smtClean="0">
                          <a:latin typeface="Bodoni MT" panose="02070603080606020203" pitchFamily="18" charset="0"/>
                          <a:cs typeface="Arial" panose="020B0604020202020204" pitchFamily="34" charset="0"/>
                        </a:rPr>
                        <a:t>donations</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2"/>
                  </a:ext>
                </a:extLst>
              </a:tr>
              <a:tr h="335400">
                <a:tc>
                  <a:txBody>
                    <a:bodyPr/>
                    <a:lstStyle/>
                    <a:p>
                      <a:r>
                        <a:rPr lang="en-US" sz="1600" i="1" noProof="0" dirty="0" smtClean="0">
                          <a:latin typeface="Bodoni MT" panose="02070603080606020203" pitchFamily="18" charset="0"/>
                          <a:cs typeface="Arial" panose="020B0604020202020204" pitchFamily="34" charset="0"/>
                        </a:rPr>
                        <a:t>Legal form:</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limited</a:t>
                      </a:r>
                      <a:r>
                        <a:rPr lang="en-US" sz="1600" baseline="0" noProof="0" dirty="0" smtClean="0">
                          <a:latin typeface="Bodoni MT" panose="02070603080606020203" pitchFamily="18" charset="0"/>
                          <a:cs typeface="Arial" panose="020B0604020202020204" pitchFamily="34" charset="0"/>
                        </a:rPr>
                        <a:t> liability company, association</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3"/>
                  </a:ext>
                </a:extLst>
              </a:tr>
              <a:tr h="335400">
                <a:tc>
                  <a:txBody>
                    <a:bodyPr/>
                    <a:lstStyle/>
                    <a:p>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endParaRPr lang="en-US" sz="11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4"/>
                  </a:ext>
                </a:extLst>
              </a:tr>
            </a:tbl>
          </a:graphicData>
        </a:graphic>
      </p:graphicFrame>
      <p:pic>
        <p:nvPicPr>
          <p:cNvPr id="7" name="Picture 2" descr="http://www.dialog-im-dunkeln.de/NEW2011/wp-content/startpic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4724400"/>
            <a:ext cx="2520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05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875" y="-27384"/>
            <a:ext cx="6588125" cy="1143000"/>
          </a:xfrm>
        </p:spPr>
        <p:txBody>
          <a:bodyPr/>
          <a:lstStyle/>
          <a:p>
            <a:r>
              <a:rPr lang="de-DE" sz="3200" dirty="0" smtClean="0">
                <a:solidFill>
                  <a:schemeClr val="accent6"/>
                </a:solidFill>
                <a:latin typeface="Bodoni MT Condensed" panose="02070606080606020203" pitchFamily="18" charset="0"/>
              </a:rPr>
              <a:t>Case Studies </a:t>
            </a:r>
            <a:endParaRPr lang="de-DE" sz="3200" dirty="0">
              <a:latin typeface="Bodoni MT Condensed" panose="02070606080606020203" pitchFamily="18" charset="0"/>
            </a:endParaRPr>
          </a:p>
        </p:txBody>
      </p:sp>
      <p:sp>
        <p:nvSpPr>
          <p:cNvPr id="4" name="Rechteck 3"/>
          <p:cNvSpPr>
            <a:spLocks noChangeArrowheads="1"/>
          </p:cNvSpPr>
          <p:nvPr/>
        </p:nvSpPr>
        <p:spPr bwMode="auto">
          <a:xfrm>
            <a:off x="755650" y="1628775"/>
            <a:ext cx="6767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smtClean="0">
                <a:latin typeface="Bodoni MT" panose="02070603080606020203" pitchFamily="18" charset="0"/>
              </a:rPr>
              <a:t>Regionalwert</a:t>
            </a:r>
            <a:r>
              <a:rPr lang="en-US" sz="2400" b="1" dirty="0" smtClean="0">
                <a:latin typeface="Bodoni MT" panose="02070603080606020203" pitchFamily="18" charset="0"/>
              </a:rPr>
              <a:t> AG </a:t>
            </a:r>
          </a:p>
          <a:p>
            <a:pPr eaLnBrk="1" hangingPunct="1">
              <a:defRPr/>
            </a:pPr>
            <a:r>
              <a:rPr lang="en-US" b="1" dirty="0" smtClean="0">
                <a:solidFill>
                  <a:schemeClr val="accent2">
                    <a:lumMod val="75000"/>
                  </a:schemeClr>
                </a:solidFill>
                <a:latin typeface="Bodoni MT" panose="02070603080606020203" pitchFamily="18" charset="0"/>
              </a:rPr>
              <a:t>Indirect SE approach of value creation</a:t>
            </a:r>
            <a:endParaRPr lang="en-US" b="1" dirty="0">
              <a:solidFill>
                <a:schemeClr val="accent2">
                  <a:lumMod val="75000"/>
                </a:schemeClr>
              </a:solidFill>
              <a:latin typeface="Bodoni MT" panose="02070603080606020203" pitchFamily="18" charset="0"/>
            </a:endParaRPr>
          </a:p>
        </p:txBody>
      </p:sp>
      <p:graphicFrame>
        <p:nvGraphicFramePr>
          <p:cNvPr id="5" name="Tabelle 4"/>
          <p:cNvGraphicFramePr>
            <a:graphicFrameLocks noGrp="1"/>
          </p:cNvGraphicFramePr>
          <p:nvPr>
            <p:extLst>
              <p:ext uri="{D42A27DB-BD31-4B8C-83A1-F6EECF244321}">
                <p14:modId xmlns:p14="http://schemas.microsoft.com/office/powerpoint/2010/main" val="1540032616"/>
              </p:ext>
            </p:extLst>
          </p:nvPr>
        </p:nvGraphicFramePr>
        <p:xfrm>
          <a:off x="755650" y="2781300"/>
          <a:ext cx="7651750" cy="2235200"/>
        </p:xfrm>
        <a:graphic>
          <a:graphicData uri="http://schemas.openxmlformats.org/drawingml/2006/table">
            <a:tbl>
              <a:tblPr firstRow="1" bandRow="1">
                <a:tableStyleId>{2D5ABB26-0587-4C30-8999-92F81FD0307C}</a:tableStyleId>
              </a:tblPr>
              <a:tblGrid>
                <a:gridCol w="2035116">
                  <a:extLst>
                    <a:ext uri="{9D8B030D-6E8A-4147-A177-3AD203B41FA5}">
                      <a16:colId xmlns:a16="http://schemas.microsoft.com/office/drawing/2014/main" val="20000"/>
                    </a:ext>
                  </a:extLst>
                </a:gridCol>
                <a:gridCol w="5616634">
                  <a:extLst>
                    <a:ext uri="{9D8B030D-6E8A-4147-A177-3AD203B41FA5}">
                      <a16:colId xmlns:a16="http://schemas.microsoft.com/office/drawing/2014/main" val="20001"/>
                    </a:ext>
                  </a:extLst>
                </a:gridCol>
              </a:tblGrid>
              <a:tr h="370840">
                <a:tc>
                  <a:txBody>
                    <a:bodyPr/>
                    <a:lstStyle/>
                    <a:p>
                      <a:r>
                        <a:rPr lang="en-US" sz="1600" i="1" noProof="0" dirty="0" smtClean="0">
                          <a:latin typeface="Arial" panose="020B0604020202020204" pitchFamily="34" charset="0"/>
                          <a:cs typeface="Arial" panose="020B0604020202020204" pitchFamily="34" charset="0"/>
                        </a:rPr>
                        <a:t>Field of activity:</a:t>
                      </a:r>
                      <a:endParaRPr lang="en-US" sz="1600" i="1" noProof="0" dirty="0">
                        <a:latin typeface="Arial" panose="020B0604020202020204" pitchFamily="34" charset="0"/>
                        <a:cs typeface="Arial" panose="020B0604020202020204" pitchFamily="34" charset="0"/>
                      </a:endParaRPr>
                    </a:p>
                  </a:txBody>
                  <a:tcPr/>
                </a:tc>
                <a:tc>
                  <a:txBody>
                    <a:bodyPr/>
                    <a:lstStyle/>
                    <a:p>
                      <a:r>
                        <a:rPr lang="en-US" sz="1600" noProof="0" dirty="0" smtClean="0">
                          <a:latin typeface="Arial" panose="020B0604020202020204" pitchFamily="34" charset="0"/>
                          <a:cs typeface="Arial" panose="020B0604020202020204" pitchFamily="34" charset="0"/>
                        </a:rPr>
                        <a:t>Regional agricultural /</a:t>
                      </a:r>
                      <a:r>
                        <a:rPr lang="en-US" sz="1600" baseline="0" noProof="0" dirty="0" smtClean="0">
                          <a:latin typeface="Arial" panose="020B0604020202020204" pitchFamily="34" charset="0"/>
                          <a:cs typeface="Arial" panose="020B0604020202020204" pitchFamily="34" charset="0"/>
                        </a:rPr>
                        <a:t> </a:t>
                      </a:r>
                      <a:r>
                        <a:rPr lang="en-US" sz="1600" noProof="0" dirty="0" smtClean="0">
                          <a:latin typeface="Arial" panose="020B0604020202020204" pitchFamily="34" charset="0"/>
                          <a:cs typeface="Arial" panose="020B0604020202020204" pitchFamily="34" charset="0"/>
                        </a:rPr>
                        <a:t>economic development</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Arial" panose="020B0604020202020204" pitchFamily="34" charset="0"/>
                          <a:cs typeface="Arial" panose="020B0604020202020204" pitchFamily="34" charset="0"/>
                        </a:rPr>
                        <a:t>Approach:</a:t>
                      </a:r>
                    </a:p>
                  </a:txBody>
                  <a:tcPr/>
                </a:tc>
                <a:tc>
                  <a:txBody>
                    <a:bodyPr/>
                    <a:lstStyle/>
                    <a:p>
                      <a:r>
                        <a:rPr lang="en-US" sz="1600" noProof="0" dirty="0" smtClean="0">
                          <a:latin typeface="Arial" panose="020B0604020202020204" pitchFamily="34" charset="0"/>
                          <a:cs typeface="Arial" panose="020B0604020202020204" pitchFamily="34" charset="0"/>
                        </a:rPr>
                        <a:t>Local shareholders invest in fund; fund facilitates local value</a:t>
                      </a:r>
                      <a:r>
                        <a:rPr lang="en-US" sz="1600" baseline="0" noProof="0" dirty="0" smtClean="0">
                          <a:latin typeface="Arial" panose="020B0604020202020204" pitchFamily="34" charset="0"/>
                          <a:cs typeface="Arial" panose="020B0604020202020204" pitchFamily="34" charset="0"/>
                        </a:rPr>
                        <a:t> chains by buying and leasing farms and related businesses and emphasize social and ecological production conditions </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sz="1600" i="1" noProof="0" dirty="0" smtClean="0">
                          <a:latin typeface="Arial" panose="020B0604020202020204" pitchFamily="34" charset="0"/>
                          <a:cs typeface="Arial" panose="020B0604020202020204" pitchFamily="34" charset="0"/>
                        </a:rPr>
                        <a:t>Income</a:t>
                      </a:r>
                      <a:r>
                        <a:rPr lang="en-US" sz="1600" i="1" baseline="0" noProof="0" dirty="0" smtClean="0">
                          <a:latin typeface="Arial" panose="020B0604020202020204" pitchFamily="34" charset="0"/>
                          <a:cs typeface="Arial" panose="020B0604020202020204" pitchFamily="34" charset="0"/>
                        </a:rPr>
                        <a:t> structure:</a:t>
                      </a:r>
                    </a:p>
                  </a:txBody>
                  <a:tcPr/>
                </a:tc>
                <a:tc>
                  <a:txBody>
                    <a:bodyPr/>
                    <a:lstStyle/>
                    <a:p>
                      <a:r>
                        <a:rPr lang="en-US" sz="1600" noProof="0" dirty="0" smtClean="0">
                          <a:latin typeface="Arial" panose="020B0604020202020204" pitchFamily="34" charset="0"/>
                          <a:cs typeface="Arial" panose="020B0604020202020204" pitchFamily="34" charset="0"/>
                        </a:rPr>
                        <a:t>Rents, equity interest</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20040">
                <a:tc>
                  <a:txBody>
                    <a:bodyPr/>
                    <a:lstStyle/>
                    <a:p>
                      <a:r>
                        <a:rPr lang="en-US" sz="1600" i="1" noProof="0" dirty="0" smtClean="0">
                          <a:latin typeface="Arial" panose="020B0604020202020204" pitchFamily="34" charset="0"/>
                          <a:cs typeface="Arial" panose="020B0604020202020204" pitchFamily="34" charset="0"/>
                        </a:rPr>
                        <a:t>Legal form:</a:t>
                      </a:r>
                    </a:p>
                  </a:txBody>
                  <a:tcPr/>
                </a:tc>
                <a:tc>
                  <a:txBody>
                    <a:bodyPr/>
                    <a:lstStyle/>
                    <a:p>
                      <a:r>
                        <a:rPr lang="en-US" sz="1600" noProof="0" dirty="0" smtClean="0">
                          <a:latin typeface="Arial" panose="020B0604020202020204" pitchFamily="34" charset="0"/>
                          <a:cs typeface="Arial" panose="020B0604020202020204" pitchFamily="34" charset="0"/>
                        </a:rPr>
                        <a:t>public company /</a:t>
                      </a:r>
                      <a:r>
                        <a:rPr lang="en-US" sz="1600" baseline="0" noProof="0" dirty="0" smtClean="0">
                          <a:latin typeface="Arial" panose="020B0604020202020204" pitchFamily="34" charset="0"/>
                          <a:cs typeface="Arial" panose="020B0604020202020204" pitchFamily="34" charset="0"/>
                        </a:rPr>
                        <a:t> s</a:t>
                      </a:r>
                      <a:r>
                        <a:rPr lang="en-US" sz="1600" noProof="0" dirty="0" smtClean="0">
                          <a:latin typeface="Arial" panose="020B0604020202020204" pitchFamily="34" charset="0"/>
                          <a:cs typeface="Arial" panose="020B0604020202020204" pitchFamily="34" charset="0"/>
                        </a:rPr>
                        <a:t>tock corporation</a:t>
                      </a:r>
                    </a:p>
                  </a:txBody>
                  <a:tcPr/>
                </a:tc>
                <a:extLst>
                  <a:ext uri="{0D108BD9-81ED-4DB2-BD59-A6C34878D82A}">
                    <a16:rowId xmlns:a16="http://schemas.microsoft.com/office/drawing/2014/main" val="10003"/>
                  </a:ext>
                </a:extLst>
              </a:tr>
              <a:tr h="320040">
                <a:tc>
                  <a:txBody>
                    <a:bodyPr/>
                    <a:lstStyle/>
                    <a:p>
                      <a:endParaRPr lang="en-US" sz="1600" i="1" noProof="0" dirty="0">
                        <a:latin typeface="Arial" panose="020B0604020202020204" pitchFamily="34" charset="0"/>
                        <a:cs typeface="Arial" panose="020B0604020202020204" pitchFamily="34" charset="0"/>
                      </a:endParaRPr>
                    </a:p>
                  </a:txBody>
                  <a:tcPr/>
                </a:tc>
                <a:tc>
                  <a:txBody>
                    <a:bodyPr/>
                    <a:lstStyle/>
                    <a:p>
                      <a:endParaRPr lang="en-US" sz="1100" noProof="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6" name="Picture 2" descr="Logo Regionalwert AG"/>
          <p:cNvPicPr>
            <a:picLocks noChangeAspect="1" noChangeArrowheads="1"/>
          </p:cNvPicPr>
          <p:nvPr/>
        </p:nvPicPr>
        <p:blipFill>
          <a:blip r:embed="rId2" cstate="print">
            <a:extLst>
              <a:ext uri="{28A0092B-C50C-407E-A947-70E740481C1C}">
                <a14:useLocalDpi xmlns:a14="http://schemas.microsoft.com/office/drawing/2010/main" val="0"/>
              </a:ext>
            </a:extLst>
          </a:blip>
          <a:srcRect r="67897"/>
          <a:stretch>
            <a:fillRect/>
          </a:stretch>
        </p:blipFill>
        <p:spPr bwMode="auto">
          <a:xfrm>
            <a:off x="6156325" y="1570038"/>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458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err="1" smtClean="0">
                <a:solidFill>
                  <a:schemeClr val="accent6"/>
                </a:solidFill>
                <a:latin typeface="Bodoni MT Condensed" panose="02070606080606020203" pitchFamily="18" charset="0"/>
              </a:rPr>
              <a:t>Ressources</a:t>
            </a:r>
            <a:r>
              <a:rPr lang="de-DE" sz="3200" dirty="0" smtClean="0">
                <a:solidFill>
                  <a:schemeClr val="accent6"/>
                </a:solidFill>
                <a:latin typeface="Bodoni MT Condensed" panose="02070606080606020203" pitchFamily="18" charset="0"/>
              </a:rPr>
              <a:t> </a:t>
            </a:r>
            <a:endParaRPr lang="de-DE" sz="3200" dirty="0">
              <a:solidFill>
                <a:schemeClr val="accent6"/>
              </a:solidFill>
              <a:latin typeface="Bodoni MT Condensed" panose="02070606080606020203" pitchFamily="18" charset="0"/>
            </a:endParaRPr>
          </a:p>
        </p:txBody>
      </p:sp>
      <p:sp>
        <p:nvSpPr>
          <p:cNvPr id="3" name="Inhaltsplatzhalter 2"/>
          <p:cNvSpPr>
            <a:spLocks noGrp="1"/>
          </p:cNvSpPr>
          <p:nvPr>
            <p:ph idx="1"/>
          </p:nvPr>
        </p:nvSpPr>
        <p:spPr>
          <a:xfrm>
            <a:off x="4283968" y="1304021"/>
            <a:ext cx="4689326" cy="720799"/>
          </a:xfrm>
        </p:spPr>
        <p:txBody>
          <a:bodyPr/>
          <a:lstStyle/>
          <a:p>
            <a:pPr marL="0" indent="0">
              <a:buNone/>
            </a:pPr>
            <a:r>
              <a:rPr lang="de-DE" dirty="0" smtClean="0">
                <a:latin typeface="Bodoni MT Condensed" panose="02070606080606020203" pitchFamily="18" charset="0"/>
                <a:sym typeface="Wingdings" panose="05000000000000000000" pitchFamily="2" charset="2"/>
              </a:rPr>
              <a:t> Hybrid </a:t>
            </a:r>
            <a:r>
              <a:rPr lang="de-DE" dirty="0" err="1" smtClean="0">
                <a:latin typeface="Bodoni MT Condensed" panose="02070606080606020203" pitchFamily="18" charset="0"/>
                <a:sym typeface="Wingdings" panose="05000000000000000000" pitchFamily="2" charset="2"/>
              </a:rPr>
              <a:t>financing</a:t>
            </a:r>
            <a:r>
              <a:rPr lang="de-DE" dirty="0" smtClean="0">
                <a:latin typeface="Bodoni MT Condensed" panose="02070606080606020203" pitchFamily="18" charset="0"/>
                <a:sym typeface="Wingdings" panose="05000000000000000000" pitchFamily="2" charset="2"/>
              </a:rPr>
              <a:t> (</a:t>
            </a:r>
            <a:r>
              <a:rPr lang="de-DE" dirty="0" err="1" smtClean="0">
                <a:latin typeface="Bodoni MT Condensed" panose="02070606080606020203" pitchFamily="18" charset="0"/>
                <a:sym typeface="Wingdings" panose="05000000000000000000" pitchFamily="2" charset="2"/>
              </a:rPr>
              <a:t>revenues</a:t>
            </a:r>
            <a:r>
              <a:rPr lang="de-DE" dirty="0" smtClean="0">
                <a:latin typeface="Bodoni MT Condensed" panose="02070606080606020203" pitchFamily="18" charset="0"/>
                <a:sym typeface="Wingdings" panose="05000000000000000000" pitchFamily="2" charset="2"/>
              </a:rPr>
              <a:t>, </a:t>
            </a:r>
            <a:r>
              <a:rPr lang="de-DE" dirty="0" err="1" smtClean="0">
                <a:latin typeface="Bodoni MT Condensed" panose="02070606080606020203" pitchFamily="18" charset="0"/>
              </a:rPr>
              <a:t>grants</a:t>
            </a:r>
            <a:r>
              <a:rPr lang="de-DE" dirty="0" smtClean="0">
                <a:latin typeface="Bodoni MT Condensed" panose="02070606080606020203" pitchFamily="18" charset="0"/>
              </a:rPr>
              <a:t>, </a:t>
            </a:r>
            <a:r>
              <a:rPr lang="de-DE" dirty="0" err="1" smtClean="0">
                <a:latin typeface="Bodoni MT Condensed" panose="02070606080606020203" pitchFamily="18" charset="0"/>
              </a:rPr>
              <a:t>subsidies</a:t>
            </a:r>
            <a:r>
              <a:rPr lang="de-DE" dirty="0" smtClean="0">
                <a:latin typeface="Bodoni MT Condensed" panose="02070606080606020203" pitchFamily="18" charset="0"/>
              </a:rPr>
              <a:t>, etc.)</a:t>
            </a:r>
          </a:p>
          <a:p>
            <a:pPr marL="0" indent="0">
              <a:buNone/>
            </a:pPr>
            <a:r>
              <a:rPr lang="de-DE" dirty="0" smtClean="0">
                <a:latin typeface="Bodoni MT Condensed" panose="02070606080606020203" pitchFamily="18" charset="0"/>
                <a:sym typeface="Wingdings" panose="05000000000000000000" pitchFamily="2" charset="2"/>
              </a:rPr>
              <a:t> </a:t>
            </a:r>
            <a:r>
              <a:rPr lang="de-DE" dirty="0" err="1" smtClean="0">
                <a:latin typeface="Bodoni MT Condensed" panose="02070606080606020203" pitchFamily="18" charset="0"/>
              </a:rPr>
              <a:t>Varies</a:t>
            </a:r>
            <a:r>
              <a:rPr lang="de-DE" dirty="0" smtClean="0">
                <a:latin typeface="Bodoni MT Condensed" panose="02070606080606020203" pitchFamily="18" charset="0"/>
              </a:rPr>
              <a:t> </a:t>
            </a:r>
            <a:r>
              <a:rPr lang="de-DE" dirty="0" err="1" smtClean="0">
                <a:latin typeface="Bodoni MT Condensed" panose="02070606080606020203" pitchFamily="18" charset="0"/>
              </a:rPr>
              <a:t>over</a:t>
            </a:r>
            <a:r>
              <a:rPr lang="de-DE" dirty="0" smtClean="0">
                <a:latin typeface="Bodoni MT Condensed" panose="02070606080606020203" pitchFamily="18" charset="0"/>
              </a:rPr>
              <a:t> time </a:t>
            </a:r>
            <a:endParaRPr lang="de-DE" dirty="0">
              <a:latin typeface="Bodoni MT Condensed" panose="02070606080606020203" pitchFamily="18" charset="0"/>
            </a:endParaRPr>
          </a:p>
        </p:txBody>
      </p:sp>
      <p:pic>
        <p:nvPicPr>
          <p:cNvPr id="4" name="Picture 6"/>
          <p:cNvPicPr>
            <a:picLocks noChangeAspect="1" noChangeArrowheads="1"/>
          </p:cNvPicPr>
          <p:nvPr/>
        </p:nvPicPr>
        <p:blipFill>
          <a:blip r:embed="rId3" cstate="print"/>
          <a:srcRect l="19804" t="33350" r="34088" b="12759"/>
          <a:stretch>
            <a:fillRect/>
          </a:stretch>
        </p:blipFill>
        <p:spPr bwMode="auto">
          <a:xfrm>
            <a:off x="179512" y="1309737"/>
            <a:ext cx="4104456" cy="3837857"/>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l="38632" t="24202" r="15443" b="27148"/>
          <a:stretch>
            <a:fillRect/>
          </a:stretch>
        </p:blipFill>
        <p:spPr bwMode="auto">
          <a:xfrm>
            <a:off x="4283968" y="2492896"/>
            <a:ext cx="4579485" cy="3880942"/>
          </a:xfrm>
          <a:prstGeom prst="rect">
            <a:avLst/>
          </a:prstGeom>
          <a:noFill/>
          <a:ln w="9525">
            <a:noFill/>
            <a:miter lim="800000"/>
            <a:headEnd/>
            <a:tailEnd/>
          </a:ln>
        </p:spPr>
      </p:pic>
      <p:sp>
        <p:nvSpPr>
          <p:cNvPr id="6" name="Inhaltsplatzhalter 2"/>
          <p:cNvSpPr txBox="1">
            <a:spLocks/>
          </p:cNvSpPr>
          <p:nvPr/>
        </p:nvSpPr>
        <p:spPr bwMode="auto">
          <a:xfrm>
            <a:off x="827584" y="5228481"/>
            <a:ext cx="5112568" cy="720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FontTx/>
              <a:buNone/>
            </a:pPr>
            <a:r>
              <a:rPr lang="de-DE" kern="0" dirty="0" err="1" smtClean="0">
                <a:solidFill>
                  <a:schemeClr val="tx1"/>
                </a:solidFill>
                <a:latin typeface="Bodoni MT Condensed" panose="02070606080606020203" pitchFamily="18" charset="0"/>
                <a:sym typeface="Wingdings" panose="05000000000000000000" pitchFamily="2" charset="2"/>
              </a:rPr>
              <a:t>Volunteering</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and</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volunteers</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are</a:t>
            </a:r>
            <a:r>
              <a:rPr lang="de-DE" kern="0" dirty="0" smtClean="0">
                <a:solidFill>
                  <a:schemeClr val="tx1"/>
                </a:solidFill>
                <a:latin typeface="Bodoni MT Condensed" panose="02070606080606020203" pitchFamily="18" charset="0"/>
                <a:sym typeface="Wingdings" panose="05000000000000000000" pitchFamily="2" charset="2"/>
              </a:rPr>
              <a:t> </a:t>
            </a:r>
            <a:br>
              <a:rPr lang="de-DE" kern="0" dirty="0" smtClean="0">
                <a:solidFill>
                  <a:schemeClr val="tx1"/>
                </a:solidFill>
                <a:latin typeface="Bodoni MT Condensed" panose="02070606080606020203" pitchFamily="18" charset="0"/>
                <a:sym typeface="Wingdings" panose="05000000000000000000" pitchFamily="2" charset="2"/>
              </a:rPr>
            </a:br>
            <a:r>
              <a:rPr lang="de-DE" kern="0" dirty="0" err="1" smtClean="0">
                <a:solidFill>
                  <a:schemeClr val="tx1"/>
                </a:solidFill>
                <a:latin typeface="Bodoni MT Condensed" panose="02070606080606020203" pitchFamily="18" charset="0"/>
                <a:sym typeface="Wingdings" panose="05000000000000000000" pitchFamily="2" charset="2"/>
              </a:rPr>
              <a:t>often</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mobilized</a:t>
            </a:r>
            <a:r>
              <a:rPr lang="de-DE" kern="0" dirty="0" smtClean="0">
                <a:solidFill>
                  <a:schemeClr val="tx1"/>
                </a:solidFill>
                <a:latin typeface="Bodoni MT Condensed" panose="02070606080606020203" pitchFamily="18" charset="0"/>
                <a:sym typeface="Wingdings" panose="05000000000000000000" pitchFamily="2" charset="2"/>
              </a:rPr>
              <a:t>		       </a:t>
            </a:r>
            <a:br>
              <a:rPr lang="de-DE" kern="0" dirty="0" smtClean="0">
                <a:solidFill>
                  <a:schemeClr val="tx1"/>
                </a:solidFill>
                <a:latin typeface="Bodoni MT Condensed" panose="02070606080606020203" pitchFamily="18" charset="0"/>
                <a:sym typeface="Wingdings" panose="05000000000000000000" pitchFamily="2" charset="2"/>
              </a:rPr>
            </a:br>
            <a:r>
              <a:rPr lang="de-DE" kern="0" dirty="0" smtClean="0">
                <a:solidFill>
                  <a:schemeClr val="tx1"/>
                </a:solidFill>
                <a:latin typeface="Bodoni MT Condensed" panose="02070606080606020203" pitchFamily="18" charset="0"/>
                <a:sym typeface="Wingdings" panose="05000000000000000000" pitchFamily="2" charset="2"/>
              </a:rPr>
              <a:t/>
            </a:r>
            <a:br>
              <a:rPr lang="de-DE" kern="0" dirty="0" smtClean="0">
                <a:solidFill>
                  <a:schemeClr val="tx1"/>
                </a:solidFill>
                <a:latin typeface="Bodoni MT Condensed" panose="02070606080606020203" pitchFamily="18" charset="0"/>
                <a:sym typeface="Wingdings" panose="05000000000000000000" pitchFamily="2" charset="2"/>
              </a:rPr>
            </a:br>
            <a:r>
              <a:rPr lang="de-DE" kern="0" dirty="0" err="1" smtClean="0">
                <a:solidFill>
                  <a:schemeClr val="tx1"/>
                </a:solidFill>
                <a:latin typeface="Bodoni MT Condensed" panose="02070606080606020203" pitchFamily="18" charset="0"/>
                <a:sym typeface="Wingdings" panose="05000000000000000000" pitchFamily="2" charset="2"/>
              </a:rPr>
              <a:t>Only</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seldom</a:t>
            </a:r>
            <a:r>
              <a:rPr lang="de-DE" kern="0" dirty="0" smtClean="0">
                <a:solidFill>
                  <a:schemeClr val="tx1"/>
                </a:solidFill>
                <a:latin typeface="Bodoni MT Condensed" panose="02070606080606020203" pitchFamily="18" charset="0"/>
                <a:sym typeface="Wingdings" panose="05000000000000000000" pitchFamily="2" charset="2"/>
              </a:rPr>
              <a:t> SE </a:t>
            </a:r>
            <a:r>
              <a:rPr lang="de-DE" kern="0" dirty="0" err="1" smtClean="0">
                <a:solidFill>
                  <a:schemeClr val="tx1"/>
                </a:solidFill>
                <a:latin typeface="Bodoni MT Condensed" panose="02070606080606020203" pitchFamily="18" charset="0"/>
                <a:sym typeface="Wingdings" panose="05000000000000000000" pitchFamily="2" charset="2"/>
              </a:rPr>
              <a:t>resolves</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market</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failure</a:t>
            </a:r>
            <a:r>
              <a:rPr lang="de-DE" kern="0" dirty="0" smtClean="0">
                <a:solidFill>
                  <a:schemeClr val="tx1"/>
                </a:solidFill>
                <a:latin typeface="Bodoni MT Condensed" panose="02070606080606020203" pitchFamily="18" charset="0"/>
                <a:sym typeface="Wingdings" panose="05000000000000000000" pitchFamily="2" charset="2"/>
              </a:rPr>
              <a:t> </a:t>
            </a:r>
            <a:endParaRPr lang="de-DE" kern="0" dirty="0" smtClean="0">
              <a:solidFill>
                <a:schemeClr val="tx1"/>
              </a:solidFill>
              <a:latin typeface="Bodoni MT Condensed" panose="02070606080606020203" pitchFamily="18" charset="0"/>
            </a:endParaRPr>
          </a:p>
          <a:p>
            <a:pPr marL="0" indent="0">
              <a:buFontTx/>
              <a:buNone/>
            </a:pPr>
            <a:endParaRPr lang="de-DE" kern="0" dirty="0">
              <a:latin typeface="Bodoni MT Condensed" panose="02070606080606020203" pitchFamily="18" charset="0"/>
              <a:sym typeface="Wingdings" panose="05000000000000000000" pitchFamily="2" charset="2"/>
            </a:endParaRPr>
          </a:p>
        </p:txBody>
      </p:sp>
      <p:sp>
        <p:nvSpPr>
          <p:cNvPr id="7" name="Textfeld 6"/>
          <p:cNvSpPr txBox="1">
            <a:spLocks noChangeArrowheads="1"/>
          </p:cNvSpPr>
          <p:nvPr/>
        </p:nvSpPr>
        <p:spPr bwMode="auto">
          <a:xfrm>
            <a:off x="5868144" y="6414655"/>
            <a:ext cx="3275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smtClean="0">
                <a:latin typeface="Arial" panose="020B0604020202020204" pitchFamily="34" charset="0"/>
              </a:rPr>
              <a:t>(Quelle: MEFOSE Studie (Jansen et al. 2013), Grafik erschienen in Enorm, Wirtschaft für den Menschen)</a:t>
            </a:r>
            <a:endParaRPr lang="de-DE" altLang="de-DE" sz="1000" dirty="0">
              <a:latin typeface="Arial" panose="020B0604020202020204" pitchFamily="34" charset="0"/>
            </a:endParaRPr>
          </a:p>
        </p:txBody>
      </p:sp>
    </p:spTree>
    <p:extLst>
      <p:ext uri="{BB962C8B-B14F-4D97-AF65-F5344CB8AC3E}">
        <p14:creationId xmlns:p14="http://schemas.microsoft.com/office/powerpoint/2010/main" val="258807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ttp://www.klassewasser.de/content/language1/img_636/wasserwissen-biologie-oekosysteme-visual-korallenri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700808"/>
            <a:ext cx="7632848" cy="424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2555776" y="933800"/>
            <a:ext cx="6851650" cy="3455987"/>
          </a:xfrm>
        </p:spPr>
        <p:txBody>
          <a:bodyPr/>
          <a:lstStyle/>
          <a:p>
            <a:pPr marL="0" indent="0">
              <a:buNone/>
            </a:pPr>
            <a:r>
              <a:rPr lang="de-DE" sz="6000" dirty="0" smtClean="0">
                <a:solidFill>
                  <a:srgbClr val="9A0202"/>
                </a:solidFill>
                <a:latin typeface="Bodoni MT Condensed" panose="02070606080606020203" pitchFamily="18" charset="0"/>
              </a:rPr>
              <a:t>…</a:t>
            </a:r>
            <a:r>
              <a:rPr lang="de-DE" sz="6000" dirty="0" err="1" smtClean="0">
                <a:solidFill>
                  <a:srgbClr val="9A0202"/>
                </a:solidFill>
                <a:latin typeface="Bodoni MT Condensed" panose="02070606080606020203" pitchFamily="18" charset="0"/>
              </a:rPr>
              <a:t>and</a:t>
            </a:r>
            <a:r>
              <a:rPr lang="de-DE" sz="6000" dirty="0" smtClean="0">
                <a:solidFill>
                  <a:srgbClr val="9A0202"/>
                </a:solidFill>
                <a:latin typeface="Bodoni MT Condensed" panose="02070606080606020203" pitchFamily="18" charset="0"/>
              </a:rPr>
              <a:t> </a:t>
            </a:r>
            <a:r>
              <a:rPr lang="de-DE" sz="6000" dirty="0" err="1" smtClean="0">
                <a:solidFill>
                  <a:srgbClr val="9A0202"/>
                </a:solidFill>
                <a:latin typeface="Bodoni MT Condensed" panose="02070606080606020203" pitchFamily="18" charset="0"/>
              </a:rPr>
              <a:t>the</a:t>
            </a:r>
            <a:r>
              <a:rPr lang="de-DE" sz="6000" dirty="0" smtClean="0">
                <a:solidFill>
                  <a:srgbClr val="9A0202"/>
                </a:solidFill>
                <a:latin typeface="Bodoni MT Condensed" panose="02070606080606020203" pitchFamily="18" charset="0"/>
              </a:rPr>
              <a:t> </a:t>
            </a:r>
            <a:r>
              <a:rPr lang="de-DE" sz="6000" dirty="0" err="1" smtClean="0">
                <a:solidFill>
                  <a:srgbClr val="9A0202"/>
                </a:solidFill>
                <a:latin typeface="Bodoni MT Condensed" panose="02070606080606020203" pitchFamily="18" charset="0"/>
              </a:rPr>
              <a:t>environment</a:t>
            </a:r>
            <a:endParaRPr lang="de-DE" sz="6000" dirty="0" smtClean="0">
              <a:solidFill>
                <a:srgbClr val="9A0202"/>
              </a:solidFill>
              <a:latin typeface="Bodoni MT Condensed" panose="02070606080606020203" pitchFamily="18" charset="0"/>
            </a:endParaRPr>
          </a:p>
        </p:txBody>
      </p:sp>
      <p:sp>
        <p:nvSpPr>
          <p:cNvPr id="4" name="Textfeld 3"/>
          <p:cNvSpPr txBox="1"/>
          <p:nvPr/>
        </p:nvSpPr>
        <p:spPr>
          <a:xfrm>
            <a:off x="0" y="6683642"/>
            <a:ext cx="2880320" cy="200055"/>
          </a:xfrm>
          <a:prstGeom prst="rect">
            <a:avLst/>
          </a:prstGeom>
          <a:noFill/>
        </p:spPr>
        <p:txBody>
          <a:bodyPr wrap="square" rtlCol="0">
            <a:spAutoFit/>
          </a:bodyPr>
          <a:lstStyle/>
          <a:p>
            <a:r>
              <a:rPr lang="de-DE" sz="700" dirty="0" smtClean="0"/>
              <a:t>Quelle: www.klassewasser.de</a:t>
            </a:r>
            <a:endParaRPr lang="de-DE" sz="700" dirty="0"/>
          </a:p>
        </p:txBody>
      </p:sp>
    </p:spTree>
    <p:extLst>
      <p:ext uri="{BB962C8B-B14F-4D97-AF65-F5344CB8AC3E}">
        <p14:creationId xmlns:p14="http://schemas.microsoft.com/office/powerpoint/2010/main" val="15498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7704" y="260648"/>
            <a:ext cx="6588125" cy="720080"/>
          </a:xfrm>
        </p:spPr>
        <p:txBody>
          <a:bodyPr/>
          <a:lstStyle/>
          <a:p>
            <a:pPr algn="ctr"/>
            <a:r>
              <a:rPr lang="de-DE" sz="3200" dirty="0" smtClean="0">
                <a:solidFill>
                  <a:srgbClr val="C00000"/>
                </a:solidFill>
                <a:latin typeface="Bodoni MT Condensed" pitchFamily="18" charset="0"/>
              </a:rPr>
              <a:t>Eco </a:t>
            </a:r>
            <a:r>
              <a:rPr lang="de-DE" sz="3200" dirty="0" err="1" smtClean="0">
                <a:solidFill>
                  <a:srgbClr val="C00000"/>
                </a:solidFill>
                <a:latin typeface="Bodoni MT Condensed" pitchFamily="18" charset="0"/>
              </a:rPr>
              <a:t>system</a:t>
            </a:r>
            <a:r>
              <a:rPr lang="de-DE" sz="3200" dirty="0" smtClean="0">
                <a:solidFill>
                  <a:srgbClr val="C00000"/>
                </a:solidFill>
                <a:latin typeface="Bodoni MT Condensed" pitchFamily="18" charset="0"/>
              </a:rPr>
              <a:t> - </a:t>
            </a:r>
            <a:r>
              <a:rPr lang="de-DE" sz="3200" dirty="0" err="1" smtClean="0">
                <a:solidFill>
                  <a:srgbClr val="C00000"/>
                </a:solidFill>
                <a:latin typeface="Bodoni MT Condensed" pitchFamily="18" charset="0"/>
              </a:rPr>
              <a:t>promotion</a:t>
            </a:r>
            <a:r>
              <a:rPr lang="de-DE" sz="3200" dirty="0" smtClean="0">
                <a:solidFill>
                  <a:srgbClr val="C00000"/>
                </a:solidFill>
                <a:latin typeface="Bodoni MT Condensed" pitchFamily="18" charset="0"/>
              </a:rPr>
              <a:t> </a:t>
            </a:r>
            <a:r>
              <a:rPr lang="de-DE" sz="3200" dirty="0" err="1" smtClean="0">
                <a:solidFill>
                  <a:srgbClr val="C00000"/>
                </a:solidFill>
                <a:latin typeface="Bodoni MT Condensed" pitchFamily="18" charset="0"/>
              </a:rPr>
              <a:t>agencies</a:t>
            </a:r>
            <a:r>
              <a:rPr lang="de-DE" sz="3200" dirty="0" smtClean="0">
                <a:solidFill>
                  <a:srgbClr val="C00000"/>
                </a:solidFill>
                <a:latin typeface="Bodoni MT Condensed" pitchFamily="18" charset="0"/>
              </a:rPr>
              <a:t> </a:t>
            </a:r>
            <a:endParaRPr lang="de-DE" sz="3200" dirty="0">
              <a:solidFill>
                <a:srgbClr val="C00000"/>
              </a:solidFill>
              <a:latin typeface="Bodoni MT Condensed" pitchFamily="18" charset="0"/>
            </a:endParaRPr>
          </a:p>
        </p:txBody>
      </p:sp>
      <p:pic>
        <p:nvPicPr>
          <p:cNvPr id="4" name="Inhaltsplatzhalter 3" descr="ASHOKA.png"/>
          <p:cNvPicPr>
            <a:picLocks noGrp="1" noChangeAspect="1"/>
          </p:cNvPicPr>
          <p:nvPr>
            <p:ph idx="1"/>
          </p:nvPr>
        </p:nvPicPr>
        <p:blipFill>
          <a:blip r:embed="rId2" cstate="print"/>
          <a:stretch>
            <a:fillRect/>
          </a:stretch>
        </p:blipFill>
        <p:spPr>
          <a:xfrm>
            <a:off x="3203848" y="4005064"/>
            <a:ext cx="2800350" cy="1628775"/>
          </a:xfrm>
        </p:spPr>
      </p:pic>
      <p:pic>
        <p:nvPicPr>
          <p:cNvPr id="5" name="Grafik 4" descr="Schwab Logo.png"/>
          <p:cNvPicPr>
            <a:picLocks noChangeAspect="1"/>
          </p:cNvPicPr>
          <p:nvPr/>
        </p:nvPicPr>
        <p:blipFill>
          <a:blip r:embed="rId3" cstate="print"/>
          <a:stretch>
            <a:fillRect/>
          </a:stretch>
        </p:blipFill>
        <p:spPr>
          <a:xfrm>
            <a:off x="5651698" y="3460601"/>
            <a:ext cx="2952750" cy="1552575"/>
          </a:xfrm>
          <a:prstGeom prst="rect">
            <a:avLst/>
          </a:prstGeom>
        </p:spPr>
      </p:pic>
      <p:pic>
        <p:nvPicPr>
          <p:cNvPr id="6" name="Grafik 5" descr="Schwab.jpg"/>
          <p:cNvPicPr>
            <a:picLocks noChangeAspect="1"/>
          </p:cNvPicPr>
          <p:nvPr/>
        </p:nvPicPr>
        <p:blipFill>
          <a:blip r:embed="rId4" cstate="print"/>
          <a:stretch>
            <a:fillRect/>
          </a:stretch>
        </p:blipFill>
        <p:spPr>
          <a:xfrm>
            <a:off x="2967211" y="2385814"/>
            <a:ext cx="2828925" cy="1619250"/>
          </a:xfrm>
          <a:prstGeom prst="rect">
            <a:avLst/>
          </a:prstGeom>
        </p:spPr>
      </p:pic>
      <p:pic>
        <p:nvPicPr>
          <p:cNvPr id="7" name="Grafik 6" descr="SKOLL II.jpg"/>
          <p:cNvPicPr>
            <a:picLocks noChangeAspect="1"/>
          </p:cNvPicPr>
          <p:nvPr/>
        </p:nvPicPr>
        <p:blipFill>
          <a:blip r:embed="rId5" cstate="print"/>
          <a:stretch>
            <a:fillRect/>
          </a:stretch>
        </p:blipFill>
        <p:spPr>
          <a:xfrm>
            <a:off x="5337373" y="2060848"/>
            <a:ext cx="3267075" cy="140017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Eco </a:t>
            </a:r>
            <a:r>
              <a:rPr lang="de-DE" sz="3200" dirty="0" err="1" smtClean="0">
                <a:solidFill>
                  <a:schemeClr val="accent6"/>
                </a:solidFill>
                <a:latin typeface="Bodoni MT Condensed" panose="02070606080606020203" pitchFamily="18" charset="0"/>
              </a:rPr>
              <a:t>system</a:t>
            </a:r>
            <a:r>
              <a:rPr lang="de-DE" sz="3200" dirty="0" smtClean="0">
                <a:solidFill>
                  <a:schemeClr val="accent6"/>
                </a:solidFill>
                <a:latin typeface="Bodoni MT Condensed" panose="02070606080606020203" pitchFamily="18" charset="0"/>
              </a:rPr>
              <a:t> – </a:t>
            </a:r>
            <a:r>
              <a:rPr lang="de-DE" sz="3200" dirty="0" err="1" smtClean="0">
                <a:solidFill>
                  <a:schemeClr val="accent6"/>
                </a:solidFill>
                <a:latin typeface="Bodoni MT Condensed" panose="02070606080606020203" pitchFamily="18" charset="0"/>
              </a:rPr>
              <a:t>social</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spaces</a:t>
            </a:r>
            <a:endParaRPr lang="de-DE" sz="3200" dirty="0">
              <a:solidFill>
                <a:schemeClr val="accent6"/>
              </a:solidFill>
              <a:latin typeface="Bodoni MT Condensed" panose="02070606080606020203" pitchFamily="18" charset="0"/>
            </a:endParaRPr>
          </a:p>
        </p:txBody>
      </p:sp>
      <p:pic>
        <p:nvPicPr>
          <p:cNvPr id="5" name="Grafik 4"/>
          <p:cNvPicPr>
            <a:picLocks noChangeAspect="1"/>
          </p:cNvPicPr>
          <p:nvPr/>
        </p:nvPicPr>
        <p:blipFill rotWithShape="1">
          <a:blip r:embed="rId2" cstate="print"/>
          <a:srcRect l="6279" t="13579" r="27862" b="34250"/>
          <a:stretch/>
        </p:blipFill>
        <p:spPr>
          <a:xfrm>
            <a:off x="1148902" y="1403721"/>
            <a:ext cx="5982099" cy="2664296"/>
          </a:xfrm>
          <a:prstGeom prst="rect">
            <a:avLst/>
          </a:prstGeom>
        </p:spPr>
      </p:pic>
      <p:pic>
        <p:nvPicPr>
          <p:cNvPr id="6" name="Grafik 5"/>
          <p:cNvPicPr>
            <a:picLocks noChangeAspect="1"/>
          </p:cNvPicPr>
          <p:nvPr/>
        </p:nvPicPr>
        <p:blipFill rotWithShape="1">
          <a:blip r:embed="rId3" cstate="print"/>
          <a:srcRect l="12920" t="15549" r="36285" b="28342"/>
          <a:stretch/>
        </p:blipFill>
        <p:spPr>
          <a:xfrm>
            <a:off x="284705" y="3501008"/>
            <a:ext cx="3855247" cy="2394266"/>
          </a:xfrm>
          <a:prstGeom prst="rect">
            <a:avLst/>
          </a:prstGeom>
        </p:spPr>
      </p:pic>
      <p:sp>
        <p:nvSpPr>
          <p:cNvPr id="7" name="Inhaltsplatzhalter 2"/>
          <p:cNvSpPr>
            <a:spLocks noGrp="1"/>
          </p:cNvSpPr>
          <p:nvPr>
            <p:ph idx="1"/>
          </p:nvPr>
        </p:nvSpPr>
        <p:spPr>
          <a:xfrm>
            <a:off x="539552" y="6165304"/>
            <a:ext cx="7920880" cy="648791"/>
          </a:xfrm>
        </p:spPr>
        <p:txBody>
          <a:bodyPr/>
          <a:lstStyle/>
          <a:p>
            <a:pPr marL="0" indent="0">
              <a:buNone/>
            </a:pPr>
            <a:r>
              <a:rPr lang="de-DE" sz="2800" dirty="0" smtClean="0">
                <a:solidFill>
                  <a:schemeClr val="accent6"/>
                </a:solidFill>
                <a:latin typeface="Bodoni MT Condensed" panose="02070606080606020203" pitchFamily="18" charset="0"/>
              </a:rPr>
              <a:t>Networking </a:t>
            </a:r>
            <a:r>
              <a:rPr lang="de-DE" sz="2800" dirty="0" err="1" smtClean="0">
                <a:solidFill>
                  <a:schemeClr val="accent6"/>
                </a:solidFill>
                <a:latin typeface="Bodoni MT Condensed" panose="02070606080606020203" pitchFamily="18" charset="0"/>
              </a:rPr>
              <a:t>and</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support</a:t>
            </a:r>
            <a:r>
              <a:rPr lang="de-DE" sz="2800" dirty="0" smtClean="0">
                <a:solidFill>
                  <a:schemeClr val="accent6"/>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hubs</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labs</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moocs</a:t>
            </a:r>
            <a:r>
              <a:rPr lang="de-DE" sz="2800" b="0" dirty="0" smtClean="0">
                <a:solidFill>
                  <a:schemeClr val="tx1"/>
                </a:solidFill>
                <a:latin typeface="Bodoni MT Condensed" panose="02070606080606020203" pitchFamily="18" charset="0"/>
              </a:rPr>
              <a:t>, etc.</a:t>
            </a:r>
          </a:p>
          <a:p>
            <a:pPr marL="0" indent="0">
              <a:buNone/>
            </a:pPr>
            <a:endParaRPr lang="de-DE" sz="5400" dirty="0">
              <a:latin typeface="Bodoni MT Condensed" panose="02070606080606020203" pitchFamily="18" charset="0"/>
            </a:endParaRPr>
          </a:p>
        </p:txBody>
      </p:sp>
      <p:pic>
        <p:nvPicPr>
          <p:cNvPr id="8" name="Grafik 7"/>
          <p:cNvPicPr>
            <a:picLocks noChangeAspect="1"/>
          </p:cNvPicPr>
          <p:nvPr/>
        </p:nvPicPr>
        <p:blipFill rotWithShape="1">
          <a:blip r:embed="rId4" cstate="print"/>
          <a:srcRect l="29523" t="18500" r="30629" b="5703"/>
          <a:stretch/>
        </p:blipFill>
        <p:spPr>
          <a:xfrm>
            <a:off x="5292080" y="2955286"/>
            <a:ext cx="3001576" cy="3210018"/>
          </a:xfrm>
          <a:prstGeom prst="rect">
            <a:avLst/>
          </a:prstGeom>
        </p:spPr>
      </p:pic>
      <p:pic>
        <p:nvPicPr>
          <p:cNvPr id="56324" name="Picture 4" descr="http://ec.europa.eu/internal_market/social_business/docs/conference/agen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7223" y="380201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928" y="581023"/>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23528" y="1844824"/>
            <a:ext cx="2808312" cy="3312368"/>
          </a:xfrm>
        </p:spPr>
        <p:txBody>
          <a:bodyPr/>
          <a:lstStyle/>
          <a:p>
            <a:pPr marL="0" indent="0">
              <a:buNone/>
            </a:pPr>
            <a:r>
              <a:rPr lang="de-DE" sz="6000" dirty="0" smtClean="0">
                <a:solidFill>
                  <a:schemeClr val="accent6"/>
                </a:solidFill>
                <a:latin typeface="Bodoni MT Condensed" panose="02070606080606020203" pitchFamily="18" charset="0"/>
              </a:rPr>
              <a:t>A </a:t>
            </a:r>
            <a:r>
              <a:rPr lang="de-DE" sz="6000" dirty="0" err="1" smtClean="0">
                <a:solidFill>
                  <a:schemeClr val="accent6"/>
                </a:solidFill>
                <a:latin typeface="Bodoni MT Condensed" panose="02070606080606020203" pitchFamily="18" charset="0"/>
              </a:rPr>
              <a:t>new</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fish</a:t>
            </a:r>
            <a:r>
              <a:rPr lang="de-DE" sz="6000" dirty="0" smtClean="0">
                <a:solidFill>
                  <a:schemeClr val="accent6"/>
                </a:solidFill>
                <a:latin typeface="Bodoni MT Condensed" panose="02070606080606020203" pitchFamily="18" charset="0"/>
              </a:rPr>
              <a:t> in </a:t>
            </a:r>
            <a:r>
              <a:rPr lang="de-DE" sz="6000" dirty="0" err="1" smtClean="0">
                <a:solidFill>
                  <a:schemeClr val="accent6"/>
                </a:solidFill>
                <a:latin typeface="Bodoni MT Condensed" panose="02070606080606020203" pitchFamily="18" charset="0"/>
              </a:rPr>
              <a:t>the</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water</a:t>
            </a:r>
            <a:r>
              <a:rPr lang="de-DE" sz="6000" dirty="0" smtClean="0">
                <a:solidFill>
                  <a:schemeClr val="accent6"/>
                </a:solidFill>
                <a:latin typeface="Bodoni MT Condensed" panose="02070606080606020203" pitchFamily="18" charset="0"/>
              </a:rPr>
              <a:t>?</a:t>
            </a:r>
            <a:endParaRPr lang="de-DE" sz="6000" dirty="0">
              <a:solidFill>
                <a:schemeClr val="accent6"/>
              </a:solidFill>
              <a:latin typeface="Bodoni MT Condensed" panose="02070606080606020203" pitchFamily="18" charset="0"/>
            </a:endParaRPr>
          </a:p>
        </p:txBody>
      </p:sp>
    </p:spTree>
    <p:extLst>
      <p:ext uri="{BB962C8B-B14F-4D97-AF65-F5344CB8AC3E}">
        <p14:creationId xmlns:p14="http://schemas.microsoft.com/office/powerpoint/2010/main" val="2537579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Eco </a:t>
            </a:r>
            <a:r>
              <a:rPr lang="de-DE" sz="3200" dirty="0" err="1" smtClean="0">
                <a:solidFill>
                  <a:schemeClr val="accent6"/>
                </a:solidFill>
                <a:latin typeface="Bodoni MT Condensed" panose="02070606080606020203" pitchFamily="18" charset="0"/>
              </a:rPr>
              <a:t>system</a:t>
            </a:r>
            <a:r>
              <a:rPr lang="de-DE" sz="3200" dirty="0" smtClean="0">
                <a:solidFill>
                  <a:schemeClr val="accent6"/>
                </a:solidFill>
                <a:latin typeface="Bodoni MT Condensed" panose="02070606080606020203" pitchFamily="18" charset="0"/>
              </a:rPr>
              <a:t> – </a:t>
            </a:r>
            <a:r>
              <a:rPr lang="de-DE" sz="3200" dirty="0" err="1" smtClean="0">
                <a:solidFill>
                  <a:schemeClr val="accent6"/>
                </a:solidFill>
                <a:latin typeface="Bodoni MT Condensed" panose="02070606080606020203" pitchFamily="18" charset="0"/>
              </a:rPr>
              <a:t>financial</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support</a:t>
            </a:r>
            <a:endParaRPr lang="de-DE" sz="3200" dirty="0">
              <a:solidFill>
                <a:schemeClr val="accent6"/>
              </a:solidFill>
              <a:latin typeface="Bodoni MT Condensed" panose="02070606080606020203" pitchFamily="18" charset="0"/>
            </a:endParaRPr>
          </a:p>
        </p:txBody>
      </p:sp>
      <p:sp>
        <p:nvSpPr>
          <p:cNvPr id="7" name="Inhaltsplatzhalter 2"/>
          <p:cNvSpPr>
            <a:spLocks noGrp="1"/>
          </p:cNvSpPr>
          <p:nvPr>
            <p:ph idx="1"/>
          </p:nvPr>
        </p:nvSpPr>
        <p:spPr>
          <a:xfrm>
            <a:off x="467544" y="4941168"/>
            <a:ext cx="7920880" cy="648791"/>
          </a:xfrm>
        </p:spPr>
        <p:txBody>
          <a:bodyPr/>
          <a:lstStyle/>
          <a:p>
            <a:pPr marL="0" indent="0">
              <a:buNone/>
            </a:pPr>
            <a:r>
              <a:rPr lang="de-DE" sz="2800" dirty="0" err="1" smtClean="0">
                <a:solidFill>
                  <a:schemeClr val="accent6"/>
                </a:solidFill>
                <a:latin typeface="Bodoni MT Condensed" panose="02070606080606020203" pitchFamily="18" charset="0"/>
              </a:rPr>
              <a:t>Financing</a:t>
            </a:r>
            <a:r>
              <a:rPr lang="de-DE" sz="2800" dirty="0" smtClean="0">
                <a:solidFill>
                  <a:schemeClr val="accent6"/>
                </a:solidFill>
                <a:latin typeface="Bodoni MT Condensed" panose="02070606080606020203" pitchFamily="18" charset="0"/>
              </a:rPr>
              <a:t>: </a:t>
            </a:r>
            <a:r>
              <a:rPr lang="de-DE" sz="2800" b="0" dirty="0" err="1" smtClean="0">
                <a:solidFill>
                  <a:schemeClr val="accent6"/>
                </a:solidFill>
                <a:latin typeface="Bodoni MT Condensed" panose="02070606080606020203" pitchFamily="18" charset="0"/>
              </a:rPr>
              <a:t>Social</a:t>
            </a:r>
            <a:r>
              <a:rPr lang="de-DE" sz="2800" b="0" dirty="0" smtClean="0">
                <a:solidFill>
                  <a:schemeClr val="accent6"/>
                </a:solidFill>
                <a:latin typeface="Bodoni MT Condensed" panose="02070606080606020203" pitchFamily="18" charset="0"/>
              </a:rPr>
              <a:t> </a:t>
            </a:r>
            <a:r>
              <a:rPr lang="de-DE" sz="2800" b="0" dirty="0" err="1" smtClean="0">
                <a:solidFill>
                  <a:schemeClr val="accent6"/>
                </a:solidFill>
                <a:latin typeface="Bodoni MT Condensed" panose="02070606080606020203" pitchFamily="18" charset="0"/>
              </a:rPr>
              <a:t>Investemt</a:t>
            </a:r>
            <a:r>
              <a:rPr lang="de-DE" sz="2800" b="0" dirty="0" smtClean="0">
                <a:solidFill>
                  <a:schemeClr val="accent6"/>
                </a:solidFill>
                <a:latin typeface="Bodoni MT Condensed" panose="02070606080606020203" pitchFamily="18" charset="0"/>
              </a:rPr>
              <a:t> Funds, </a:t>
            </a:r>
            <a:r>
              <a:rPr lang="de-DE" sz="2800" b="0" dirty="0" err="1" smtClean="0">
                <a:solidFill>
                  <a:schemeClr val="accent6"/>
                </a:solidFill>
                <a:latin typeface="Bodoni MT Condensed" panose="02070606080606020203" pitchFamily="18" charset="0"/>
              </a:rPr>
              <a:t>Foundations</a:t>
            </a:r>
            <a:r>
              <a:rPr lang="de-DE" sz="2800" b="0" dirty="0" smtClean="0">
                <a:solidFill>
                  <a:schemeClr val="accent6"/>
                </a:solidFill>
                <a:latin typeface="Bodoni MT Condensed" panose="02070606080606020203" pitchFamily="18" charset="0"/>
              </a:rPr>
              <a:t>, Fellowship Programmes</a:t>
            </a:r>
            <a:endParaRPr lang="de-DE" sz="2800" b="0" dirty="0" smtClean="0">
              <a:solidFill>
                <a:schemeClr val="tx1"/>
              </a:solidFill>
              <a:latin typeface="Bodoni MT Condensed" panose="02070606080606020203" pitchFamily="18" charset="0"/>
            </a:endParaRPr>
          </a:p>
          <a:p>
            <a:pPr marL="0" indent="0">
              <a:buNone/>
            </a:pPr>
            <a:r>
              <a:rPr lang="de-DE" sz="2800" b="0" dirty="0">
                <a:solidFill>
                  <a:schemeClr val="tx1"/>
                </a:solidFill>
                <a:latin typeface="Bodoni MT Condensed" panose="02070606080606020203" pitchFamily="18" charset="0"/>
              </a:rPr>
              <a:t>	</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adapted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to</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specific</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needs</a:t>
            </a:r>
            <a:r>
              <a:rPr lang="de-DE" sz="2400" b="0" dirty="0" smtClean="0">
                <a:solidFill>
                  <a:schemeClr val="tx1"/>
                </a:solidFill>
                <a:latin typeface="Bodoni MT Condensed" panose="02070606080606020203" pitchFamily="18" charset="0"/>
              </a:rPr>
              <a:t> (e.g. </a:t>
            </a:r>
            <a:r>
              <a:rPr lang="de-DE" sz="2400" b="0" dirty="0" err="1" smtClean="0">
                <a:solidFill>
                  <a:schemeClr val="tx1"/>
                </a:solidFill>
                <a:latin typeface="Bodoni MT Condensed" panose="02070606080606020203" pitchFamily="18" charset="0"/>
              </a:rPr>
              <a:t>duration</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until</a:t>
            </a:r>
            <a:r>
              <a:rPr lang="de-DE" sz="2400" b="0" dirty="0" smtClean="0">
                <a:solidFill>
                  <a:schemeClr val="tx1"/>
                </a:solidFill>
                <a:latin typeface="Bodoni MT Condensed" panose="02070606080606020203" pitchFamily="18" charset="0"/>
              </a:rPr>
              <a:t> break </a:t>
            </a:r>
            <a:r>
              <a:rPr lang="de-DE" sz="2400" b="0" dirty="0" err="1" smtClean="0">
                <a:solidFill>
                  <a:schemeClr val="tx1"/>
                </a:solidFill>
                <a:latin typeface="Bodoni MT Condensed" panose="02070606080606020203" pitchFamily="18" charset="0"/>
              </a:rPr>
              <a:t>even</a:t>
            </a:r>
            <a:r>
              <a:rPr lang="de-DE" sz="2400" b="0" dirty="0" smtClean="0">
                <a:solidFill>
                  <a:schemeClr val="tx1"/>
                </a:solidFill>
                <a:latin typeface="Bodoni MT Condensed" panose="02070606080606020203" pitchFamily="18" charset="0"/>
              </a:rPr>
              <a:t>, due </a:t>
            </a:r>
            <a:r>
              <a:rPr lang="de-DE" sz="2400" b="0" dirty="0" err="1" smtClean="0">
                <a:solidFill>
                  <a:schemeClr val="tx1"/>
                </a:solidFill>
                <a:latin typeface="Bodoni MT Condensed" panose="02070606080606020203" pitchFamily="18" charset="0"/>
              </a:rPr>
              <a:t>to</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innovation</a:t>
            </a:r>
            <a:r>
              <a:rPr lang="de-DE" sz="2400" b="0" dirty="0" smtClean="0">
                <a:solidFill>
                  <a:schemeClr val="tx1"/>
                </a:solidFill>
                <a:latin typeface="Bodoni MT Condensed" panose="02070606080606020203" pitchFamily="18" charset="0"/>
              </a:rPr>
              <a:t> </a:t>
            </a:r>
            <a:br>
              <a:rPr lang="de-DE" sz="2400" b="0" dirty="0" smtClean="0">
                <a:solidFill>
                  <a:schemeClr val="tx1"/>
                </a:solidFill>
                <a:latin typeface="Bodoni MT Condensed" panose="02070606080606020203" pitchFamily="18" charset="0"/>
              </a:rPr>
            </a:b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costs</a:t>
            </a:r>
            <a:r>
              <a:rPr lang="de-DE" sz="2400" b="0" dirty="0" smtClean="0">
                <a:solidFill>
                  <a:schemeClr val="tx1"/>
                </a:solidFill>
                <a:latin typeface="Bodoni MT Condensed" panose="02070606080606020203" pitchFamily="18" charset="0"/>
              </a:rPr>
              <a:t>, etc. )</a:t>
            </a:r>
            <a:endParaRPr lang="de-DE" sz="2800" b="0" dirty="0" smtClean="0">
              <a:solidFill>
                <a:schemeClr val="tx1"/>
              </a:solidFill>
              <a:latin typeface="Bodoni MT Condensed" panose="02070606080606020203" pitchFamily="18" charset="0"/>
            </a:endParaRPr>
          </a:p>
          <a:p>
            <a:pPr marL="0" indent="0">
              <a:buNone/>
            </a:pPr>
            <a:endParaRPr lang="de-DE" sz="2800" b="0" dirty="0" smtClean="0">
              <a:solidFill>
                <a:schemeClr val="tx1"/>
              </a:solidFill>
              <a:latin typeface="Bodoni MT Condensed" panose="02070606080606020203" pitchFamily="18" charset="0"/>
            </a:endParaRPr>
          </a:p>
          <a:p>
            <a:pPr marL="0" indent="0">
              <a:buNone/>
            </a:pPr>
            <a:endParaRPr lang="de-DE" sz="5400" dirty="0">
              <a:latin typeface="Bodoni MT Condensed" panose="02070606080606020203" pitchFamily="18" charset="0"/>
            </a:endParaRPr>
          </a:p>
        </p:txBody>
      </p:sp>
      <p:pic>
        <p:nvPicPr>
          <p:cNvPr id="3" name="Grafik 2"/>
          <p:cNvPicPr>
            <a:picLocks noChangeAspect="1"/>
          </p:cNvPicPr>
          <p:nvPr/>
        </p:nvPicPr>
        <p:blipFill rotWithShape="1">
          <a:blip r:embed="rId3" cstate="print"/>
          <a:srcRect l="6279" t="13579" r="50904" b="55959"/>
          <a:stretch/>
        </p:blipFill>
        <p:spPr>
          <a:xfrm>
            <a:off x="251521" y="1340769"/>
            <a:ext cx="3600399" cy="1440160"/>
          </a:xfrm>
          <a:prstGeom prst="rect">
            <a:avLst/>
          </a:prstGeom>
        </p:spPr>
      </p:pic>
      <p:pic>
        <p:nvPicPr>
          <p:cNvPr id="9" name="Grafik 8"/>
          <p:cNvPicPr>
            <a:picLocks noChangeAspect="1"/>
          </p:cNvPicPr>
          <p:nvPr/>
        </p:nvPicPr>
        <p:blipFill rotWithShape="1">
          <a:blip r:embed="rId4" cstate="print"/>
          <a:srcRect l="17348" t="17516" r="17901" b="36219"/>
          <a:stretch/>
        </p:blipFill>
        <p:spPr>
          <a:xfrm>
            <a:off x="4427984" y="2530739"/>
            <a:ext cx="4403347" cy="1768866"/>
          </a:xfrm>
          <a:prstGeom prst="rect">
            <a:avLst/>
          </a:prstGeom>
        </p:spPr>
      </p:pic>
      <p:pic>
        <p:nvPicPr>
          <p:cNvPr id="4" name="Grafik 3"/>
          <p:cNvPicPr>
            <a:picLocks noChangeAspect="1"/>
          </p:cNvPicPr>
          <p:nvPr/>
        </p:nvPicPr>
        <p:blipFill rotWithShape="1">
          <a:blip r:embed="rId5" cstate="print"/>
          <a:srcRect t="13579" r="24542" b="23423"/>
          <a:stretch/>
        </p:blipFill>
        <p:spPr>
          <a:xfrm>
            <a:off x="1259632" y="3142752"/>
            <a:ext cx="3528778" cy="1656398"/>
          </a:xfrm>
          <a:prstGeom prst="rect">
            <a:avLst/>
          </a:prstGeom>
        </p:spPr>
      </p:pic>
      <p:pic>
        <p:nvPicPr>
          <p:cNvPr id="57346" name="Picture 2" descr="Startse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410" y="1449331"/>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 Regionalwert AG"/>
          <p:cNvPicPr>
            <a:picLocks noChangeAspect="1" noChangeArrowheads="1"/>
          </p:cNvPicPr>
          <p:nvPr/>
        </p:nvPicPr>
        <p:blipFill>
          <a:blip r:embed="rId7" cstate="print">
            <a:extLst>
              <a:ext uri="{28A0092B-C50C-407E-A947-70E740481C1C}">
                <a14:useLocalDpi xmlns:a14="http://schemas.microsoft.com/office/drawing/2010/main" val="0"/>
              </a:ext>
            </a:extLst>
          </a:blip>
          <a:srcRect r="67897"/>
          <a:stretch>
            <a:fillRect/>
          </a:stretch>
        </p:blipFill>
        <p:spPr bwMode="auto">
          <a:xfrm>
            <a:off x="6909098" y="1714251"/>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9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Eco </a:t>
            </a:r>
            <a:r>
              <a:rPr lang="de-DE" sz="3200" dirty="0" err="1" smtClean="0">
                <a:solidFill>
                  <a:schemeClr val="accent6"/>
                </a:solidFill>
                <a:latin typeface="Bodoni MT Condensed" panose="02070606080606020203" pitchFamily="18" charset="0"/>
              </a:rPr>
              <a:t>system</a:t>
            </a:r>
            <a:r>
              <a:rPr lang="de-DE" sz="3200" dirty="0" smtClean="0">
                <a:solidFill>
                  <a:schemeClr val="accent6"/>
                </a:solidFill>
                <a:latin typeface="Bodoni MT Condensed" panose="02070606080606020203" pitchFamily="18" charset="0"/>
              </a:rPr>
              <a:t> – </a:t>
            </a:r>
            <a:r>
              <a:rPr lang="de-DE" sz="3200" dirty="0" err="1" smtClean="0">
                <a:solidFill>
                  <a:schemeClr val="accent6"/>
                </a:solidFill>
                <a:latin typeface="Bodoni MT Condensed" panose="02070606080606020203" pitchFamily="18" charset="0"/>
              </a:rPr>
              <a:t>education</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and</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research</a:t>
            </a:r>
            <a:r>
              <a:rPr lang="de-DE" sz="3200" dirty="0" smtClean="0">
                <a:solidFill>
                  <a:schemeClr val="accent6"/>
                </a:solidFill>
                <a:latin typeface="Bodoni MT Condensed" panose="02070606080606020203" pitchFamily="18" charset="0"/>
              </a:rPr>
              <a:t> </a:t>
            </a:r>
            <a:endParaRPr lang="de-DE" sz="3200" dirty="0">
              <a:solidFill>
                <a:schemeClr val="accent6"/>
              </a:solidFill>
              <a:latin typeface="Bodoni MT Condensed" panose="02070606080606020203" pitchFamily="18" charset="0"/>
            </a:endParaRPr>
          </a:p>
        </p:txBody>
      </p:sp>
      <p:sp>
        <p:nvSpPr>
          <p:cNvPr id="7" name="Inhaltsplatzhalter 2"/>
          <p:cNvSpPr>
            <a:spLocks noGrp="1"/>
          </p:cNvSpPr>
          <p:nvPr>
            <p:ph idx="1"/>
          </p:nvPr>
        </p:nvSpPr>
        <p:spPr>
          <a:xfrm>
            <a:off x="584293" y="5598338"/>
            <a:ext cx="7920880" cy="648791"/>
          </a:xfrm>
        </p:spPr>
        <p:txBody>
          <a:bodyPr/>
          <a:lstStyle/>
          <a:p>
            <a:pPr marL="0" indent="0">
              <a:buNone/>
            </a:pPr>
            <a:r>
              <a:rPr lang="de-DE" sz="2800" dirty="0" smtClean="0">
                <a:solidFill>
                  <a:schemeClr val="accent6"/>
                </a:solidFill>
                <a:latin typeface="Bodoni MT Condensed" panose="02070606080606020203" pitchFamily="18" charset="0"/>
              </a:rPr>
              <a:t>Education: </a:t>
            </a:r>
            <a:r>
              <a:rPr lang="de-DE" sz="2800" b="0" dirty="0" err="1" smtClean="0">
                <a:solidFill>
                  <a:schemeClr val="tx1"/>
                </a:solidFill>
                <a:latin typeface="Bodoni MT Condensed" panose="02070606080606020203" pitchFamily="18" charset="0"/>
              </a:rPr>
              <a:t>universities</a:t>
            </a:r>
            <a:r>
              <a:rPr lang="de-DE" sz="2800" b="0" dirty="0" smtClean="0">
                <a:solidFill>
                  <a:schemeClr val="tx1"/>
                </a:solidFill>
                <a:latin typeface="Bodoni MT Condensed" panose="02070606080606020203" pitchFamily="18" charset="0"/>
              </a:rPr>
              <a:t>, private </a:t>
            </a:r>
            <a:r>
              <a:rPr lang="de-DE" sz="2800" b="0" dirty="0" err="1" smtClean="0">
                <a:solidFill>
                  <a:schemeClr val="tx1"/>
                </a:solidFill>
                <a:latin typeface="Bodoni MT Condensed" panose="02070606080606020203" pitchFamily="18" charset="0"/>
              </a:rPr>
              <a:t>or</a:t>
            </a:r>
            <a:r>
              <a:rPr lang="de-DE" sz="2800" b="0" dirty="0" smtClean="0">
                <a:solidFill>
                  <a:schemeClr val="tx1"/>
                </a:solidFill>
                <a:latin typeface="Bodoni MT Condensed" panose="02070606080606020203" pitchFamily="18" charset="0"/>
              </a:rPr>
              <a:t> non-</a:t>
            </a:r>
            <a:r>
              <a:rPr lang="de-DE" sz="2800" b="0" dirty="0" err="1" smtClean="0">
                <a:solidFill>
                  <a:schemeClr val="tx1"/>
                </a:solidFill>
                <a:latin typeface="Bodoni MT Condensed" panose="02070606080606020203" pitchFamily="18" charset="0"/>
              </a:rPr>
              <a:t>profit</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institutes</a:t>
            </a:r>
            <a:r>
              <a:rPr lang="de-DE" sz="2800" b="0" dirty="0" smtClean="0">
                <a:solidFill>
                  <a:schemeClr val="tx1"/>
                </a:solidFill>
                <a:latin typeface="Bodoni MT Condensed" panose="02070606080606020203" pitchFamily="18" charset="0"/>
              </a:rPr>
              <a:t/>
            </a:r>
            <a:br>
              <a:rPr lang="de-DE" sz="2800" b="0" dirty="0" smtClean="0">
                <a:solidFill>
                  <a:schemeClr val="tx1"/>
                </a:solidFill>
                <a:latin typeface="Bodoni MT Condensed" panose="02070606080606020203" pitchFamily="18" charset="0"/>
              </a:rPr>
            </a:br>
            <a:r>
              <a:rPr lang="de-DE" sz="2800" b="0" dirty="0" smtClean="0">
                <a:solidFill>
                  <a:schemeClr val="tx1"/>
                </a:solidFill>
                <a:latin typeface="Bodoni MT Condensed" panose="02070606080606020203" pitchFamily="18" charset="0"/>
              </a:rPr>
              <a:t>(from </a:t>
            </a:r>
            <a:r>
              <a:rPr lang="de-DE" sz="2800" b="0" dirty="0" err="1" smtClean="0">
                <a:solidFill>
                  <a:schemeClr val="tx1"/>
                </a:solidFill>
                <a:latin typeface="Bodoni MT Condensed" panose="02070606080606020203" pitchFamily="18" charset="0"/>
              </a:rPr>
              <a:t>student</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to</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executive</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level</a:t>
            </a:r>
            <a:r>
              <a:rPr lang="de-DE" sz="2800" b="0" dirty="0" smtClean="0">
                <a:solidFill>
                  <a:schemeClr val="tx1"/>
                </a:solidFill>
                <a:latin typeface="Bodoni MT Condensed" panose="02070606080606020203" pitchFamily="18" charset="0"/>
              </a:rPr>
              <a:t>)</a:t>
            </a:r>
            <a:endParaRPr lang="de-DE" sz="6600" dirty="0">
              <a:latin typeface="Bodoni MT Condensed" panose="02070606080606020203" pitchFamily="18" charset="0"/>
            </a:endParaRPr>
          </a:p>
        </p:txBody>
      </p:sp>
      <p:pic>
        <p:nvPicPr>
          <p:cNvPr id="54274" name="Picture 2" descr="Social Entrepreneurship Akadem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085" y="1772816"/>
            <a:ext cx="2381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3" cstate="print"/>
          <a:srcRect l="5726" t="15548" r="66049" b="59843"/>
          <a:stretch/>
        </p:blipFill>
        <p:spPr>
          <a:xfrm>
            <a:off x="3035346" y="1480830"/>
            <a:ext cx="3672409" cy="1800200"/>
          </a:xfrm>
          <a:prstGeom prst="rect">
            <a:avLst/>
          </a:prstGeom>
        </p:spPr>
      </p:pic>
      <p:pic>
        <p:nvPicPr>
          <p:cNvPr id="3" name="Grafik 2"/>
          <p:cNvPicPr>
            <a:picLocks noChangeAspect="1"/>
          </p:cNvPicPr>
          <p:nvPr/>
        </p:nvPicPr>
        <p:blipFill rotWithShape="1">
          <a:blip r:embed="rId4" cstate="print"/>
          <a:srcRect l="30077" t="32281" r="31736" b="20470"/>
          <a:stretch/>
        </p:blipFill>
        <p:spPr>
          <a:xfrm>
            <a:off x="667888" y="3047634"/>
            <a:ext cx="3086607" cy="2147204"/>
          </a:xfrm>
          <a:prstGeom prst="rect">
            <a:avLst/>
          </a:prstGeom>
        </p:spPr>
      </p:pic>
      <p:pic>
        <p:nvPicPr>
          <p:cNvPr id="54276" name="Picture 4" descr="Soziales Unternehmert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1581534"/>
            <a:ext cx="2112169" cy="21121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6" cstate="print"/>
          <a:srcRect l="13474" t="24406" r="34504" b="46063"/>
          <a:stretch/>
        </p:blipFill>
        <p:spPr>
          <a:xfrm>
            <a:off x="3864115" y="3618860"/>
            <a:ext cx="4640114" cy="1480887"/>
          </a:xfrm>
          <a:prstGeom prst="rect">
            <a:avLst/>
          </a:prstGeom>
        </p:spPr>
      </p:pic>
    </p:spTree>
    <p:extLst>
      <p:ext uri="{BB962C8B-B14F-4D97-AF65-F5344CB8AC3E}">
        <p14:creationId xmlns:p14="http://schemas.microsoft.com/office/powerpoint/2010/main" val="167412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rgbClr val="9A0202"/>
                </a:solidFill>
                <a:latin typeface="Bodoni MT Condensed" panose="02070606080606020203" pitchFamily="18" charset="0"/>
              </a:rPr>
              <a:t>Eco </a:t>
            </a:r>
            <a:r>
              <a:rPr lang="de-DE" sz="3200" dirty="0" err="1" smtClean="0">
                <a:solidFill>
                  <a:srgbClr val="9A0202"/>
                </a:solidFill>
                <a:latin typeface="Bodoni MT Condensed" panose="02070606080606020203" pitchFamily="18" charset="0"/>
              </a:rPr>
              <a:t>system</a:t>
            </a:r>
            <a:r>
              <a:rPr lang="de-DE" sz="3200" dirty="0" smtClean="0">
                <a:solidFill>
                  <a:srgbClr val="9A0202"/>
                </a:solidFill>
                <a:latin typeface="Bodoni MT Condensed" panose="02070606080606020203" pitchFamily="18" charset="0"/>
              </a:rPr>
              <a:t> – </a:t>
            </a:r>
            <a:r>
              <a:rPr lang="de-DE" sz="3200" dirty="0" err="1" smtClean="0">
                <a:solidFill>
                  <a:srgbClr val="9A0202"/>
                </a:solidFill>
                <a:latin typeface="Bodoni MT Condensed" panose="02070606080606020203" pitchFamily="18" charset="0"/>
              </a:rPr>
              <a:t>politics</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and</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policies</a:t>
            </a:r>
            <a:r>
              <a:rPr lang="de-DE" sz="3200" dirty="0" smtClean="0">
                <a:solidFill>
                  <a:srgbClr val="9A0202"/>
                </a:solidFill>
                <a:latin typeface="Bodoni MT Condensed" panose="02070606080606020203" pitchFamily="18" charset="0"/>
              </a:rPr>
              <a:t> </a:t>
            </a:r>
            <a:endParaRPr lang="de-DE" sz="3200" dirty="0">
              <a:solidFill>
                <a:srgbClr val="9A0202"/>
              </a:solidFill>
              <a:latin typeface="Bodoni MT Condensed" panose="02070606080606020203" pitchFamily="18" charset="0"/>
            </a:endParaRPr>
          </a:p>
        </p:txBody>
      </p:sp>
      <p:sp>
        <p:nvSpPr>
          <p:cNvPr id="3" name="Inhaltsplatzhalter 2"/>
          <p:cNvSpPr>
            <a:spLocks noGrp="1"/>
          </p:cNvSpPr>
          <p:nvPr>
            <p:ph idx="1"/>
          </p:nvPr>
        </p:nvSpPr>
        <p:spPr>
          <a:xfrm>
            <a:off x="1835696" y="1556792"/>
            <a:ext cx="6851650" cy="3455987"/>
          </a:xfrm>
        </p:spPr>
        <p:txBody>
          <a:bodyPr/>
          <a:lstStyle/>
          <a:p>
            <a:pPr marL="0" indent="0">
              <a:buNone/>
            </a:pPr>
            <a:r>
              <a:rPr lang="de-DE" dirty="0" err="1" smtClean="0">
                <a:latin typeface="Bodoni MT Condensed" panose="02070606080606020203" pitchFamily="18" charset="0"/>
              </a:rPr>
              <a:t>Policy</a:t>
            </a:r>
            <a:r>
              <a:rPr lang="de-DE" dirty="0" smtClean="0">
                <a:latin typeface="Bodoni MT Condensed" panose="02070606080606020203" pitchFamily="18" charset="0"/>
              </a:rPr>
              <a:t>: </a:t>
            </a:r>
          </a:p>
          <a:p>
            <a:pPr marL="0" indent="0">
              <a:buNone/>
            </a:pPr>
            <a:endParaRPr lang="de-DE" dirty="0" smtClean="0">
              <a:latin typeface="Bodoni MT Condensed" panose="02070606080606020203" pitchFamily="18" charset="0"/>
            </a:endParaRPr>
          </a:p>
          <a:p>
            <a:pPr marL="0" indent="0">
              <a:buNone/>
            </a:pPr>
            <a:r>
              <a:rPr lang="de-DE" dirty="0" smtClean="0">
                <a:latin typeface="Bodoni MT Condensed" panose="02070606080606020203" pitchFamily="18" charset="0"/>
              </a:rPr>
              <a:t>EU Level: </a:t>
            </a:r>
            <a:r>
              <a:rPr lang="de-DE" dirty="0" smtClean="0">
                <a:latin typeface="Bodoni MT Condensed" panose="02070606080606020203" pitchFamily="18" charset="0"/>
                <a:hlinkClick r:id="rId2"/>
              </a:rPr>
              <a:t>http</a:t>
            </a:r>
            <a:r>
              <a:rPr lang="de-DE" dirty="0">
                <a:latin typeface="Bodoni MT Condensed" panose="02070606080606020203" pitchFamily="18" charset="0"/>
                <a:hlinkClick r:id="rId2"/>
              </a:rPr>
              <a:t>://</a:t>
            </a:r>
            <a:r>
              <a:rPr lang="de-DE" dirty="0" smtClean="0">
                <a:latin typeface="Bodoni MT Condensed" panose="02070606080606020203" pitchFamily="18" charset="0"/>
                <a:hlinkClick r:id="rId2"/>
              </a:rPr>
              <a:t>ec.europa.eu/internal_market/social_business/index_de.htm</a:t>
            </a:r>
            <a:endParaRPr lang="de-DE" dirty="0" smtClean="0">
              <a:latin typeface="Bodoni MT Condensed" panose="02070606080606020203" pitchFamily="18" charset="0"/>
            </a:endParaRPr>
          </a:p>
          <a:p>
            <a:pPr marL="0" indent="0">
              <a:buNone/>
            </a:pPr>
            <a:r>
              <a:rPr lang="de-DE" dirty="0" smtClean="0">
                <a:solidFill>
                  <a:schemeClr val="accent6"/>
                </a:solidFill>
                <a:latin typeface="Bodoni MT Condensed" panose="02070606080606020203" pitchFamily="18" charset="0"/>
              </a:rPr>
              <a:t>	Single Market Act – Social Business Initiative</a:t>
            </a:r>
          </a:p>
          <a:p>
            <a:pPr marL="0" indent="0">
              <a:buNone/>
            </a:pPr>
            <a:endParaRPr lang="de-DE" dirty="0">
              <a:latin typeface="Bodoni MT Condensed" panose="02070606080606020203" pitchFamily="18" charset="0"/>
            </a:endParaRPr>
          </a:p>
          <a:p>
            <a:pPr marL="0" indent="0">
              <a:buNone/>
            </a:pPr>
            <a:r>
              <a:rPr lang="de-DE" dirty="0" smtClean="0">
                <a:latin typeface="Bodoni MT Condensed" panose="02070606080606020203" pitchFamily="18" charset="0"/>
              </a:rPr>
              <a:t>National Level: </a:t>
            </a:r>
            <a:r>
              <a:rPr lang="de-DE" dirty="0">
                <a:latin typeface="Bodoni MT Condensed" panose="02070606080606020203" pitchFamily="18" charset="0"/>
                <a:hlinkClick r:id="rId3"/>
              </a:rPr>
              <a:t>http://</a:t>
            </a:r>
            <a:r>
              <a:rPr lang="de-DE" dirty="0" smtClean="0">
                <a:latin typeface="Bodoni MT Condensed" panose="02070606080606020203" pitchFamily="18" charset="0"/>
                <a:hlinkClick r:id="rId3"/>
              </a:rPr>
              <a:t>www.bmwi.de/DE/Mediathek/publikationen,did=714908.html</a:t>
            </a:r>
            <a:r>
              <a:rPr lang="de-DE" dirty="0" smtClean="0">
                <a:latin typeface="Bodoni MT Condensed" panose="02070606080606020203" pitchFamily="18" charset="0"/>
              </a:rPr>
              <a:t> </a:t>
            </a:r>
          </a:p>
          <a:p>
            <a:pPr marL="0" indent="0">
              <a:buNone/>
            </a:pPr>
            <a:r>
              <a:rPr lang="de-DE" dirty="0" smtClean="0">
                <a:solidFill>
                  <a:schemeClr val="accent6"/>
                </a:solidFill>
                <a:latin typeface="Bodoni MT Condensed" panose="02070606080606020203" pitchFamily="18" charset="0"/>
              </a:rPr>
              <a:t>	Engagement </a:t>
            </a:r>
            <a:r>
              <a:rPr lang="de-DE" dirty="0" err="1" smtClean="0">
                <a:solidFill>
                  <a:schemeClr val="accent6"/>
                </a:solidFill>
                <a:latin typeface="Bodoni MT Condensed" panose="02070606080606020203" pitchFamily="18" charset="0"/>
              </a:rPr>
              <a:t>Strategy</a:t>
            </a:r>
            <a:r>
              <a:rPr lang="de-DE" dirty="0" smtClean="0">
                <a:solidFill>
                  <a:schemeClr val="accent6"/>
                </a:solidFill>
                <a:latin typeface="Bodoni MT Condensed" panose="02070606080606020203" pitchFamily="18" charset="0"/>
              </a:rPr>
              <a:t> </a:t>
            </a:r>
            <a:r>
              <a:rPr lang="de-DE" dirty="0" err="1" smtClean="0">
                <a:solidFill>
                  <a:schemeClr val="accent6"/>
                </a:solidFill>
                <a:latin typeface="Bodoni MT Condensed" panose="02070606080606020203" pitchFamily="18" charset="0"/>
              </a:rPr>
              <a:t>of</a:t>
            </a:r>
            <a:r>
              <a:rPr lang="de-DE" dirty="0" smtClean="0">
                <a:solidFill>
                  <a:schemeClr val="accent6"/>
                </a:solidFill>
                <a:latin typeface="Bodoni MT Condensed" panose="02070606080606020203" pitchFamily="18" charset="0"/>
              </a:rPr>
              <a:t> National German </a:t>
            </a:r>
            <a:r>
              <a:rPr lang="de-DE" dirty="0" err="1" smtClean="0">
                <a:solidFill>
                  <a:schemeClr val="accent6"/>
                </a:solidFill>
                <a:latin typeface="Bodoni MT Condensed" panose="02070606080606020203" pitchFamily="18" charset="0"/>
              </a:rPr>
              <a:t>Government</a:t>
            </a:r>
            <a:r>
              <a:rPr lang="de-DE" dirty="0" smtClean="0">
                <a:solidFill>
                  <a:schemeClr val="accent6"/>
                </a:solidFill>
                <a:latin typeface="Bodoni MT Condensed" panose="02070606080606020203" pitchFamily="18" charset="0"/>
              </a:rPr>
              <a:t> </a:t>
            </a:r>
          </a:p>
          <a:p>
            <a:pPr marL="0" indent="0">
              <a:buNone/>
            </a:pPr>
            <a:endParaRPr lang="de-DE" dirty="0" smtClean="0">
              <a:latin typeface="Bodoni MT Condensed" panose="02070606080606020203" pitchFamily="18" charset="0"/>
            </a:endParaRPr>
          </a:p>
          <a:p>
            <a:pPr marL="0" indent="0">
              <a:buNone/>
            </a:pPr>
            <a:endParaRPr lang="de-DE" dirty="0" smtClean="0">
              <a:latin typeface="Bodoni MT Condensed" panose="02070606080606020203" pitchFamily="18" charset="0"/>
            </a:endParaRPr>
          </a:p>
          <a:p>
            <a:pPr marL="0" indent="0">
              <a:buNone/>
            </a:pPr>
            <a:r>
              <a:rPr lang="en-US" dirty="0" smtClean="0">
                <a:solidFill>
                  <a:schemeClr val="accent6"/>
                </a:solidFill>
                <a:latin typeface="Bodoni MT Condensed" panose="02070606080606020203" pitchFamily="18" charset="0"/>
                <a:sym typeface="Wingdings" panose="05000000000000000000" pitchFamily="2" charset="2"/>
              </a:rPr>
              <a:t> The potential of social entrepreneurs and social entrepreneurship as model of solving problems is recognized [over-estimated?]</a:t>
            </a:r>
            <a:endParaRPr lang="en-US" dirty="0">
              <a:latin typeface="Bodoni MT Condensed" panose="02070606080606020203" pitchFamily="18" charset="0"/>
            </a:endParaRPr>
          </a:p>
        </p:txBody>
      </p:sp>
    </p:spTree>
    <p:extLst>
      <p:ext uri="{BB962C8B-B14F-4D97-AF65-F5344CB8AC3E}">
        <p14:creationId xmlns:p14="http://schemas.microsoft.com/office/powerpoint/2010/main" val="272997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imfisch.de/wp-content/uploads/2013/08/vmc-ha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06" y="1143000"/>
            <a:ext cx="9832316" cy="55345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buNone/>
            </a:pPr>
            <a:r>
              <a:rPr lang="de-DE" sz="6000" dirty="0" smtClean="0">
                <a:latin typeface="Bodoni MT Condensed" panose="02070606080606020203" pitchFamily="18" charset="0"/>
              </a:rPr>
              <a:t>…</a:t>
            </a:r>
            <a:r>
              <a:rPr lang="de-DE" sz="6000" dirty="0" err="1" smtClean="0">
                <a:latin typeface="Bodoni MT Condensed" panose="02070606080606020203" pitchFamily="18" charset="0"/>
              </a:rPr>
              <a:t>where</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is</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the</a:t>
            </a:r>
            <a:r>
              <a:rPr lang="de-DE" sz="6000" dirty="0" smtClean="0">
                <a:latin typeface="Bodoni MT Condensed" panose="02070606080606020203" pitchFamily="18" charset="0"/>
              </a:rPr>
              <a:t> catch</a:t>
            </a:r>
            <a:r>
              <a:rPr lang="de-DE" sz="5400" dirty="0" smtClean="0">
                <a:latin typeface="Bodoni MT Condensed" panose="02070606080606020203" pitchFamily="18" charset="0"/>
              </a:rPr>
              <a:t>?</a:t>
            </a:r>
            <a:endParaRPr lang="de-DE" sz="6000" dirty="0">
              <a:latin typeface="Bodoni MT Condensed" panose="02070606080606020203" pitchFamily="18" charset="0"/>
            </a:endParaRPr>
          </a:p>
        </p:txBody>
      </p:sp>
      <p:sp>
        <p:nvSpPr>
          <p:cNvPr id="4" name="Textfeld 3"/>
          <p:cNvSpPr txBox="1"/>
          <p:nvPr/>
        </p:nvSpPr>
        <p:spPr>
          <a:xfrm>
            <a:off x="0" y="6683642"/>
            <a:ext cx="2880320" cy="200055"/>
          </a:xfrm>
          <a:prstGeom prst="rect">
            <a:avLst/>
          </a:prstGeom>
          <a:noFill/>
        </p:spPr>
        <p:txBody>
          <a:bodyPr wrap="square" rtlCol="0">
            <a:spAutoFit/>
          </a:bodyPr>
          <a:lstStyle/>
          <a:p>
            <a:r>
              <a:rPr lang="de-DE" sz="700" dirty="0" smtClean="0"/>
              <a:t>Quelle: www.simfisch.de</a:t>
            </a:r>
            <a:endParaRPr lang="de-DE" sz="700" dirty="0"/>
          </a:p>
        </p:txBody>
      </p:sp>
    </p:spTree>
    <p:extLst>
      <p:ext uri="{BB962C8B-B14F-4D97-AF65-F5344CB8AC3E}">
        <p14:creationId xmlns:p14="http://schemas.microsoft.com/office/powerpoint/2010/main" val="19522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solidFill>
                  <a:schemeClr val="accent6"/>
                </a:solidFill>
                <a:latin typeface="Bodoni MT Condensed" panose="02070606080606020203" pitchFamily="18" charset="0"/>
              </a:rPr>
              <a:t>Problemstellungen </a:t>
            </a:r>
            <a:endParaRPr lang="de-DE" sz="2800" dirty="0">
              <a:solidFill>
                <a:schemeClr val="accent6"/>
              </a:solidFill>
              <a:latin typeface="Bodoni MT Condensed" panose="02070606080606020203" pitchFamily="18" charset="0"/>
            </a:endParaRPr>
          </a:p>
        </p:txBody>
      </p:sp>
      <p:sp>
        <p:nvSpPr>
          <p:cNvPr id="3" name="Inhaltsplatzhalter 2"/>
          <p:cNvSpPr>
            <a:spLocks noGrp="1"/>
          </p:cNvSpPr>
          <p:nvPr>
            <p:ph idx="1"/>
          </p:nvPr>
        </p:nvSpPr>
        <p:spPr/>
        <p:txBody>
          <a:bodyPr/>
          <a:lstStyle/>
          <a:p>
            <a:pPr>
              <a:buFont typeface="Arial" panose="020B0604020202020204" pitchFamily="34" charset="0"/>
              <a:buChar char="•"/>
            </a:pPr>
            <a:r>
              <a:rPr lang="de-DE" sz="2400" b="0" dirty="0" err="1" smtClean="0">
                <a:solidFill>
                  <a:schemeClr val="accent6"/>
                </a:solidFill>
                <a:latin typeface="Bodoni MT Condensed" panose="02070606080606020203" pitchFamily="18" charset="0"/>
              </a:rPr>
              <a:t>What</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does</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social</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mean</a:t>
            </a:r>
            <a:r>
              <a:rPr lang="de-DE" sz="2400" b="0" dirty="0" smtClean="0">
                <a:solidFill>
                  <a:schemeClr val="accent6"/>
                </a:solidFill>
                <a:latin typeface="Bodoni MT Condensed" panose="02070606080606020203" pitchFamily="18" charset="0"/>
              </a:rPr>
              <a:t>? </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is</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subject</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to</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societal</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negotiation</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processes</a:t>
            </a:r>
            <a:r>
              <a:rPr lang="de-DE" sz="2400" b="0" dirty="0" smtClean="0">
                <a:solidFill>
                  <a:schemeClr val="tx1"/>
                </a:solidFill>
                <a:latin typeface="Bodoni MT Condensed" panose="02070606080606020203" pitchFamily="18" charset="0"/>
                <a:sym typeface="Wingdings" panose="05000000000000000000" pitchFamily="2" charset="2"/>
              </a:rPr>
              <a:t> </a:t>
            </a:r>
          </a:p>
          <a:p>
            <a:pPr>
              <a:buFont typeface="Arial" panose="020B0604020202020204" pitchFamily="34" charset="0"/>
              <a:buChar char="•"/>
            </a:pPr>
            <a:endParaRPr lang="de-DE" sz="2400" b="0" dirty="0">
              <a:solidFill>
                <a:schemeClr val="tx1"/>
              </a:solidFill>
              <a:latin typeface="Bodoni MT Condensed" panose="02070606080606020203" pitchFamily="18" charset="0"/>
              <a:sym typeface="Wingdings" panose="05000000000000000000" pitchFamily="2" charset="2"/>
            </a:endParaRPr>
          </a:p>
          <a:p>
            <a:pPr>
              <a:buFont typeface="Arial" panose="020B0604020202020204" pitchFamily="34" charset="0"/>
              <a:buChar char="•"/>
            </a:pPr>
            <a:r>
              <a:rPr lang="de-DE" sz="2400" b="0" dirty="0" smtClean="0">
                <a:solidFill>
                  <a:schemeClr val="accent6"/>
                </a:solidFill>
                <a:latin typeface="Bodoni MT Condensed" panose="02070606080606020203" pitchFamily="18" charset="0"/>
                <a:sym typeface="Wingdings" panose="05000000000000000000" pitchFamily="2" charset="2"/>
              </a:rPr>
              <a:t>Impact </a:t>
            </a:r>
            <a:r>
              <a:rPr lang="de-DE" sz="2400" b="0" dirty="0" err="1" smtClean="0">
                <a:solidFill>
                  <a:schemeClr val="accent6"/>
                </a:solidFill>
                <a:latin typeface="Bodoni MT Condensed" panose="02070606080606020203" pitchFamily="18" charset="0"/>
                <a:sym typeface="Wingdings" panose="05000000000000000000" pitchFamily="2" charset="2"/>
              </a:rPr>
              <a:t>and</a:t>
            </a:r>
            <a:r>
              <a:rPr lang="de-DE" sz="2400" b="0" dirty="0" smtClean="0">
                <a:solidFill>
                  <a:schemeClr val="accent6"/>
                </a:solidFill>
                <a:latin typeface="Bodoni MT Condensed" panose="02070606080606020203" pitchFamily="18" charset="0"/>
                <a:sym typeface="Wingdings" panose="05000000000000000000" pitchFamily="2" charset="2"/>
              </a:rPr>
              <a:t> </a:t>
            </a:r>
            <a:r>
              <a:rPr lang="de-DE" sz="2400" b="0" dirty="0" err="1" smtClean="0">
                <a:solidFill>
                  <a:schemeClr val="accent6"/>
                </a:solidFill>
                <a:latin typeface="Bodoni MT Condensed" panose="02070606080606020203" pitchFamily="18" charset="0"/>
                <a:sym typeface="Wingdings" panose="05000000000000000000" pitchFamily="2" charset="2"/>
              </a:rPr>
              <a:t>scaling</a:t>
            </a:r>
            <a:r>
              <a:rPr lang="de-DE" sz="2400" b="0" dirty="0" smtClean="0">
                <a:solidFill>
                  <a:schemeClr val="accent6"/>
                </a:solidFill>
                <a:latin typeface="Bodoni MT Condensed" panose="02070606080606020203" pitchFamily="18" charset="0"/>
                <a:sym typeface="Wingdings" panose="05000000000000000000" pitchFamily="2" charset="2"/>
              </a:rPr>
              <a:t>:</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How</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influential</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are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social</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entrepreneurship</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organizations</a:t>
            </a:r>
            <a:r>
              <a:rPr lang="de-DE" sz="2400" b="0" dirty="0" smtClean="0">
                <a:solidFill>
                  <a:schemeClr val="tx1"/>
                </a:solidFill>
                <a:latin typeface="Bodoni MT Condensed" panose="02070606080606020203" pitchFamily="18" charset="0"/>
                <a:sym typeface="Wingdings" panose="05000000000000000000" pitchFamily="2" charset="2"/>
              </a:rPr>
              <a:t> in </a:t>
            </a:r>
            <a:r>
              <a:rPr lang="de-DE" sz="2400" b="0" dirty="0" err="1" smtClean="0">
                <a:solidFill>
                  <a:schemeClr val="tx1"/>
                </a:solidFill>
                <a:latin typeface="Bodoni MT Condensed" panose="02070606080606020203" pitchFamily="18" charset="0"/>
                <a:sym typeface="Wingdings" panose="05000000000000000000" pitchFamily="2" charset="2"/>
              </a:rPr>
              <a:t>huge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social</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service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markets</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How</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is</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it</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possible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for</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good</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approaches</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to</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be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spread</a:t>
            </a:r>
            <a:r>
              <a:rPr lang="de-DE" sz="2400" b="0" dirty="0" smtClean="0">
                <a:solidFill>
                  <a:schemeClr val="tx1"/>
                </a:solidFill>
                <a:latin typeface="Bodoni MT Condensed" panose="02070606080606020203" pitchFamily="18" charset="0"/>
                <a:sym typeface="Wingdings" panose="05000000000000000000" pitchFamily="2" charset="2"/>
              </a:rPr>
              <a:t>?</a:t>
            </a:r>
          </a:p>
          <a:p>
            <a:pPr>
              <a:buFont typeface="Arial" panose="020B0604020202020204" pitchFamily="34" charset="0"/>
              <a:buChar char="•"/>
            </a:pPr>
            <a:endParaRPr lang="de-DE" sz="2400" b="0" dirty="0">
              <a:solidFill>
                <a:schemeClr val="tx1"/>
              </a:solidFill>
              <a:latin typeface="Bodoni MT Condensed" panose="02070606080606020203" pitchFamily="18" charset="0"/>
              <a:sym typeface="Wingdings" panose="05000000000000000000" pitchFamily="2" charset="2"/>
            </a:endParaRPr>
          </a:p>
          <a:p>
            <a:pPr>
              <a:buFont typeface="Arial" panose="020B0604020202020204" pitchFamily="34" charset="0"/>
              <a:buChar char="•"/>
            </a:pPr>
            <a:r>
              <a:rPr lang="de-DE" sz="2400" b="0" dirty="0">
                <a:solidFill>
                  <a:schemeClr val="accent6"/>
                </a:solidFill>
                <a:latin typeface="Bodoni MT Condensed" panose="02070606080606020203" pitchFamily="18" charset="0"/>
              </a:rPr>
              <a:t>Trade </a:t>
            </a:r>
            <a:r>
              <a:rPr lang="de-DE" sz="2400" b="0" dirty="0" err="1">
                <a:solidFill>
                  <a:schemeClr val="accent6"/>
                </a:solidFill>
                <a:latin typeface="Bodoni MT Condensed" panose="02070606080606020203" pitchFamily="18" charset="0"/>
              </a:rPr>
              <a:t>offs</a:t>
            </a:r>
            <a:r>
              <a:rPr lang="de-DE" sz="2400" b="0" dirty="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between</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social</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and</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economic</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goals</a:t>
            </a:r>
            <a:r>
              <a:rPr lang="de-DE" sz="2400" b="0" dirty="0" smtClean="0">
                <a:solidFill>
                  <a:schemeClr val="accent6"/>
                </a:solidFill>
                <a:latin typeface="Bodoni MT Condensed" panose="02070606080606020203" pitchFamily="18" charset="0"/>
              </a:rPr>
              <a:t>:</a:t>
            </a:r>
            <a:r>
              <a:rPr lang="de-DE" sz="2400" b="0" dirty="0" smtClean="0">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where</a:t>
            </a:r>
            <a:r>
              <a:rPr lang="de-DE" sz="2400" b="0" dirty="0" smtClean="0">
                <a:solidFill>
                  <a:schemeClr val="tx1"/>
                </a:solidFill>
                <a:latin typeface="Bodoni MT Condensed" panose="02070606080606020203" pitchFamily="18" charset="0"/>
              </a:rPr>
              <a:t> do </a:t>
            </a:r>
            <a:r>
              <a:rPr lang="de-DE" sz="2400" b="0" dirty="0" err="1" smtClean="0">
                <a:solidFill>
                  <a:schemeClr val="tx1"/>
                </a:solidFill>
                <a:latin typeface="Bodoni MT Condensed" panose="02070606080606020203" pitchFamily="18" charset="0"/>
              </a:rPr>
              <a:t>they</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emerge</a:t>
            </a:r>
            <a:r>
              <a:rPr lang="de-DE" sz="2400" b="0" dirty="0" smtClean="0">
                <a:solidFill>
                  <a:schemeClr val="tx1"/>
                </a:solidFill>
                <a:latin typeface="Bodoni MT Condensed" panose="02070606080606020203" pitchFamily="18" charset="0"/>
              </a:rPr>
              <a:t> / </a:t>
            </a:r>
            <a:r>
              <a:rPr lang="de-DE" sz="2400" b="0" dirty="0" err="1" smtClean="0">
                <a:solidFill>
                  <a:schemeClr val="tx1"/>
                </a:solidFill>
                <a:latin typeface="Bodoni MT Condensed" panose="02070606080606020203" pitchFamily="18" charset="0"/>
              </a:rPr>
              <a:t>how</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are</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they</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tackled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and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solved</a:t>
            </a:r>
            <a:r>
              <a:rPr lang="de-DE" sz="2400" b="0" dirty="0" smtClean="0">
                <a:solidFill>
                  <a:schemeClr val="tx1"/>
                </a:solidFill>
                <a:latin typeface="Bodoni MT Condensed" panose="02070606080606020203" pitchFamily="18" charset="0"/>
              </a:rPr>
              <a:t>?</a:t>
            </a:r>
            <a:endParaRPr lang="de-DE" sz="2400" b="0" dirty="0">
              <a:solidFill>
                <a:schemeClr val="tx1"/>
              </a:solidFill>
              <a:latin typeface="Bodoni MT Condensed" panose="02070606080606020203" pitchFamily="18" charset="0"/>
            </a:endParaRPr>
          </a:p>
        </p:txBody>
      </p:sp>
    </p:spTree>
    <p:extLst>
      <p:ext uri="{BB962C8B-B14F-4D97-AF65-F5344CB8AC3E}">
        <p14:creationId xmlns:p14="http://schemas.microsoft.com/office/powerpoint/2010/main" val="3274967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de-DE" sz="2400" dirty="0" err="1" smtClean="0">
                <a:solidFill>
                  <a:schemeClr val="accent6"/>
                </a:solidFill>
                <a:latin typeface="Bodoni MT Condensed" panose="02070606080606020203" pitchFamily="18" charset="0"/>
              </a:rPr>
              <a:t>Selection</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of</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problems</a:t>
            </a:r>
            <a:r>
              <a:rPr lang="de-DE" sz="2400" dirty="0" smtClean="0">
                <a:solidFill>
                  <a:schemeClr val="accent6"/>
                </a:solidFill>
                <a:latin typeface="Bodoni MT Condensed" panose="02070606080606020203" pitchFamily="18" charset="0"/>
              </a:rPr>
              <a:t> </a:t>
            </a:r>
            <a:br>
              <a:rPr lang="de-DE" sz="2400" dirty="0" smtClean="0">
                <a:solidFill>
                  <a:schemeClr val="accent6"/>
                </a:solidFill>
                <a:latin typeface="Bodoni MT Condensed" panose="02070606080606020203" pitchFamily="18" charset="0"/>
              </a:rPr>
            </a:br>
            <a:r>
              <a:rPr lang="de-DE" sz="2400" dirty="0" smtClean="0">
                <a:solidFill>
                  <a:schemeClr val="accent6"/>
                </a:solidFill>
                <a:latin typeface="Bodoni MT Condensed" panose="02070606080606020203" pitchFamily="18" charset="0"/>
              </a:rPr>
              <a:t>(</a:t>
            </a:r>
            <a:r>
              <a:rPr lang="de-DE" sz="2400" dirty="0" err="1" smtClean="0">
                <a:solidFill>
                  <a:schemeClr val="accent6"/>
                </a:solidFill>
                <a:latin typeface="Bodoni MT Condensed" panose="02070606080606020203" pitchFamily="18" charset="0"/>
              </a:rPr>
              <a:t>financing</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surroundings</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organizational</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development</a:t>
            </a:r>
            <a:r>
              <a:rPr lang="de-DE" sz="2400" dirty="0" smtClean="0">
                <a:solidFill>
                  <a:schemeClr val="accent6"/>
                </a:solidFill>
                <a:latin typeface="Bodoni MT Condensed" panose="02070606080606020203" pitchFamily="18" charset="0"/>
              </a:rPr>
              <a:t>)   </a:t>
            </a:r>
            <a:endParaRPr lang="de-DE" sz="2400" b="0" dirty="0" smtClean="0"/>
          </a:p>
        </p:txBody>
      </p:sp>
      <p:sp>
        <p:nvSpPr>
          <p:cNvPr id="54275" name="Rectangle 3"/>
          <p:cNvSpPr>
            <a:spLocks noGrp="1" noChangeArrowheads="1"/>
          </p:cNvSpPr>
          <p:nvPr>
            <p:ph type="body" idx="1"/>
          </p:nvPr>
        </p:nvSpPr>
        <p:spPr>
          <a:xfrm>
            <a:off x="1835150" y="1628801"/>
            <a:ext cx="6851650" cy="4321150"/>
          </a:xfrm>
        </p:spPr>
        <p:txBody>
          <a:bodyPr/>
          <a:lstStyle/>
          <a:p>
            <a:pPr>
              <a:lnSpc>
                <a:spcPct val="90000"/>
              </a:lnSpc>
              <a:spcBef>
                <a:spcPct val="40000"/>
              </a:spcBef>
              <a:buFont typeface="Arial" panose="020B0604020202020204" pitchFamily="34" charset="0"/>
              <a:buChar char="•"/>
            </a:pPr>
            <a:r>
              <a:rPr lang="de-DE" sz="2600" b="0" dirty="0" smtClean="0">
                <a:solidFill>
                  <a:schemeClr val="accent6"/>
                </a:solidFill>
                <a:latin typeface="Bodoni MT Condensed" panose="02070606080606020203" pitchFamily="18" charset="0"/>
              </a:rPr>
              <a:t>High </a:t>
            </a:r>
            <a:r>
              <a:rPr lang="de-DE" sz="2600" b="0" dirty="0" err="1" smtClean="0">
                <a:solidFill>
                  <a:schemeClr val="accent6"/>
                </a:solidFill>
                <a:latin typeface="Bodoni MT Condensed" panose="02070606080606020203" pitchFamily="18" charset="0"/>
              </a:rPr>
              <a:t>local</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rooting</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with</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complex</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stakeholder</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structures</a:t>
            </a:r>
            <a:r>
              <a:rPr lang="de-DE" sz="2600" b="0" dirty="0" smtClean="0">
                <a:solidFill>
                  <a:schemeClr val="accent6"/>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How</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it</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possible</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to</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replicate</a:t>
            </a:r>
            <a:r>
              <a:rPr lang="de-DE" sz="2600" b="0" dirty="0" smtClean="0">
                <a:solidFill>
                  <a:schemeClr val="tx1"/>
                </a:solidFill>
                <a:latin typeface="Bodoni MT Condensed" panose="02070606080606020203" pitchFamily="18" charset="0"/>
              </a:rPr>
              <a:t> / </a:t>
            </a:r>
            <a:r>
              <a:rPr lang="de-DE" sz="2600" b="0" dirty="0" err="1" smtClean="0">
                <a:solidFill>
                  <a:schemeClr val="tx1"/>
                </a:solidFill>
                <a:latin typeface="Bodoni MT Condensed" panose="02070606080606020203" pitchFamily="18" charset="0"/>
              </a:rPr>
              <a:t>transfer</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this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into</a:t>
            </a:r>
            <a:r>
              <a:rPr lang="de-DE" sz="2600" b="0" dirty="0" smtClean="0">
                <a:solidFill>
                  <a:schemeClr val="tx1"/>
                </a:solidFill>
                <a:latin typeface="Bodoni MT Condensed" panose="02070606080606020203" pitchFamily="18" charset="0"/>
              </a:rPr>
              <a:t> different </a:t>
            </a:r>
            <a:r>
              <a:rPr lang="de-DE" sz="2600" b="0" dirty="0" err="1" smtClean="0">
                <a:solidFill>
                  <a:schemeClr val="tx1"/>
                </a:solidFill>
                <a:latin typeface="Bodoni MT Condensed" panose="02070606080606020203" pitchFamily="18" charset="0"/>
              </a:rPr>
              <a:t>contexts</a:t>
            </a:r>
            <a:r>
              <a:rPr lang="de-DE" sz="2600" b="0" dirty="0" smtClean="0">
                <a:solidFill>
                  <a:schemeClr val="tx1"/>
                </a:solidFill>
                <a:latin typeface="Bodoni MT Condensed" panose="02070606080606020203" pitchFamily="18" charset="0"/>
              </a:rPr>
              <a:t>? </a:t>
            </a:r>
          </a:p>
          <a:p>
            <a:pPr>
              <a:lnSpc>
                <a:spcPct val="90000"/>
              </a:lnSpc>
              <a:spcBef>
                <a:spcPct val="40000"/>
              </a:spcBef>
              <a:buFont typeface="Arial" panose="020B0604020202020204" pitchFamily="34" charset="0"/>
              <a:buChar char="•"/>
            </a:pPr>
            <a:r>
              <a:rPr lang="de-DE" sz="2600" b="0" dirty="0" smtClean="0">
                <a:solidFill>
                  <a:schemeClr val="accent6"/>
                </a:solidFill>
                <a:latin typeface="Bodoni MT Condensed" panose="02070606080606020203" pitchFamily="18" charset="0"/>
              </a:rPr>
              <a:t>Lack </a:t>
            </a:r>
            <a:r>
              <a:rPr lang="de-DE" sz="2600" b="0" dirty="0" err="1" smtClean="0">
                <a:solidFill>
                  <a:schemeClr val="accent6"/>
                </a:solidFill>
                <a:latin typeface="Bodoni MT Condensed" panose="02070606080606020203" pitchFamily="18" charset="0"/>
              </a:rPr>
              <a:t>of</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qualified</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staff</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and</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professionals</a:t>
            </a:r>
            <a:r>
              <a:rPr lang="de-DE" sz="2600" b="0" dirty="0" smtClean="0">
                <a:solidFill>
                  <a:schemeClr val="accent6"/>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specific</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demands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for</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and</a:t>
            </a:r>
            <a:r>
              <a:rPr lang="de-DE" sz="2600" b="0" dirty="0" smtClean="0">
                <a:solidFill>
                  <a:schemeClr val="tx1"/>
                </a:solidFill>
                <a:latin typeface="Bodoni MT Condensed" panose="02070606080606020203" pitchFamily="18" charset="0"/>
              </a:rPr>
              <a:t> in </a:t>
            </a:r>
            <a:r>
              <a:rPr lang="de-DE" sz="2600" b="0" dirty="0" err="1" smtClean="0">
                <a:solidFill>
                  <a:schemeClr val="tx1"/>
                </a:solidFill>
                <a:latin typeface="Bodoni MT Condensed" panose="02070606080606020203" pitchFamily="18" charset="0"/>
              </a:rPr>
              <a:t>social</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entrepreneurship</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organizations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low</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salaries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entrepreneurial</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risk</a:t>
            </a:r>
            <a:endParaRPr lang="de-DE" sz="2600" b="0" dirty="0" smtClean="0">
              <a:solidFill>
                <a:schemeClr val="tx1"/>
              </a:solidFill>
              <a:latin typeface="Bodoni MT Condensed" panose="02070606080606020203" pitchFamily="18" charset="0"/>
            </a:endParaRPr>
          </a:p>
          <a:p>
            <a:pPr>
              <a:lnSpc>
                <a:spcPct val="90000"/>
              </a:lnSpc>
              <a:spcBef>
                <a:spcPct val="40000"/>
              </a:spcBef>
              <a:buFont typeface="Arial" panose="020B0604020202020204" pitchFamily="34" charset="0"/>
              <a:buChar char="•"/>
            </a:pPr>
            <a:r>
              <a:rPr lang="de-DE" sz="2600" b="0" dirty="0" smtClean="0">
                <a:solidFill>
                  <a:schemeClr val="accent6"/>
                </a:solidFill>
                <a:latin typeface="Bodoni MT Condensed" panose="02070606080606020203" pitchFamily="18" charset="0"/>
              </a:rPr>
              <a:t>Status Quo </a:t>
            </a:r>
            <a:r>
              <a:rPr lang="de-DE" sz="2600" b="0" dirty="0" err="1" smtClean="0">
                <a:solidFill>
                  <a:schemeClr val="accent6"/>
                </a:solidFill>
                <a:latin typeface="Bodoni MT Condensed" panose="02070606080606020203" pitchFamily="18" charset="0"/>
              </a:rPr>
              <a:t>preference</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and</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competitive</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thinking</a:t>
            </a:r>
            <a:r>
              <a:rPr lang="de-DE" sz="2600" b="0" dirty="0" smtClean="0">
                <a:solidFill>
                  <a:schemeClr val="accent6"/>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established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actors</a:t>
            </a:r>
            <a:r>
              <a:rPr lang="de-DE" sz="2600" b="0" dirty="0" smtClean="0">
                <a:solidFill>
                  <a:schemeClr val="tx1"/>
                </a:solidFill>
                <a:latin typeface="Bodoni MT Condensed" panose="02070606080606020203" pitchFamily="18" charset="0"/>
              </a:rPr>
              <a:t> in </a:t>
            </a:r>
            <a:r>
              <a:rPr lang="de-DE" sz="2600" b="0" dirty="0" err="1" smtClean="0">
                <a:solidFill>
                  <a:schemeClr val="tx1"/>
                </a:solidFill>
                <a:latin typeface="Bodoni MT Condensed" panose="02070606080606020203" pitchFamily="18" charset="0"/>
              </a:rPr>
              <a:t>administration</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and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welfare</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state</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organizations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might</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be</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reluctant</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towards</a:t>
            </a:r>
            <a:r>
              <a:rPr lang="de-DE" sz="2600" b="0" dirty="0" smtClean="0">
                <a:solidFill>
                  <a:schemeClr val="tx1"/>
                </a:solidFill>
                <a:latin typeface="Bodoni MT Condensed" panose="02070606080606020203" pitchFamily="18" charset="0"/>
              </a:rPr>
              <a:t> / </a:t>
            </a:r>
            <a:r>
              <a:rPr lang="de-DE" sz="2600" b="0" dirty="0" err="1" smtClean="0">
                <a:solidFill>
                  <a:schemeClr val="tx1"/>
                </a:solidFill>
                <a:latin typeface="Bodoni MT Condensed" panose="02070606080606020203" pitchFamily="18" charset="0"/>
              </a:rPr>
              <a:t>avoid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change</a:t>
            </a:r>
            <a:endParaRPr lang="de-DE" sz="2600" b="0" dirty="0" smtClean="0">
              <a:solidFill>
                <a:schemeClr val="tx1"/>
              </a:solidFill>
              <a:latin typeface="Bodoni MT Condensed" panose="02070606080606020203" pitchFamily="18" charset="0"/>
            </a:endParaRPr>
          </a:p>
          <a:p>
            <a:pPr>
              <a:lnSpc>
                <a:spcPct val="90000"/>
              </a:lnSpc>
              <a:spcBef>
                <a:spcPct val="40000"/>
              </a:spcBef>
              <a:buFont typeface="Arial" panose="020B0604020202020204" pitchFamily="34" charset="0"/>
              <a:buChar char="•"/>
            </a:pPr>
            <a:r>
              <a:rPr lang="de-DE" sz="2600" b="0" dirty="0" err="1" smtClean="0">
                <a:solidFill>
                  <a:schemeClr val="accent6"/>
                </a:solidFill>
                <a:latin typeface="Bodoni MT Condensed" panose="02070606080606020203" pitchFamily="18" charset="0"/>
              </a:rPr>
              <a:t>Organizational</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development</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and</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quality</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cntrol</a:t>
            </a:r>
            <a:r>
              <a:rPr lang="de-DE" sz="2600" b="0" dirty="0" smtClean="0">
                <a:solidFill>
                  <a:schemeClr val="accent6"/>
                </a:solidFill>
                <a:latin typeface="Bodoni MT Condensed" panose="02070606080606020203" pitchFamily="18" charset="0"/>
              </a:rPr>
              <a:t>: </a:t>
            </a:r>
            <a:r>
              <a:rPr lang="de-DE" sz="2600" b="0" dirty="0" smtClean="0">
                <a:solidFill>
                  <a:schemeClr val="tx1"/>
                </a:solidFill>
                <a:latin typeface="Bodoni MT Condensed" panose="02070606080606020203" pitchFamily="18" charset="0"/>
              </a:rPr>
              <a:t>Are </a:t>
            </a:r>
            <a:r>
              <a:rPr lang="de-DE" sz="2600" b="0" dirty="0" err="1" smtClean="0">
                <a:solidFill>
                  <a:schemeClr val="tx1"/>
                </a:solidFill>
                <a:latin typeface="Bodoni MT Condensed" panose="02070606080606020203" pitchFamily="18" charset="0"/>
              </a:rPr>
              <a:t>good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innovators</a:t>
            </a:r>
            <a:r>
              <a:rPr lang="de-DE" sz="2600" b="0" dirty="0" smtClean="0">
                <a:solidFill>
                  <a:schemeClr val="tx1"/>
                </a:solidFill>
                <a:latin typeface="Bodoni MT Condensed" panose="02070606080606020203" pitchFamily="18" charset="0"/>
              </a:rPr>
              <a:t> / </a:t>
            </a:r>
            <a:r>
              <a:rPr lang="de-DE" sz="2600" b="0" dirty="0" err="1" smtClean="0">
                <a:solidFill>
                  <a:schemeClr val="tx1"/>
                </a:solidFill>
                <a:latin typeface="Bodoni MT Condensed" panose="02070606080606020203" pitchFamily="18" charset="0"/>
              </a:rPr>
              <a:t>social</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entrepreneurs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good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managers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too</a:t>
            </a:r>
            <a:r>
              <a:rPr lang="de-DE" sz="2600" b="0" dirty="0" smtClean="0">
                <a:solidFill>
                  <a:schemeClr val="tx1"/>
                </a:solidFill>
                <a:latin typeface="Bodoni MT Condensed" panose="02070606080606020203" pitchFamily="18" charset="0"/>
              </a:rPr>
              <a:t>?</a:t>
            </a:r>
          </a:p>
          <a:p>
            <a:pPr>
              <a:lnSpc>
                <a:spcPct val="90000"/>
              </a:lnSpc>
              <a:spcBef>
                <a:spcPct val="40000"/>
              </a:spcBef>
              <a:buFont typeface="Arial" panose="020B0604020202020204" pitchFamily="34" charset="0"/>
              <a:buChar char="•"/>
            </a:pPr>
            <a:r>
              <a:rPr lang="de-DE" sz="2600" b="0" dirty="0" smtClean="0">
                <a:solidFill>
                  <a:schemeClr val="accent6"/>
                </a:solidFill>
                <a:latin typeface="Bodoni MT Condensed" panose="02070606080606020203" pitchFamily="18" charset="0"/>
              </a:rPr>
              <a:t>A </a:t>
            </a:r>
            <a:r>
              <a:rPr lang="de-DE" sz="2600" b="0" dirty="0" err="1" smtClean="0">
                <a:solidFill>
                  <a:schemeClr val="accent6"/>
                </a:solidFill>
                <a:latin typeface="Bodoni MT Condensed" panose="02070606080606020203" pitchFamily="18" charset="0"/>
              </a:rPr>
              <a:t>question</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of</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scaling</a:t>
            </a:r>
            <a:r>
              <a:rPr lang="de-DE" sz="2600" b="0" dirty="0" smtClean="0">
                <a:solidFill>
                  <a:schemeClr val="accent6"/>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Yes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No</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If</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yes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who</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responsible</a:t>
            </a:r>
            <a:r>
              <a:rPr lang="de-DE" sz="2600" b="0" dirty="0" smtClean="0">
                <a:solidFill>
                  <a:schemeClr val="tx1"/>
                </a:solidFill>
                <a:latin typeface="Bodoni MT Condensed" panose="02070606080606020203" pitchFamily="18" charset="0"/>
              </a:rPr>
              <a:t>? </a:t>
            </a:r>
            <a:endParaRPr lang="de-DE" sz="2600" b="0" dirty="0" smtClean="0">
              <a:latin typeface="Bodoni MT Condensed" panose="02070606080606020203" pitchFamily="18" charset="0"/>
            </a:endParaRPr>
          </a:p>
          <a:p>
            <a:pPr>
              <a:lnSpc>
                <a:spcPct val="90000"/>
              </a:lnSpc>
              <a:spcBef>
                <a:spcPct val="40000"/>
              </a:spcBef>
              <a:buNone/>
            </a:pPr>
            <a:endParaRPr lang="de-DE" sz="2600" b="0" dirty="0" smtClean="0">
              <a:latin typeface="Bodoni MT Condensed" panose="02070606080606020203" pitchFamily="18" charset="0"/>
            </a:endParaRPr>
          </a:p>
        </p:txBody>
      </p:sp>
    </p:spTree>
    <p:extLst>
      <p:ext uri="{BB962C8B-B14F-4D97-AF65-F5344CB8AC3E}">
        <p14:creationId xmlns:p14="http://schemas.microsoft.com/office/powerpoint/2010/main" val="3656192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de-DE" sz="2800" dirty="0" smtClean="0">
                <a:solidFill>
                  <a:schemeClr val="accent6"/>
                </a:solidFill>
                <a:latin typeface="Bodoni MT Condensed" panose="02070606080606020203" pitchFamily="18" charset="0"/>
              </a:rPr>
              <a:t>Problems </a:t>
            </a:r>
            <a:r>
              <a:rPr lang="de-DE" sz="2800" dirty="0" err="1" smtClean="0">
                <a:solidFill>
                  <a:schemeClr val="accent6"/>
                </a:solidFill>
                <a:latin typeface="Bodoni MT Condensed" panose="02070606080606020203" pitchFamily="18" charset="0"/>
              </a:rPr>
              <a:t>of</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financing</a:t>
            </a:r>
            <a:r>
              <a:rPr lang="de-DE" sz="2800" dirty="0" smtClean="0">
                <a:solidFill>
                  <a:schemeClr val="accent6"/>
                </a:solidFill>
                <a:latin typeface="Bodoni MT Condensed" panose="02070606080606020203" pitchFamily="18" charset="0"/>
              </a:rPr>
              <a:t> </a:t>
            </a:r>
            <a:endParaRPr lang="de-DE" sz="2800" b="0" dirty="0" smtClean="0">
              <a:solidFill>
                <a:schemeClr val="accent6"/>
              </a:solidFill>
              <a:latin typeface="Bodoni MT Condensed" panose="02070606080606020203" pitchFamily="18" charset="0"/>
            </a:endParaRPr>
          </a:p>
        </p:txBody>
      </p:sp>
      <p:sp>
        <p:nvSpPr>
          <p:cNvPr id="61443" name="Rectangle 3"/>
          <p:cNvSpPr>
            <a:spLocks noGrp="1" noChangeArrowheads="1"/>
          </p:cNvSpPr>
          <p:nvPr>
            <p:ph type="body" idx="1"/>
          </p:nvPr>
        </p:nvSpPr>
        <p:spPr>
          <a:xfrm>
            <a:off x="1835150" y="1340768"/>
            <a:ext cx="6851650" cy="4392612"/>
          </a:xfrm>
        </p:spPr>
        <p:txBody>
          <a:bodyPr/>
          <a:lstStyle/>
          <a:p>
            <a:pPr>
              <a:lnSpc>
                <a:spcPct val="110000"/>
              </a:lnSpc>
              <a:spcBef>
                <a:spcPts val="1200"/>
              </a:spcBef>
              <a:buFont typeface="Arial" panose="020B0604020202020204" pitchFamily="34" charset="0"/>
              <a:buChar char="•"/>
            </a:pPr>
            <a:r>
              <a:rPr lang="de-DE" sz="2400" b="0" i="1" dirty="0" err="1" smtClean="0">
                <a:solidFill>
                  <a:schemeClr val="accent6"/>
                </a:solidFill>
                <a:latin typeface="Bodoni MT Condensed" panose="02070606080606020203" pitchFamily="18" charset="0"/>
              </a:rPr>
              <a:t>Structural</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barriers</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of</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connectivity</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to</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public</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funding</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and</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social</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security</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systems</a:t>
            </a:r>
            <a:r>
              <a:rPr lang="de-DE" sz="2400" b="0" i="1" dirty="0" smtClean="0">
                <a:solidFill>
                  <a:schemeClr val="accent6"/>
                </a:solidFill>
                <a:latin typeface="Bodoni MT Condensed" panose="02070606080606020203" pitchFamily="18" charset="0"/>
              </a:rPr>
              <a: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social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entrepreneurs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act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across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sector</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boundaries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and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often</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support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preventive</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work</a:t>
            </a:r>
            <a:endParaRPr lang="de-DE" sz="2400" b="0" dirty="0" smtClean="0">
              <a:solidFill>
                <a:schemeClr val="tx1"/>
              </a:solidFill>
              <a:latin typeface="Bodoni MT Condensed" panose="02070606080606020203" pitchFamily="18" charset="0"/>
            </a:endParaRPr>
          </a:p>
          <a:p>
            <a:pPr>
              <a:lnSpc>
                <a:spcPct val="110000"/>
              </a:lnSpc>
              <a:spcBef>
                <a:spcPts val="1200"/>
              </a:spcBef>
              <a:buFont typeface="Arial" panose="020B0604020202020204" pitchFamily="34" charset="0"/>
              <a:buChar char="•"/>
            </a:pPr>
            <a:r>
              <a:rPr lang="de-DE" sz="2400" b="0" i="1" dirty="0" smtClean="0">
                <a:solidFill>
                  <a:srgbClr val="9A0202"/>
                </a:solidFill>
                <a:latin typeface="Bodoni MT Condensed" panose="02070606080606020203" pitchFamily="18" charset="0"/>
              </a:rPr>
              <a:t>Limited </a:t>
            </a:r>
            <a:r>
              <a:rPr lang="de-DE" sz="2400" b="0" i="1" dirty="0" err="1" smtClean="0">
                <a:solidFill>
                  <a:srgbClr val="9A0202"/>
                </a:solidFill>
                <a:latin typeface="Bodoni MT Condensed" panose="02070606080606020203" pitchFamily="18" charset="0"/>
              </a:rPr>
              <a:t>offers</a:t>
            </a:r>
            <a:r>
              <a:rPr lang="de-DE" sz="2400" b="0" i="1" dirty="0" smtClean="0">
                <a:solidFill>
                  <a:srgbClr val="9A0202"/>
                </a:solidFill>
                <a:latin typeface="Bodoni MT Condensed" panose="02070606080606020203" pitchFamily="18" charset="0"/>
              </a:rPr>
              <a:t> on </a:t>
            </a:r>
            <a:r>
              <a:rPr lang="de-DE" sz="2400" b="0" i="1" dirty="0" err="1" smtClean="0">
                <a:solidFill>
                  <a:srgbClr val="9A0202"/>
                </a:solidFill>
                <a:latin typeface="Bodoni MT Condensed" panose="02070606080606020203" pitchFamily="18" charset="0"/>
              </a:rPr>
              <a:t>the</a:t>
            </a:r>
            <a:r>
              <a:rPr lang="de-DE" sz="2400" b="0" i="1" dirty="0" smtClean="0">
                <a:solidFill>
                  <a:srgbClr val="9A0202"/>
                </a:solidFill>
                <a:latin typeface="Bodoni MT Condensed" panose="02070606080606020203" pitchFamily="18" charset="0"/>
              </a:rPr>
              <a:t> </a:t>
            </a:r>
            <a:r>
              <a:rPr lang="de-DE" sz="2400" b="0" i="1" dirty="0" err="1" smtClean="0">
                <a:solidFill>
                  <a:srgbClr val="9A0202"/>
                </a:solidFill>
                <a:latin typeface="Bodoni MT Condensed" panose="02070606080606020203" pitchFamily="18" charset="0"/>
              </a:rPr>
              <a:t>free</a:t>
            </a:r>
            <a:r>
              <a:rPr lang="de-DE" sz="2400" b="0" i="1" dirty="0" smtClean="0">
                <a:solidFill>
                  <a:srgbClr val="9A0202"/>
                </a:solidFill>
                <a:latin typeface="Bodoni MT Condensed" panose="02070606080606020203" pitchFamily="18" charset="0"/>
              </a:rPr>
              <a:t> </a:t>
            </a:r>
            <a:r>
              <a:rPr lang="de-DE" sz="2400" b="0" i="1" dirty="0" err="1" smtClean="0">
                <a:solidFill>
                  <a:srgbClr val="9A0202"/>
                </a:solidFill>
                <a:latin typeface="Bodoni MT Condensed" panose="02070606080606020203" pitchFamily="18" charset="0"/>
              </a:rPr>
              <a:t>capital</a:t>
            </a:r>
            <a:r>
              <a:rPr lang="de-DE" sz="2400" b="0" i="1" dirty="0" smtClean="0">
                <a:solidFill>
                  <a:srgbClr val="9A0202"/>
                </a:solidFill>
                <a:latin typeface="Bodoni MT Condensed" panose="02070606080606020203" pitchFamily="18" charset="0"/>
              </a:rPr>
              <a:t> </a:t>
            </a:r>
            <a:r>
              <a:rPr lang="de-DE" sz="2400" b="0" i="1" dirty="0" err="1" smtClean="0">
                <a:solidFill>
                  <a:srgbClr val="9A0202"/>
                </a:solidFill>
                <a:latin typeface="Bodoni MT Condensed" panose="02070606080606020203" pitchFamily="18" charset="0"/>
              </a:rPr>
              <a:t>market</a:t>
            </a:r>
            <a:r>
              <a:rPr lang="de-DE" sz="2400" b="0" i="1" dirty="0" smtClean="0">
                <a:solidFill>
                  <a:srgbClr val="9A0202"/>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barrier</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for</a:t>
            </a:r>
            <a:r>
              <a:rPr lang="de-DE" sz="2400" b="0" dirty="0" smtClean="0">
                <a:solidFill>
                  <a:schemeClr val="tx1"/>
                </a:solidFill>
                <a:latin typeface="Bodoni MT Condensed" panose="02070606080606020203" pitchFamily="18" charset="0"/>
              </a:rPr>
              <a:t> non-</a:t>
            </a:r>
            <a:r>
              <a:rPr lang="de-DE" sz="2400" b="0" dirty="0" err="1" smtClean="0">
                <a:solidFill>
                  <a:schemeClr val="tx1"/>
                </a:solidFill>
                <a:latin typeface="Bodoni MT Condensed" panose="02070606080606020203" pitchFamily="18" charset="0"/>
              </a:rPr>
              <a:t>profit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organizations</a:t>
            </a:r>
            <a:r>
              <a:rPr lang="de-DE" sz="2400" b="0" dirty="0" smtClean="0">
                <a:solidFill>
                  <a:schemeClr val="tx1"/>
                </a:solidFill>
                <a:latin typeface="Bodoni MT Condensed" panose="02070606080606020203" pitchFamily="18" charset="0"/>
              </a:rPr>
              <a:t> </a:t>
            </a:r>
            <a:endParaRPr lang="de-DE" sz="2400" b="0" i="1" dirty="0" smtClean="0">
              <a:solidFill>
                <a:schemeClr val="tx1"/>
              </a:solidFill>
              <a:latin typeface="Bodoni MT Condensed" panose="02070606080606020203" pitchFamily="18" charset="0"/>
            </a:endParaRPr>
          </a:p>
          <a:p>
            <a:pPr>
              <a:lnSpc>
                <a:spcPct val="110000"/>
              </a:lnSpc>
              <a:spcBef>
                <a:spcPts val="1200"/>
              </a:spcBef>
              <a:buFont typeface="Arial" panose="020B0604020202020204" pitchFamily="34" charset="0"/>
              <a:buChar char="•"/>
            </a:pPr>
            <a:r>
              <a:rPr lang="de-DE" sz="2400" b="0" i="1" dirty="0" smtClean="0">
                <a:solidFill>
                  <a:schemeClr val="accent6"/>
                </a:solidFill>
                <a:latin typeface="Bodoni MT Condensed" panose="02070606080606020203" pitchFamily="18" charset="0"/>
              </a:rPr>
              <a:t>Lack </a:t>
            </a:r>
            <a:r>
              <a:rPr lang="de-DE" sz="2400" b="0" i="1" dirty="0" err="1" smtClean="0">
                <a:solidFill>
                  <a:schemeClr val="accent6"/>
                </a:solidFill>
                <a:latin typeface="Bodoni MT Condensed" panose="02070606080606020203" pitchFamily="18" charset="0"/>
              </a:rPr>
              <a:t>of</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broad</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share</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or</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competition</a:t>
            </a:r>
            <a:r>
              <a:rPr lang="de-DE" sz="2400" b="0" i="1" dirty="0" smtClean="0">
                <a:solidFill>
                  <a:schemeClr val="accent6"/>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among</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impact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investors</a:t>
            </a:r>
            <a:r>
              <a:rPr lang="de-DE" sz="2400" b="0" dirty="0" smtClean="0">
                <a:solidFill>
                  <a:schemeClr val="tx1"/>
                </a:solidFill>
                <a:latin typeface="Bodoni MT Condensed" panose="02070606080606020203" pitchFamily="18" charset="0"/>
              </a:rPr>
              <a:t> </a:t>
            </a:r>
            <a:endParaRPr lang="de-DE" sz="2400" b="0" i="1" dirty="0" smtClean="0">
              <a:solidFill>
                <a:schemeClr val="accent6"/>
              </a:solidFill>
              <a:latin typeface="Bodoni MT Condensed" panose="02070606080606020203" pitchFamily="18" charset="0"/>
            </a:endParaRPr>
          </a:p>
          <a:p>
            <a:pPr>
              <a:lnSpc>
                <a:spcPct val="110000"/>
              </a:lnSpc>
              <a:spcBef>
                <a:spcPts val="1200"/>
              </a:spcBef>
              <a:buFont typeface="Arial" panose="020B0604020202020204" pitchFamily="34" charset="0"/>
              <a:buChar char="•"/>
            </a:pPr>
            <a:r>
              <a:rPr lang="de-DE" sz="2400" b="0" i="1" dirty="0" err="1" smtClean="0">
                <a:solidFill>
                  <a:schemeClr val="accent6"/>
                </a:solidFill>
                <a:latin typeface="Bodoni MT Condensed" panose="02070606080606020203" pitchFamily="18" charset="0"/>
              </a:rPr>
              <a:t>Buereaucratic</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barriers</a:t>
            </a:r>
            <a:r>
              <a:rPr lang="de-DE" sz="2400" b="0" i="1" dirty="0" smtClean="0">
                <a:solidFill>
                  <a:schemeClr val="accent6"/>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regarding</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applications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reporting</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and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monitoring</a:t>
            </a:r>
            <a:r>
              <a:rPr lang="de-DE" sz="2400" b="0" dirty="0" smtClean="0">
                <a:solidFill>
                  <a:schemeClr val="tx1"/>
                </a:solidFill>
                <a:latin typeface="Bodoni MT Condensed" panose="02070606080606020203" pitchFamily="18" charset="0"/>
              </a:rPr>
              <a:t> </a:t>
            </a:r>
          </a:p>
          <a:p>
            <a:pPr>
              <a:lnSpc>
                <a:spcPct val="110000"/>
              </a:lnSpc>
              <a:spcBef>
                <a:spcPts val="1200"/>
              </a:spcBef>
              <a:buFont typeface="Arial" panose="020B0604020202020204" pitchFamily="34" charset="0"/>
              <a:buChar char="•"/>
            </a:pPr>
            <a:r>
              <a:rPr lang="de-DE" sz="2400" b="0" i="1" dirty="0" smtClean="0">
                <a:solidFill>
                  <a:schemeClr val="accent6"/>
                </a:solidFill>
                <a:latin typeface="Bodoni MT Condensed" panose="02070606080606020203" pitchFamily="18" charset="0"/>
              </a:rPr>
              <a:t>„Fear </a:t>
            </a:r>
            <a:r>
              <a:rPr lang="de-DE" sz="2400" b="0" i="1" dirty="0" err="1" smtClean="0">
                <a:solidFill>
                  <a:schemeClr val="accent6"/>
                </a:solidFill>
                <a:latin typeface="Bodoni MT Condensed" panose="02070606080606020203" pitchFamily="18" charset="0"/>
              </a:rPr>
              <a:t>of</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contact</a:t>
            </a:r>
            <a:r>
              <a:rPr lang="de-DE" sz="2400" b="0" i="1" dirty="0" smtClean="0">
                <a:solidFill>
                  <a:schemeClr val="accent6"/>
                </a:solidFill>
                <a:latin typeface="Bodoni MT Condensed" panose="02070606080606020203" pitchFamily="18" charset="0"/>
              </a:rPr>
              <a:t>“ </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between</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social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and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economic</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sector</a:t>
            </a:r>
            <a:endParaRPr lang="de-DE" sz="2400" b="0" dirty="0" smtClean="0">
              <a:solidFill>
                <a:schemeClr val="tx1"/>
              </a:solidFill>
              <a:latin typeface="Bodoni MT Condensed" panose="02070606080606020203" pitchFamily="18" charset="0"/>
            </a:endParaRPr>
          </a:p>
        </p:txBody>
      </p:sp>
    </p:spTree>
    <p:extLst>
      <p:ext uri="{BB962C8B-B14F-4D97-AF65-F5344CB8AC3E}">
        <p14:creationId xmlns:p14="http://schemas.microsoft.com/office/powerpoint/2010/main" val="6002071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ymbolbild: Fischschwarm, bald eine Seltenhe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088" y="1891749"/>
            <a:ext cx="6949280" cy="462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4" name="Inhaltsplatzhalter 2"/>
          <p:cNvSpPr txBox="1">
            <a:spLocks/>
          </p:cNvSpPr>
          <p:nvPr/>
        </p:nvSpPr>
        <p:spPr bwMode="auto">
          <a:xfrm>
            <a:off x="2627784" y="908720"/>
            <a:ext cx="6851650" cy="3455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FontTx/>
              <a:buNone/>
            </a:pPr>
            <a:r>
              <a:rPr lang="de-DE" sz="6000" kern="0" dirty="0" smtClean="0">
                <a:latin typeface="Bodoni MT Condensed" panose="02070606080606020203" pitchFamily="18" charset="0"/>
              </a:rPr>
              <a:t>. </a:t>
            </a:r>
            <a:r>
              <a:rPr lang="de-DE" sz="6000" kern="0" dirty="0" err="1">
                <a:latin typeface="Bodoni MT Condensed" panose="02070606080606020203" pitchFamily="18" charset="0"/>
              </a:rPr>
              <a:t>f</a:t>
            </a:r>
            <a:r>
              <a:rPr lang="de-DE" sz="6000" kern="0" dirty="0" err="1" smtClean="0">
                <a:latin typeface="Bodoni MT Condensed" panose="02070606080606020203" pitchFamily="18" charset="0"/>
              </a:rPr>
              <a:t>urther</a:t>
            </a:r>
            <a:r>
              <a:rPr lang="de-DE" sz="6000" kern="0" dirty="0" smtClean="0">
                <a:latin typeface="Bodoni MT Condensed" panose="02070606080606020203" pitchFamily="18" charset="0"/>
              </a:rPr>
              <a:t> </a:t>
            </a:r>
            <a:r>
              <a:rPr lang="de-DE" sz="6000" kern="0" dirty="0" err="1" smtClean="0">
                <a:latin typeface="Bodoni MT Condensed" panose="02070606080606020203" pitchFamily="18" charset="0"/>
              </a:rPr>
              <a:t>readings</a:t>
            </a:r>
            <a:endParaRPr lang="de-DE" sz="6000" kern="0" dirty="0">
              <a:latin typeface="Bodoni MT Condensed" panose="02070606080606020203" pitchFamily="18" charset="0"/>
            </a:endParaRPr>
          </a:p>
        </p:txBody>
      </p:sp>
      <p:sp>
        <p:nvSpPr>
          <p:cNvPr id="5" name="Textfeld 4"/>
          <p:cNvSpPr txBox="1"/>
          <p:nvPr/>
        </p:nvSpPr>
        <p:spPr>
          <a:xfrm>
            <a:off x="0" y="6683642"/>
            <a:ext cx="2880320" cy="200055"/>
          </a:xfrm>
          <a:prstGeom prst="rect">
            <a:avLst/>
          </a:prstGeom>
          <a:noFill/>
        </p:spPr>
        <p:txBody>
          <a:bodyPr wrap="square" rtlCol="0">
            <a:spAutoFit/>
          </a:bodyPr>
          <a:lstStyle/>
          <a:p>
            <a:r>
              <a:rPr lang="de-DE" sz="700" dirty="0" smtClean="0"/>
              <a:t>Quelle: www.stohl.de</a:t>
            </a:r>
            <a:endParaRPr lang="de-DE" sz="700" dirty="0"/>
          </a:p>
        </p:txBody>
      </p:sp>
    </p:spTree>
    <p:extLst>
      <p:ext uri="{BB962C8B-B14F-4D97-AF65-F5344CB8AC3E}">
        <p14:creationId xmlns:p14="http://schemas.microsoft.com/office/powerpoint/2010/main" val="1636481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35696" y="1412776"/>
            <a:ext cx="6851650" cy="3743300"/>
          </a:xfrm>
        </p:spPr>
        <p:txBody>
          <a:bodyPr/>
          <a:lstStyle/>
          <a:p>
            <a:pPr marL="0" indent="0">
              <a:spcBef>
                <a:spcPts val="600"/>
              </a:spcBef>
              <a:spcAft>
                <a:spcPts val="600"/>
              </a:spcAft>
              <a:buNone/>
            </a:pPr>
            <a:r>
              <a:rPr lang="de-DE" sz="1800" b="0" dirty="0">
                <a:latin typeface="Bodoni MT Condensed" panose="02070606080606020203" pitchFamily="18" charset="0"/>
              </a:rPr>
              <a:t>Alter, K. (2004). Social </a:t>
            </a:r>
            <a:r>
              <a:rPr lang="de-DE" sz="1800" b="0" dirty="0" err="1">
                <a:latin typeface="Bodoni MT Condensed" panose="02070606080606020203" pitchFamily="18" charset="0"/>
              </a:rPr>
              <a:t>enterprise</a:t>
            </a:r>
            <a:r>
              <a:rPr lang="de-DE" sz="1800" b="0" dirty="0">
                <a:latin typeface="Bodoni MT Condensed" panose="02070606080606020203" pitchFamily="18" charset="0"/>
              </a:rPr>
              <a:t> </a:t>
            </a:r>
            <a:r>
              <a:rPr lang="de-DE" sz="1800" b="0" dirty="0" err="1">
                <a:latin typeface="Bodoni MT Condensed" panose="02070606080606020203" pitchFamily="18" charset="0"/>
              </a:rPr>
              <a:t>typology</a:t>
            </a:r>
            <a:r>
              <a:rPr lang="de-DE" sz="1800" b="0" dirty="0">
                <a:latin typeface="Bodoni MT Condensed" panose="02070606080606020203" pitchFamily="18" charset="0"/>
              </a:rPr>
              <a:t>. </a:t>
            </a:r>
            <a:r>
              <a:rPr lang="de-DE" sz="1800" b="0" dirty="0" err="1">
                <a:latin typeface="Bodoni MT Condensed" panose="02070606080606020203" pitchFamily="18" charset="0"/>
              </a:rPr>
              <a:t>Virtue</a:t>
            </a:r>
            <a:r>
              <a:rPr lang="de-DE" sz="1800" b="0" dirty="0">
                <a:latin typeface="Bodoni MT Condensed" panose="02070606080606020203" pitchFamily="18" charset="0"/>
              </a:rPr>
              <a:t> </a:t>
            </a:r>
            <a:r>
              <a:rPr lang="de-DE" sz="1800" b="0" dirty="0" err="1">
                <a:latin typeface="Bodoni MT Condensed" panose="02070606080606020203" pitchFamily="18" charset="0"/>
              </a:rPr>
              <a:t>Venures</a:t>
            </a:r>
            <a:r>
              <a:rPr lang="de-DE" sz="1800" b="0" dirty="0">
                <a:latin typeface="Bodoni MT Condensed" panose="02070606080606020203" pitchFamily="18" charset="0"/>
              </a:rPr>
              <a:t> (Vol. 2004). </a:t>
            </a:r>
            <a:r>
              <a:rPr lang="de-DE" sz="1800" b="0" dirty="0" err="1">
                <a:latin typeface="Bodoni MT Condensed" panose="02070606080606020203" pitchFamily="18" charset="0"/>
              </a:rPr>
              <a:t>Virtue</a:t>
            </a:r>
            <a:r>
              <a:rPr lang="de-DE" sz="1800" b="0" dirty="0">
                <a:latin typeface="Bodoni MT Condensed" panose="02070606080606020203" pitchFamily="18" charset="0"/>
              </a:rPr>
              <a:t> </a:t>
            </a:r>
            <a:r>
              <a:rPr lang="de-DE" sz="1800" b="0" dirty="0" smtClean="0">
                <a:latin typeface="Bodoni MT Condensed" panose="02070606080606020203" pitchFamily="18" charset="0"/>
              </a:rPr>
              <a:t>Ventures </a:t>
            </a:r>
            <a:r>
              <a:rPr lang="de-DE" sz="1800" b="0" dirty="0">
                <a:latin typeface="Bodoni MT Condensed" panose="02070606080606020203" pitchFamily="18" charset="0"/>
              </a:rPr>
              <a:t>LLC. </a:t>
            </a:r>
            <a:r>
              <a:rPr lang="de-DE" sz="1800" b="0" dirty="0" smtClean="0">
                <a:latin typeface="Bodoni MT Condensed" panose="02070606080606020203" pitchFamily="18" charset="0"/>
                <a:hlinkClick r:id="rId2"/>
              </a:rPr>
              <a:t>http</a:t>
            </a:r>
            <a:r>
              <a:rPr lang="de-DE" sz="1800" b="0" dirty="0">
                <a:latin typeface="Bodoni MT Condensed" panose="02070606080606020203" pitchFamily="18" charset="0"/>
                <a:hlinkClick r:id="rId2"/>
              </a:rPr>
              <a:t>://</a:t>
            </a:r>
            <a:r>
              <a:rPr lang="de-DE" sz="1800" b="0" dirty="0" smtClean="0">
                <a:latin typeface="Bodoni MT Condensed" panose="02070606080606020203" pitchFamily="18" charset="0"/>
                <a:hlinkClick r:id="rId2"/>
              </a:rPr>
              <a:t>rinovations.edublogs.org/files/2008/07/setypology.pdf</a:t>
            </a:r>
            <a:endParaRPr lang="de-DE" sz="1800" b="0" dirty="0" smtClean="0">
              <a:latin typeface="Bodoni MT Condensed" panose="02070606080606020203" pitchFamily="18" charset="0"/>
            </a:endParaRPr>
          </a:p>
          <a:p>
            <a:pPr marL="0" indent="0">
              <a:spcBef>
                <a:spcPts val="600"/>
              </a:spcBef>
              <a:spcAft>
                <a:spcPts val="600"/>
              </a:spcAft>
              <a:buNone/>
            </a:pPr>
            <a:r>
              <a:rPr lang="de-DE" sz="1800" b="0" dirty="0" err="1" smtClean="0">
                <a:latin typeface="Bodoni MT Condensed" panose="02070606080606020203" pitchFamily="18" charset="0"/>
              </a:rPr>
              <a:t>Achleiter</a:t>
            </a:r>
            <a:r>
              <a:rPr lang="de-DE" sz="1800" b="0" dirty="0">
                <a:latin typeface="Bodoni MT Condensed" panose="02070606080606020203" pitchFamily="18" charset="0"/>
              </a:rPr>
              <a:t>, A.K. &amp; Spiess-Knafl, W. (2010). Social Entrepreneurship. Eine Einführung für Studenten. TU München, </a:t>
            </a:r>
            <a:r>
              <a:rPr lang="de-DE" sz="1800" b="0" dirty="0" smtClean="0">
                <a:latin typeface="Bodoni MT Condensed" panose="02070606080606020203" pitchFamily="18" charset="0"/>
                <a:hlinkClick r:id="rId3"/>
              </a:rPr>
              <a:t>http://socent.e-learning.imb-uni-augsburg.de/files/Social%20Entrepreneurship.%20Eine%20Einf%C3%BChrung.pdf</a:t>
            </a:r>
            <a:endParaRPr lang="de-DE" sz="1800" b="0" dirty="0" smtClean="0">
              <a:latin typeface="Bodoni MT Condensed" panose="02070606080606020203" pitchFamily="18" charset="0"/>
            </a:endParaRPr>
          </a:p>
          <a:p>
            <a:pPr marL="0" indent="0">
              <a:spcBef>
                <a:spcPts val="600"/>
              </a:spcBef>
              <a:spcAft>
                <a:spcPts val="600"/>
              </a:spcAft>
              <a:buNone/>
            </a:pPr>
            <a:r>
              <a:rPr lang="de-DE" sz="1800" b="0" dirty="0" smtClean="0">
                <a:latin typeface="Bodoni MT Condensed" panose="02070606080606020203" pitchFamily="18" charset="0"/>
              </a:rPr>
              <a:t>Hackenberg</a:t>
            </a:r>
            <a:r>
              <a:rPr lang="de-DE" sz="1800" b="0" dirty="0">
                <a:latin typeface="Bodoni MT Condensed" panose="02070606080606020203" pitchFamily="18" charset="0"/>
              </a:rPr>
              <a:t>, Helga, </a:t>
            </a:r>
            <a:r>
              <a:rPr lang="de-DE" sz="1800" b="0" dirty="0" err="1">
                <a:latin typeface="Bodoni MT Condensed" panose="02070606080606020203" pitchFamily="18" charset="0"/>
              </a:rPr>
              <a:t>Empter</a:t>
            </a:r>
            <a:r>
              <a:rPr lang="de-DE" sz="1800" b="0" dirty="0">
                <a:latin typeface="Bodoni MT Condensed" panose="02070606080606020203" pitchFamily="18" charset="0"/>
              </a:rPr>
              <a:t>, Stefan (Hrsg.). (2011). Social Entrepreneurship - Social Business: Für die Gesellschaft unternehmen. Wiesbaden: Springer VS</a:t>
            </a:r>
          </a:p>
          <a:p>
            <a:pPr marL="0" indent="0">
              <a:spcBef>
                <a:spcPts val="600"/>
              </a:spcBef>
              <a:spcAft>
                <a:spcPts val="600"/>
              </a:spcAft>
              <a:buNone/>
            </a:pPr>
            <a:r>
              <a:rPr lang="de-DE" sz="1800" b="0" dirty="0" smtClean="0">
                <a:latin typeface="Bodoni MT Condensed" panose="02070606080606020203" pitchFamily="18" charset="0"/>
              </a:rPr>
              <a:t>Jansen</a:t>
            </a:r>
            <a:r>
              <a:rPr lang="de-DE" sz="1800" b="0" dirty="0">
                <a:latin typeface="Bodoni MT Condensed" panose="02070606080606020203" pitchFamily="18" charset="0"/>
              </a:rPr>
              <a:t>, Stephan A, Heinze, Rolf G., Beckmann, Markus (Hrsg.) </a:t>
            </a:r>
            <a:r>
              <a:rPr lang="de-DE" sz="1800" b="0" dirty="0" smtClean="0">
                <a:latin typeface="Bodoni MT Condensed" panose="02070606080606020203" pitchFamily="18" charset="0"/>
              </a:rPr>
              <a:t>(2013). Sozialunternehmen </a:t>
            </a:r>
            <a:r>
              <a:rPr lang="de-DE" sz="1800" b="0" dirty="0">
                <a:latin typeface="Bodoni MT Condensed" panose="02070606080606020203" pitchFamily="18" charset="0"/>
              </a:rPr>
              <a:t>in </a:t>
            </a:r>
            <a:r>
              <a:rPr lang="de-DE" sz="1800" b="0" dirty="0" smtClean="0">
                <a:latin typeface="Bodoni MT Condensed" panose="02070606080606020203" pitchFamily="18" charset="0"/>
              </a:rPr>
              <a:t>Deutschland - Analysen</a:t>
            </a:r>
            <a:r>
              <a:rPr lang="de-DE" sz="1800" b="0" dirty="0">
                <a:latin typeface="Bodoni MT Condensed" panose="02070606080606020203" pitchFamily="18" charset="0"/>
              </a:rPr>
              <a:t>, Trends und </a:t>
            </a:r>
            <a:r>
              <a:rPr lang="de-DE" sz="1800" b="0" dirty="0" smtClean="0">
                <a:latin typeface="Bodoni MT Condensed" panose="02070606080606020203" pitchFamily="18" charset="0"/>
              </a:rPr>
              <a:t>Handlungsempfehlungen. Wiesbaden: Springer VS</a:t>
            </a:r>
          </a:p>
          <a:p>
            <a:pPr marL="0" indent="0">
              <a:spcBef>
                <a:spcPts val="600"/>
              </a:spcBef>
              <a:spcAft>
                <a:spcPts val="600"/>
              </a:spcAft>
              <a:buNone/>
            </a:pPr>
            <a:r>
              <a:rPr lang="de-DE" sz="1800" b="0" dirty="0" smtClean="0">
                <a:latin typeface="Bodoni MT Condensed" panose="02070606080606020203" pitchFamily="18" charset="0"/>
              </a:rPr>
              <a:t>Kopf, Hartmut, Müller, Susan, </a:t>
            </a:r>
            <a:r>
              <a:rPr lang="de-DE" sz="1800" b="0" dirty="0" err="1" smtClean="0">
                <a:latin typeface="Bodoni MT Condensed" panose="02070606080606020203" pitchFamily="18" charset="0"/>
              </a:rPr>
              <a:t>Rüede</a:t>
            </a:r>
            <a:r>
              <a:rPr lang="de-DE" sz="1800" b="0" dirty="0" smtClean="0">
                <a:latin typeface="Bodoni MT Condensed" panose="02070606080606020203" pitchFamily="18" charset="0"/>
              </a:rPr>
              <a:t>, </a:t>
            </a:r>
            <a:r>
              <a:rPr lang="de-DE" sz="1800" b="0" dirty="0" err="1" smtClean="0">
                <a:latin typeface="Bodoni MT Condensed" panose="02070606080606020203" pitchFamily="18" charset="0"/>
              </a:rPr>
              <a:t>Dmonik</a:t>
            </a:r>
            <a:r>
              <a:rPr lang="de-DE" sz="1800" b="0" dirty="0" smtClean="0">
                <a:latin typeface="Bodoni MT Condensed" panose="02070606080606020203" pitchFamily="18" charset="0"/>
              </a:rPr>
              <a:t>, </a:t>
            </a:r>
            <a:r>
              <a:rPr lang="de-DE" sz="1800" b="0" dirty="0" err="1" smtClean="0">
                <a:latin typeface="Bodoni MT Condensed" panose="02070606080606020203" pitchFamily="18" charset="0"/>
              </a:rPr>
              <a:t>Lurtz</a:t>
            </a:r>
            <a:r>
              <a:rPr lang="de-DE" sz="1800" b="0" dirty="0" smtClean="0">
                <a:latin typeface="Bodoni MT Condensed" panose="02070606080606020203" pitchFamily="18" charset="0"/>
              </a:rPr>
              <a:t>, Kathrin, Russo, Peter (2015). Soziale Innovationen in Deutschland. Wiesbaden: Springer VS</a:t>
            </a:r>
          </a:p>
          <a:p>
            <a:pPr marL="0" indent="0">
              <a:spcBef>
                <a:spcPts val="600"/>
              </a:spcBef>
              <a:spcAft>
                <a:spcPts val="600"/>
              </a:spcAft>
              <a:buNone/>
            </a:pPr>
            <a:r>
              <a:rPr lang="de-DE" sz="1800" b="0" dirty="0">
                <a:latin typeface="Bodoni MT Condensed" panose="02070606080606020203" pitchFamily="18" charset="0"/>
              </a:rPr>
              <a:t>Nicholls, A., &amp; Murdock, A. (2011). </a:t>
            </a:r>
            <a:r>
              <a:rPr lang="de-DE" sz="1800" b="0" i="1" dirty="0">
                <a:latin typeface="Bodoni MT Condensed" panose="02070606080606020203" pitchFamily="18" charset="0"/>
              </a:rPr>
              <a:t>Social Innovation: </a:t>
            </a:r>
            <a:r>
              <a:rPr lang="de-DE" sz="1800" b="0" i="1" dirty="0" err="1">
                <a:latin typeface="Bodoni MT Condensed" panose="02070606080606020203" pitchFamily="18" charset="0"/>
              </a:rPr>
              <a:t>Blurring</a:t>
            </a:r>
            <a:r>
              <a:rPr lang="de-DE" sz="1800" b="0" i="1" dirty="0">
                <a:latin typeface="Bodoni MT Condensed" panose="02070606080606020203" pitchFamily="18" charset="0"/>
              </a:rPr>
              <a:t> </a:t>
            </a:r>
            <a:r>
              <a:rPr lang="de-DE" sz="1800" b="0" i="1" dirty="0" err="1">
                <a:latin typeface="Bodoni MT Condensed" panose="02070606080606020203" pitchFamily="18" charset="0"/>
              </a:rPr>
              <a:t>Boundaries</a:t>
            </a:r>
            <a:r>
              <a:rPr lang="de-DE" sz="1800" b="0" i="1" dirty="0">
                <a:latin typeface="Bodoni MT Condensed" panose="02070606080606020203" pitchFamily="18" charset="0"/>
              </a:rPr>
              <a:t> </a:t>
            </a:r>
            <a:r>
              <a:rPr lang="de-DE" sz="1800" b="0" i="1" dirty="0" err="1">
                <a:latin typeface="Bodoni MT Condensed" panose="02070606080606020203" pitchFamily="18" charset="0"/>
              </a:rPr>
              <a:t>to</a:t>
            </a:r>
            <a:r>
              <a:rPr lang="de-DE" sz="1800" b="0" i="1" dirty="0">
                <a:latin typeface="Bodoni MT Condensed" panose="02070606080606020203" pitchFamily="18" charset="0"/>
              </a:rPr>
              <a:t> </a:t>
            </a:r>
            <a:r>
              <a:rPr lang="de-DE" sz="1800" b="0" i="1" dirty="0" err="1">
                <a:latin typeface="Bodoni MT Condensed" panose="02070606080606020203" pitchFamily="18" charset="0"/>
              </a:rPr>
              <a:t>Reconfigure</a:t>
            </a:r>
            <a:r>
              <a:rPr lang="de-DE" sz="1800" b="0" i="1" dirty="0">
                <a:latin typeface="Bodoni MT Condensed" panose="02070606080606020203" pitchFamily="18" charset="0"/>
              </a:rPr>
              <a:t> </a:t>
            </a:r>
            <a:r>
              <a:rPr lang="de-DE" sz="1800" b="0" i="1" dirty="0" err="1">
                <a:latin typeface="Bodoni MT Condensed" panose="02070606080606020203" pitchFamily="18" charset="0"/>
              </a:rPr>
              <a:t>Markets</a:t>
            </a:r>
            <a:r>
              <a:rPr lang="de-DE" sz="1800" b="0" dirty="0">
                <a:latin typeface="Bodoni MT Condensed" panose="02070606080606020203" pitchFamily="18" charset="0"/>
              </a:rPr>
              <a:t>. (A. Nicholls &amp; A. Murdock, Eds.). Hampshire, UK &amp; New York: Macmillan.</a:t>
            </a:r>
          </a:p>
          <a:p>
            <a:pPr marL="0" indent="0">
              <a:spcBef>
                <a:spcPts val="600"/>
              </a:spcBef>
              <a:spcAft>
                <a:spcPts val="600"/>
              </a:spcAft>
              <a:buNone/>
            </a:pPr>
            <a:r>
              <a:rPr lang="de-DE" sz="1800" b="0" dirty="0">
                <a:latin typeface="Bodoni MT Condensed" panose="02070606080606020203" pitchFamily="18" charset="0"/>
              </a:rPr>
              <a:t>Mair, J., Robinson, J., &amp; </a:t>
            </a:r>
            <a:r>
              <a:rPr lang="de-DE" sz="1800" b="0" dirty="0" err="1">
                <a:latin typeface="Bodoni MT Condensed" panose="02070606080606020203" pitchFamily="18" charset="0"/>
              </a:rPr>
              <a:t>Hockerts</a:t>
            </a:r>
            <a:r>
              <a:rPr lang="de-DE" sz="1800" b="0" dirty="0">
                <a:latin typeface="Bodoni MT Condensed" panose="02070606080606020203" pitchFamily="18" charset="0"/>
              </a:rPr>
              <a:t>, K. (2006). </a:t>
            </a:r>
            <a:r>
              <a:rPr lang="de-DE" sz="1800" b="0" i="1" dirty="0">
                <a:latin typeface="Bodoni MT Condensed" panose="02070606080606020203" pitchFamily="18" charset="0"/>
              </a:rPr>
              <a:t>Social Entrepreneurship</a:t>
            </a:r>
            <a:r>
              <a:rPr lang="de-DE" sz="1800" b="0" dirty="0">
                <a:latin typeface="Bodoni MT Condensed" panose="02070606080606020203" pitchFamily="18" charset="0"/>
              </a:rPr>
              <a:t>. (J. Mair, J. Robinson, &amp; K. </a:t>
            </a:r>
            <a:r>
              <a:rPr lang="de-DE" sz="1800" b="0" dirty="0" err="1">
                <a:latin typeface="Bodoni MT Condensed" panose="02070606080606020203" pitchFamily="18" charset="0"/>
              </a:rPr>
              <a:t>Hockerts</a:t>
            </a:r>
            <a:r>
              <a:rPr lang="de-DE" sz="1800" b="0" dirty="0">
                <a:latin typeface="Bodoni MT Condensed" panose="02070606080606020203" pitchFamily="18" charset="0"/>
              </a:rPr>
              <a:t>, Eds.). </a:t>
            </a:r>
            <a:r>
              <a:rPr lang="de-DE" sz="1800" b="0" dirty="0" err="1">
                <a:latin typeface="Bodoni MT Condensed" panose="02070606080606020203" pitchFamily="18" charset="0"/>
              </a:rPr>
              <a:t>Basingstoke</a:t>
            </a:r>
            <a:r>
              <a:rPr lang="de-DE" sz="1800" b="0" dirty="0">
                <a:latin typeface="Bodoni MT Condensed" panose="02070606080606020203" pitchFamily="18" charset="0"/>
              </a:rPr>
              <a:t>: Palgrave Macmillan. </a:t>
            </a:r>
          </a:p>
          <a:p>
            <a:pPr marL="0" indent="0">
              <a:buNone/>
            </a:pPr>
            <a:r>
              <a:rPr lang="de-DE" sz="1800" b="0" dirty="0" smtClean="0">
                <a:latin typeface="Bodoni MT Condensed" panose="02070606080606020203" pitchFamily="18" charset="0"/>
              </a:rPr>
              <a:t> </a:t>
            </a:r>
          </a:p>
          <a:p>
            <a:pPr marL="0" indent="0">
              <a:buNone/>
            </a:pPr>
            <a:endParaRPr lang="de-DE" sz="1800" b="0" dirty="0">
              <a:latin typeface="Bodoni MT Condensed" panose="02070606080606020203" pitchFamily="18" charset="0"/>
            </a:endParaRPr>
          </a:p>
        </p:txBody>
      </p:sp>
    </p:spTree>
    <p:extLst>
      <p:ext uri="{BB962C8B-B14F-4D97-AF65-F5344CB8AC3E}">
        <p14:creationId xmlns:p14="http://schemas.microsoft.com/office/powerpoint/2010/main" val="846409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buNone/>
            </a:pPr>
            <a:r>
              <a:rPr lang="de-DE" sz="6000" dirty="0">
                <a:solidFill>
                  <a:schemeClr val="accent6"/>
                </a:solidFill>
                <a:latin typeface="Bodoni MT Condensed" panose="02070606080606020203" pitchFamily="18" charset="0"/>
              </a:rPr>
              <a:t>.</a:t>
            </a:r>
            <a:r>
              <a:rPr lang="de-DE" sz="6000" dirty="0" err="1" smtClean="0">
                <a:solidFill>
                  <a:schemeClr val="accent6"/>
                </a:solidFill>
                <a:latin typeface="Bodoni MT Condensed" panose="02070606080606020203" pitchFamily="18" charset="0"/>
              </a:rPr>
              <a:t>what</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is</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social</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entrepreneurship</a:t>
            </a:r>
            <a:r>
              <a:rPr lang="de-DE" sz="6000" dirty="0" smtClean="0">
                <a:solidFill>
                  <a:schemeClr val="accent6"/>
                </a:solidFill>
                <a:latin typeface="Bodoni MT Condensed" panose="02070606080606020203" pitchFamily="18" charset="0"/>
              </a:rPr>
              <a:t> all </a:t>
            </a:r>
            <a:r>
              <a:rPr lang="de-DE" sz="6000" dirty="0" err="1" smtClean="0">
                <a:solidFill>
                  <a:schemeClr val="accent6"/>
                </a:solidFill>
                <a:latin typeface="Bodoni MT Condensed" panose="02070606080606020203" pitchFamily="18" charset="0"/>
              </a:rPr>
              <a:t>about</a:t>
            </a:r>
            <a:r>
              <a:rPr lang="de-DE" sz="6000" dirty="0" smtClean="0">
                <a:solidFill>
                  <a:schemeClr val="accent6"/>
                </a:solidFill>
                <a:latin typeface="Bodoni MT Condensed" panose="02070606080606020203" pitchFamily="18" charset="0"/>
              </a:rPr>
              <a:t>? </a:t>
            </a:r>
            <a:endParaRPr lang="de-DE" sz="6000" dirty="0">
              <a:solidFill>
                <a:schemeClr val="accent6"/>
              </a:solidFill>
              <a:latin typeface="Bodoni MT Condensed" panose="02070606080606020203" pitchFamily="18" charset="0"/>
            </a:endParaRPr>
          </a:p>
        </p:txBody>
      </p:sp>
    </p:spTree>
    <p:extLst>
      <p:ext uri="{BB962C8B-B14F-4D97-AF65-F5344CB8AC3E}">
        <p14:creationId xmlns:p14="http://schemas.microsoft.com/office/powerpoint/2010/main" val="325079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35696" y="1556792"/>
            <a:ext cx="6851650" cy="3455987"/>
          </a:xfrm>
        </p:spPr>
        <p:txBody>
          <a:bodyPr/>
          <a:lstStyle/>
          <a:p>
            <a:pPr marL="0" indent="0">
              <a:buNone/>
            </a:pPr>
            <a:r>
              <a:rPr lang="de-DE" dirty="0" smtClean="0">
                <a:solidFill>
                  <a:schemeClr val="accent6"/>
                </a:solidFill>
                <a:latin typeface="Bodoni MT" panose="02070603080606020203" pitchFamily="18" charset="0"/>
              </a:rPr>
              <a:t>Working on </a:t>
            </a:r>
            <a:r>
              <a:rPr lang="de-DE" dirty="0" err="1" smtClean="0">
                <a:solidFill>
                  <a:schemeClr val="accent6"/>
                </a:solidFill>
                <a:latin typeface="Bodoni MT" panose="02070603080606020203" pitchFamily="18" charset="0"/>
              </a:rPr>
              <a:t>and</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solving</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social</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problems</a:t>
            </a:r>
            <a:r>
              <a:rPr lang="de-DE" dirty="0" smtClean="0">
                <a:solidFill>
                  <a:schemeClr val="accent6"/>
                </a:solidFill>
                <a:latin typeface="Bodoni MT" panose="02070603080606020203" pitchFamily="18" charset="0"/>
              </a:rPr>
              <a:t>…</a:t>
            </a:r>
          </a:p>
          <a:p>
            <a:pPr marL="0" indent="0">
              <a:buNone/>
            </a:pPr>
            <a:endParaRPr lang="de-DE" dirty="0" smtClean="0">
              <a:latin typeface="Bodoni MT" panose="02070603080606020203" pitchFamily="18" charset="0"/>
            </a:endParaRPr>
          </a:p>
          <a:p>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with</a:t>
            </a:r>
            <a:r>
              <a:rPr lang="de-DE" dirty="0" smtClean="0">
                <a:solidFill>
                  <a:schemeClr val="accent6"/>
                </a:solidFill>
                <a:latin typeface="Bodoni MT" panose="02070603080606020203" pitchFamily="18" charset="0"/>
              </a:rPr>
              <a:t> innovative </a:t>
            </a:r>
            <a:r>
              <a:rPr lang="de-DE" dirty="0" err="1" smtClean="0">
                <a:solidFill>
                  <a:schemeClr val="accent6"/>
                </a:solidFill>
                <a:latin typeface="Bodoni MT" panose="02070603080606020203" pitchFamily="18" charset="0"/>
              </a:rPr>
              <a:t>ideas</a:t>
            </a:r>
            <a:r>
              <a:rPr lang="de-DE" dirty="0" smtClean="0">
                <a:solidFill>
                  <a:schemeClr val="accent6"/>
                </a:solidFill>
                <a:latin typeface="Bodoni MT" panose="02070603080606020203" pitchFamily="18" charset="0"/>
              </a:rPr>
              <a:t>. </a:t>
            </a:r>
            <a:r>
              <a:rPr lang="de-DE" b="0" dirty="0" smtClean="0">
                <a:solidFill>
                  <a:schemeClr val="tx1"/>
                </a:solidFill>
                <a:latin typeface="Bodoni MT" panose="02070603080606020203" pitchFamily="18" charset="0"/>
              </a:rPr>
              <a:t>So </a:t>
            </a:r>
            <a:r>
              <a:rPr lang="de-DE" b="0" dirty="0" err="1" smtClean="0">
                <a:solidFill>
                  <a:schemeClr val="tx1"/>
                </a:solidFill>
                <a:latin typeface="Bodoni MT" panose="02070603080606020203" pitchFamily="18" charset="0"/>
              </a:rPr>
              <a:t>is</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social</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entrepreneurship</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the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research</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and</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development</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department</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of</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society</a:t>
            </a:r>
            <a:r>
              <a:rPr lang="de-DE" b="0" dirty="0" smtClean="0">
                <a:solidFill>
                  <a:schemeClr val="tx1"/>
                </a:solidFill>
                <a:latin typeface="Bodoni MT" panose="02070603080606020203" pitchFamily="18" charset="0"/>
              </a:rPr>
              <a:t>?</a:t>
            </a:r>
          </a:p>
          <a:p>
            <a:endParaRPr lang="de-DE" dirty="0">
              <a:latin typeface="Bodoni MT" panose="02070603080606020203" pitchFamily="18" charset="0"/>
            </a:endParaRPr>
          </a:p>
          <a:p>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with</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entreprenuerial</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often</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market-based</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approaches</a:t>
            </a:r>
            <a:r>
              <a:rPr lang="de-DE" dirty="0" smtClean="0">
                <a:solidFill>
                  <a:schemeClr val="accent6"/>
                </a:solidFill>
                <a:latin typeface="Bodoni MT" panose="02070603080606020203" pitchFamily="18" charset="0"/>
              </a:rPr>
              <a:t>:</a:t>
            </a:r>
            <a:r>
              <a:rPr lang="de-DE" dirty="0" smtClean="0">
                <a:latin typeface="Bodoni MT" panose="02070603080606020203" pitchFamily="18" charset="0"/>
              </a:rPr>
              <a:t> </a:t>
            </a:r>
            <a:r>
              <a:rPr lang="de-DE" b="0" dirty="0" smtClean="0">
                <a:solidFill>
                  <a:schemeClr val="tx1"/>
                </a:solidFill>
                <a:latin typeface="Bodoni MT" panose="02070603080606020203" pitchFamily="18" charset="0"/>
              </a:rPr>
              <a:t>So </a:t>
            </a:r>
            <a:r>
              <a:rPr lang="de-DE" b="0" dirty="0" err="1" smtClean="0">
                <a:solidFill>
                  <a:schemeClr val="tx1"/>
                </a:solidFill>
                <a:latin typeface="Bodoni MT" panose="02070603080606020203" pitchFamily="18" charset="0"/>
              </a:rPr>
              <a:t>does</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social</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entrepreneurship</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overcome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market</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failure</a:t>
            </a:r>
            <a:r>
              <a:rPr lang="de-DE" b="0" dirty="0" smtClean="0">
                <a:solidFill>
                  <a:schemeClr val="tx1"/>
                </a:solidFill>
                <a:latin typeface="Bodoni MT" panose="02070603080606020203" pitchFamily="18" charset="0"/>
              </a:rPr>
              <a:t>?</a:t>
            </a:r>
          </a:p>
          <a:p>
            <a:endParaRPr lang="de-DE" dirty="0" smtClean="0">
              <a:latin typeface="Bodoni MT" panose="02070603080606020203" pitchFamily="18" charset="0"/>
            </a:endParaRPr>
          </a:p>
          <a:p>
            <a:r>
              <a:rPr lang="de-DE" dirty="0" smtClean="0">
                <a:solidFill>
                  <a:schemeClr val="accent6"/>
                </a:solidFill>
                <a:latin typeface="Bodoni MT" panose="02070603080606020203" pitchFamily="18" charset="0"/>
              </a:rPr>
              <a:t>… in </a:t>
            </a:r>
            <a:r>
              <a:rPr lang="de-DE" dirty="0" err="1" smtClean="0">
                <a:solidFill>
                  <a:schemeClr val="accent6"/>
                </a:solidFill>
                <a:latin typeface="Bodoni MT" panose="02070603080606020203" pitchFamily="18" charset="0"/>
              </a:rPr>
              <a:t>many</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thematic</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fields</a:t>
            </a:r>
            <a:r>
              <a:rPr lang="de-DE" dirty="0" smtClean="0">
                <a:solidFill>
                  <a:schemeClr val="accent6"/>
                </a:solidFill>
                <a:latin typeface="Bodoni MT" panose="02070603080606020203" pitchFamily="18" charset="0"/>
              </a:rPr>
              <a:t>: </a:t>
            </a:r>
            <a:r>
              <a:rPr lang="de-DE" b="0" dirty="0" err="1" smtClean="0">
                <a:solidFill>
                  <a:schemeClr val="tx1"/>
                </a:solidFill>
                <a:latin typeface="Bodoni MT" panose="02070603080606020203" pitchFamily="18" charset="0"/>
              </a:rPr>
              <a:t>education</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social</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services</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care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taking</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environment</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green</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energy</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economic</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development</a:t>
            </a:r>
            <a:r>
              <a:rPr lang="de-DE" b="0" dirty="0" smtClean="0">
                <a:solidFill>
                  <a:schemeClr val="tx1"/>
                </a:solidFill>
                <a:latin typeface="Bodoni MT" panose="02070603080606020203" pitchFamily="18" charset="0"/>
              </a:rPr>
              <a:t> on a regional </a:t>
            </a:r>
            <a:r>
              <a:rPr lang="de-DE" b="0" dirty="0" err="1" smtClean="0">
                <a:solidFill>
                  <a:schemeClr val="tx1"/>
                </a:solidFill>
                <a:latin typeface="Bodoni MT" panose="02070603080606020203" pitchFamily="18" charset="0"/>
              </a:rPr>
              <a:t>scale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fairtrade</a:t>
            </a:r>
            <a:r>
              <a:rPr lang="de-DE" b="0" dirty="0" smtClean="0">
                <a:solidFill>
                  <a:schemeClr val="tx1"/>
                </a:solidFill>
                <a:latin typeface="Bodoni MT" panose="02070603080606020203" pitchFamily="18" charset="0"/>
              </a:rPr>
              <a:t> </a:t>
            </a:r>
            <a:r>
              <a:rPr lang="de-DE" b="0" dirty="0">
                <a:solidFill>
                  <a:schemeClr val="tx1"/>
                </a:solidFill>
                <a:latin typeface="Bodoni MT" panose="02070603080606020203" pitchFamily="18" charset="0"/>
              </a:rPr>
              <a:t>etc</a:t>
            </a:r>
            <a:r>
              <a:rPr lang="de-DE" b="0" dirty="0" smtClean="0">
                <a:solidFill>
                  <a:schemeClr val="tx1"/>
                </a:solidFill>
                <a:latin typeface="Bodoni MT" panose="02070603080606020203" pitchFamily="18" charset="0"/>
              </a:rPr>
              <a:t>. So </a:t>
            </a:r>
            <a:r>
              <a:rPr lang="de-DE" b="0" dirty="0" err="1" smtClean="0">
                <a:solidFill>
                  <a:schemeClr val="tx1"/>
                </a:solidFill>
                <a:latin typeface="Bodoni MT" panose="02070603080606020203" pitchFamily="18" charset="0"/>
              </a:rPr>
              <a:t>does</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one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size</a:t>
            </a:r>
            <a:r>
              <a:rPr lang="de-DE" b="0" dirty="0" smtClean="0">
                <a:solidFill>
                  <a:schemeClr val="tx1"/>
                </a:solidFill>
                <a:latin typeface="Bodoni MT" panose="02070603080606020203" pitchFamily="18" charset="0"/>
              </a:rPr>
              <a:t> fit all? </a:t>
            </a:r>
          </a:p>
          <a:p>
            <a:pPr marL="0" indent="0">
              <a:buNone/>
            </a:pPr>
            <a:endParaRPr lang="de-DE" b="0" dirty="0">
              <a:solidFill>
                <a:schemeClr val="tx1"/>
              </a:solidFill>
              <a:latin typeface="Bodoni MT" panose="02070603080606020203" pitchFamily="18" charset="0"/>
            </a:endParaRPr>
          </a:p>
          <a:p>
            <a:pPr marL="0" indent="0">
              <a:buNone/>
            </a:pPr>
            <a:endParaRPr lang="de-DE" dirty="0">
              <a:latin typeface="Bodoni MT" panose="02070603080606020203" pitchFamily="18" charset="0"/>
            </a:endParaRPr>
          </a:p>
          <a:p>
            <a:pPr marL="0" indent="0">
              <a:buNone/>
            </a:pPr>
            <a:endParaRPr lang="de-DE" dirty="0">
              <a:latin typeface="Bodoni MT" panose="02070603080606020203" pitchFamily="18" charset="0"/>
            </a:endParaRPr>
          </a:p>
        </p:txBody>
      </p:sp>
    </p:spTree>
    <p:extLst>
      <p:ext uri="{BB962C8B-B14F-4D97-AF65-F5344CB8AC3E}">
        <p14:creationId xmlns:p14="http://schemas.microsoft.com/office/powerpoint/2010/main" val="3186849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accent6"/>
                </a:solidFill>
                <a:latin typeface="Bodoni MT" panose="02070603080606020203" pitchFamily="18" charset="0"/>
              </a:rPr>
              <a:t>The European </a:t>
            </a:r>
            <a:r>
              <a:rPr lang="de-DE" dirty="0" err="1" smtClean="0">
                <a:solidFill>
                  <a:schemeClr val="accent6"/>
                </a:solidFill>
                <a:latin typeface="Bodoni MT" panose="02070603080606020203" pitchFamily="18" charset="0"/>
              </a:rPr>
              <a:t>Union´s</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point</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of</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view</a:t>
            </a:r>
            <a:r>
              <a:rPr lang="de-DE" dirty="0" smtClean="0">
                <a:solidFill>
                  <a:schemeClr val="accent6"/>
                </a:solidFill>
                <a:latin typeface="Bodoni MT" panose="02070603080606020203" pitchFamily="18" charset="0"/>
              </a:rPr>
              <a:t>: </a:t>
            </a:r>
            <a:br>
              <a:rPr lang="de-DE" dirty="0" smtClean="0">
                <a:solidFill>
                  <a:schemeClr val="accent6"/>
                </a:solidFill>
                <a:latin typeface="Bodoni MT" panose="02070603080606020203" pitchFamily="18" charset="0"/>
              </a:rPr>
            </a:br>
            <a:endParaRPr lang="de-DE" dirty="0"/>
          </a:p>
        </p:txBody>
      </p:sp>
      <p:sp>
        <p:nvSpPr>
          <p:cNvPr id="3" name="Inhaltsplatzhalter 2"/>
          <p:cNvSpPr>
            <a:spLocks noGrp="1"/>
          </p:cNvSpPr>
          <p:nvPr>
            <p:ph idx="1"/>
          </p:nvPr>
        </p:nvSpPr>
        <p:spPr>
          <a:xfrm>
            <a:off x="1835696" y="1197149"/>
            <a:ext cx="6851650" cy="4104059"/>
          </a:xfrm>
        </p:spPr>
        <p:txBody>
          <a:bodyPr/>
          <a:lstStyle/>
          <a:p>
            <a:pPr marL="0" indent="0">
              <a:buNone/>
            </a:pPr>
            <a:r>
              <a:rPr lang="pl-PL" dirty="0" smtClean="0"/>
              <a:t>Za „sociální podnik“ proto Komise považuje podniky</a:t>
            </a:r>
            <a:endParaRPr lang="de-DE" dirty="0" smtClean="0"/>
          </a:p>
          <a:p>
            <a:pPr marL="0" indent="0">
              <a:buNone/>
            </a:pPr>
            <a:endParaRPr lang="de-DE" dirty="0" smtClean="0"/>
          </a:p>
          <a:p>
            <a:pPr marL="0" indent="0">
              <a:buNone/>
            </a:pPr>
            <a:r>
              <a:rPr lang="de-DE" dirty="0" smtClean="0"/>
              <a:t>- pro </a:t>
            </a:r>
            <a:r>
              <a:rPr lang="de-DE" dirty="0" err="1" smtClean="0"/>
              <a:t>něž</a:t>
            </a:r>
            <a:r>
              <a:rPr lang="de-DE" dirty="0" smtClean="0"/>
              <a:t> je </a:t>
            </a:r>
            <a:r>
              <a:rPr lang="de-DE" dirty="0" err="1" smtClean="0"/>
              <a:t>sociální</a:t>
            </a:r>
            <a:r>
              <a:rPr lang="de-DE" dirty="0" smtClean="0"/>
              <a:t> a </a:t>
            </a:r>
            <a:r>
              <a:rPr lang="de-DE" dirty="0" err="1" smtClean="0"/>
              <a:t>společenský</a:t>
            </a:r>
            <a:r>
              <a:rPr lang="de-DE" dirty="0" smtClean="0"/>
              <a:t> </a:t>
            </a:r>
            <a:r>
              <a:rPr lang="de-DE" dirty="0" err="1" smtClean="0"/>
              <a:t>cíl</a:t>
            </a:r>
            <a:r>
              <a:rPr lang="de-DE" dirty="0" smtClean="0"/>
              <a:t> </a:t>
            </a:r>
            <a:r>
              <a:rPr lang="de-DE" dirty="0" err="1" smtClean="0"/>
              <a:t>společného</a:t>
            </a:r>
            <a:r>
              <a:rPr lang="de-DE" dirty="0" smtClean="0"/>
              <a:t> </a:t>
            </a:r>
            <a:r>
              <a:rPr lang="de-DE" dirty="0" err="1" smtClean="0"/>
              <a:t>zájmu</a:t>
            </a:r>
            <a:r>
              <a:rPr lang="de-DE" dirty="0" smtClean="0"/>
              <a:t> </a:t>
            </a:r>
            <a:r>
              <a:rPr lang="de-DE" dirty="0" err="1" smtClean="0"/>
              <a:t>smyslem</a:t>
            </a:r>
            <a:r>
              <a:rPr lang="de-DE" dirty="0" smtClean="0"/>
              <a:t> </a:t>
            </a:r>
            <a:r>
              <a:rPr lang="de-DE" dirty="0" err="1" smtClean="0"/>
              <a:t>obchodního</a:t>
            </a:r>
            <a:r>
              <a:rPr lang="de-DE" dirty="0" smtClean="0"/>
              <a:t> </a:t>
            </a:r>
            <a:r>
              <a:rPr lang="de-DE" dirty="0" err="1" smtClean="0"/>
              <a:t>opatření</a:t>
            </a:r>
            <a:r>
              <a:rPr lang="de-DE" dirty="0" smtClean="0"/>
              <a:t>, </a:t>
            </a:r>
            <a:r>
              <a:rPr lang="de-DE" dirty="0" err="1" smtClean="0"/>
              <a:t>které</a:t>
            </a:r>
            <a:r>
              <a:rPr lang="de-DE" dirty="0" smtClean="0"/>
              <a:t> </a:t>
            </a:r>
            <a:r>
              <a:rPr lang="de-DE" dirty="0" err="1" smtClean="0"/>
              <a:t>často</a:t>
            </a:r>
            <a:r>
              <a:rPr lang="de-DE" dirty="0" smtClean="0"/>
              <a:t> </a:t>
            </a:r>
            <a:r>
              <a:rPr lang="de-DE" dirty="0" err="1" smtClean="0"/>
              <a:t>vede</a:t>
            </a:r>
            <a:r>
              <a:rPr lang="de-DE" dirty="0" smtClean="0"/>
              <a:t> k </a:t>
            </a:r>
            <a:r>
              <a:rPr lang="de-DE" dirty="0" err="1" smtClean="0"/>
              <a:t>vysoké</a:t>
            </a:r>
            <a:r>
              <a:rPr lang="de-DE" dirty="0" smtClean="0"/>
              <a:t> </a:t>
            </a:r>
            <a:r>
              <a:rPr lang="de-DE" dirty="0" err="1" smtClean="0"/>
              <a:t>úrovni</a:t>
            </a:r>
            <a:r>
              <a:rPr lang="de-DE" dirty="0" smtClean="0"/>
              <a:t> </a:t>
            </a:r>
            <a:r>
              <a:rPr lang="de-DE" dirty="0" err="1" smtClean="0"/>
              <a:t>sociální</a:t>
            </a:r>
            <a:r>
              <a:rPr lang="de-DE" dirty="0" smtClean="0"/>
              <a:t> </a:t>
            </a:r>
            <a:r>
              <a:rPr lang="de-DE" dirty="0" err="1" smtClean="0"/>
              <a:t>inovace</a:t>
            </a:r>
            <a:r>
              <a:rPr lang="de-DE" dirty="0" smtClean="0"/>
              <a:t>,</a:t>
            </a:r>
          </a:p>
          <a:p>
            <a:pPr marL="0" indent="0">
              <a:buNone/>
            </a:pPr>
            <a:r>
              <a:rPr lang="de-DE" dirty="0" smtClean="0"/>
              <a:t>- </a:t>
            </a:r>
            <a:r>
              <a:rPr lang="de-DE" dirty="0" err="1" smtClean="0"/>
              <a:t>jehož</a:t>
            </a:r>
            <a:r>
              <a:rPr lang="de-DE" dirty="0" smtClean="0"/>
              <a:t> </a:t>
            </a:r>
            <a:r>
              <a:rPr lang="de-DE" dirty="0" err="1" smtClean="0"/>
              <a:t>zisky</a:t>
            </a:r>
            <a:r>
              <a:rPr lang="de-DE" dirty="0" smtClean="0"/>
              <a:t> </a:t>
            </a:r>
            <a:r>
              <a:rPr lang="de-DE" dirty="0" err="1" smtClean="0"/>
              <a:t>jsou</a:t>
            </a:r>
            <a:r>
              <a:rPr lang="de-DE" dirty="0" smtClean="0"/>
              <a:t> z </a:t>
            </a:r>
            <a:r>
              <a:rPr lang="de-DE" dirty="0" err="1" smtClean="0"/>
              <a:t>větší</a:t>
            </a:r>
            <a:r>
              <a:rPr lang="de-DE" dirty="0" smtClean="0"/>
              <a:t> </a:t>
            </a:r>
            <a:r>
              <a:rPr lang="de-DE" dirty="0" err="1" smtClean="0"/>
              <a:t>části</a:t>
            </a:r>
            <a:r>
              <a:rPr lang="de-DE" dirty="0" smtClean="0"/>
              <a:t> </a:t>
            </a:r>
            <a:r>
              <a:rPr lang="de-DE" dirty="0" err="1" smtClean="0"/>
              <a:t>reinvestovány</a:t>
            </a:r>
            <a:r>
              <a:rPr lang="de-DE" dirty="0" smtClean="0"/>
              <a:t> pro </a:t>
            </a:r>
            <a:r>
              <a:rPr lang="de-DE" dirty="0" err="1" smtClean="0"/>
              <a:t>splnění</a:t>
            </a:r>
            <a:r>
              <a:rPr lang="de-DE" dirty="0" smtClean="0"/>
              <a:t> </a:t>
            </a:r>
            <a:r>
              <a:rPr lang="de-DE" dirty="0" err="1" smtClean="0"/>
              <a:t>tohoto</a:t>
            </a:r>
            <a:r>
              <a:rPr lang="de-DE" dirty="0" smtClean="0"/>
              <a:t> </a:t>
            </a:r>
            <a:r>
              <a:rPr lang="de-DE" dirty="0" err="1" smtClean="0"/>
              <a:t>sociálního</a:t>
            </a:r>
            <a:r>
              <a:rPr lang="de-DE" dirty="0" smtClean="0"/>
              <a:t> </a:t>
            </a:r>
            <a:r>
              <a:rPr lang="de-DE" dirty="0" err="1" smtClean="0"/>
              <a:t>cíle</a:t>
            </a:r>
            <a:r>
              <a:rPr lang="de-DE" dirty="0" smtClean="0"/>
              <a:t>,</a:t>
            </a:r>
          </a:p>
          <a:p>
            <a:pPr marL="0" indent="0">
              <a:buNone/>
            </a:pPr>
            <a:r>
              <a:rPr lang="de-DE" dirty="0" smtClean="0"/>
              <a:t>- a </a:t>
            </a:r>
            <a:r>
              <a:rPr lang="de-DE" dirty="0" err="1" smtClean="0"/>
              <a:t>jejichž</a:t>
            </a:r>
            <a:r>
              <a:rPr lang="de-DE" dirty="0" smtClean="0"/>
              <a:t> </a:t>
            </a:r>
            <a:r>
              <a:rPr lang="de-DE" dirty="0" err="1" smtClean="0"/>
              <a:t>způsob</a:t>
            </a:r>
            <a:r>
              <a:rPr lang="de-DE" dirty="0" smtClean="0"/>
              <a:t> </a:t>
            </a:r>
            <a:r>
              <a:rPr lang="de-DE" dirty="0" err="1" smtClean="0"/>
              <a:t>organizace</a:t>
            </a:r>
            <a:r>
              <a:rPr lang="de-DE" dirty="0" smtClean="0"/>
              <a:t> </a:t>
            </a:r>
            <a:r>
              <a:rPr lang="de-DE" dirty="0" err="1" smtClean="0"/>
              <a:t>nebo</a:t>
            </a:r>
            <a:r>
              <a:rPr lang="de-DE" dirty="0" smtClean="0"/>
              <a:t> </a:t>
            </a:r>
            <a:r>
              <a:rPr lang="de-DE" dirty="0" err="1" smtClean="0"/>
              <a:t>vlastnický</a:t>
            </a:r>
            <a:r>
              <a:rPr lang="de-DE" dirty="0" smtClean="0"/>
              <a:t> </a:t>
            </a:r>
            <a:r>
              <a:rPr lang="de-DE" dirty="0" err="1" smtClean="0"/>
              <a:t>systém</a:t>
            </a:r>
            <a:r>
              <a:rPr lang="de-DE" dirty="0" smtClean="0"/>
              <a:t> </a:t>
            </a:r>
            <a:r>
              <a:rPr lang="de-DE" dirty="0" err="1" smtClean="0"/>
              <a:t>odráží</a:t>
            </a:r>
            <a:r>
              <a:rPr lang="de-DE" dirty="0" smtClean="0"/>
              <a:t> </a:t>
            </a:r>
            <a:r>
              <a:rPr lang="de-DE" dirty="0" err="1" smtClean="0"/>
              <a:t>jejich</a:t>
            </a:r>
            <a:r>
              <a:rPr lang="de-DE" dirty="0" smtClean="0"/>
              <a:t> </a:t>
            </a:r>
            <a:r>
              <a:rPr lang="de-DE" dirty="0" err="1" smtClean="0"/>
              <a:t>poslání</a:t>
            </a:r>
            <a:r>
              <a:rPr lang="de-DE" dirty="0" smtClean="0"/>
              <a:t>, </a:t>
            </a:r>
            <a:r>
              <a:rPr lang="de-DE" dirty="0" err="1" smtClean="0"/>
              <a:t>využívají</a:t>
            </a:r>
            <a:r>
              <a:rPr lang="de-DE" dirty="0" smtClean="0"/>
              <a:t> </a:t>
            </a:r>
            <a:r>
              <a:rPr lang="de-DE" dirty="0" err="1" smtClean="0"/>
              <a:t>demokratické</a:t>
            </a:r>
            <a:r>
              <a:rPr lang="de-DE" dirty="0" smtClean="0"/>
              <a:t> </a:t>
            </a:r>
            <a:r>
              <a:rPr lang="de-DE" dirty="0" err="1" smtClean="0"/>
              <a:t>nebo</a:t>
            </a:r>
            <a:r>
              <a:rPr lang="de-DE" dirty="0" smtClean="0"/>
              <a:t> </a:t>
            </a:r>
            <a:r>
              <a:rPr lang="de-DE" dirty="0" err="1" smtClean="0"/>
              <a:t>podílnické</a:t>
            </a:r>
            <a:r>
              <a:rPr lang="de-DE" dirty="0" smtClean="0"/>
              <a:t> </a:t>
            </a:r>
            <a:r>
              <a:rPr lang="de-DE" dirty="0" err="1" smtClean="0"/>
              <a:t>zásady</a:t>
            </a:r>
            <a:r>
              <a:rPr lang="de-DE" dirty="0" smtClean="0"/>
              <a:t> </a:t>
            </a:r>
            <a:r>
              <a:rPr lang="de-DE" dirty="0" err="1" smtClean="0"/>
              <a:t>nebo</a:t>
            </a:r>
            <a:r>
              <a:rPr lang="de-DE" dirty="0" smtClean="0"/>
              <a:t> </a:t>
            </a:r>
            <a:r>
              <a:rPr lang="de-DE" dirty="0" err="1" smtClean="0"/>
              <a:t>směřují</a:t>
            </a:r>
            <a:r>
              <a:rPr lang="de-DE" dirty="0" smtClean="0"/>
              <a:t> k </a:t>
            </a:r>
            <a:r>
              <a:rPr lang="de-DE" dirty="0" err="1" smtClean="0"/>
              <a:t>sociální</a:t>
            </a:r>
            <a:r>
              <a:rPr lang="de-DE" dirty="0" smtClean="0"/>
              <a:t> </a:t>
            </a:r>
            <a:r>
              <a:rPr lang="de-DE" dirty="0" err="1" smtClean="0"/>
              <a:t>spravedlnosti</a:t>
            </a:r>
            <a:r>
              <a:rPr lang="de-DE" dirty="0" smtClean="0"/>
              <a:t>[8].</a:t>
            </a:r>
            <a:endParaRPr lang="de-DE" dirty="0"/>
          </a:p>
          <a:p>
            <a:pPr marL="0" indent="0">
              <a:buNone/>
            </a:pPr>
            <a:endParaRPr lang="de-DE" b="0" dirty="0" smtClean="0">
              <a:solidFill>
                <a:schemeClr val="tx1"/>
              </a:solidFill>
            </a:endParaRPr>
          </a:p>
          <a:p>
            <a:pPr marL="0" indent="0">
              <a:buNone/>
            </a:pPr>
            <a:endParaRPr lang="de-DE" b="0" dirty="0">
              <a:solidFill>
                <a:schemeClr val="tx1"/>
              </a:solidFill>
            </a:endParaRPr>
          </a:p>
          <a:p>
            <a:pPr marL="0" indent="0">
              <a:buNone/>
            </a:pPr>
            <a:r>
              <a:rPr lang="de-DE" sz="1200" b="0" dirty="0" smtClean="0">
                <a:solidFill>
                  <a:schemeClr val="tx1"/>
                </a:solidFill>
              </a:rPr>
              <a:t>Quelle</a:t>
            </a:r>
            <a:r>
              <a:rPr lang="de-DE" sz="1200" b="0" dirty="0">
                <a:solidFill>
                  <a:schemeClr val="tx1"/>
                </a:solidFill>
              </a:rPr>
              <a:t>: </a:t>
            </a:r>
            <a:r>
              <a:rPr lang="de-DE" sz="1200" b="0" dirty="0">
                <a:solidFill>
                  <a:schemeClr val="tx1"/>
                </a:solidFill>
                <a:hlinkClick r:id="rId3"/>
              </a:rPr>
              <a:t>http://</a:t>
            </a:r>
            <a:r>
              <a:rPr lang="de-DE" sz="1200" b="0" dirty="0" smtClean="0">
                <a:solidFill>
                  <a:schemeClr val="tx1"/>
                </a:solidFill>
                <a:hlinkClick r:id="rId3"/>
              </a:rPr>
              <a:t>eur-lex.europa.eu/LexUriServ/LexUriServ.do?uri=COM:2011:0682:FIN:CS:PDF</a:t>
            </a:r>
            <a:r>
              <a:rPr lang="de-DE" sz="1200" b="0" dirty="0" smtClean="0">
                <a:solidFill>
                  <a:schemeClr val="tx1"/>
                </a:solidFill>
              </a:rPr>
              <a:t> </a:t>
            </a:r>
            <a:endParaRPr lang="de-DE" sz="1200" b="0" dirty="0"/>
          </a:p>
        </p:txBody>
      </p:sp>
    </p:spTree>
    <p:extLst>
      <p:ext uri="{BB962C8B-B14F-4D97-AF65-F5344CB8AC3E}">
        <p14:creationId xmlns:p14="http://schemas.microsoft.com/office/powerpoint/2010/main" val="34192479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accent6"/>
                </a:solidFill>
                <a:latin typeface="Bodoni MT" panose="02070603080606020203" pitchFamily="18" charset="0"/>
              </a:rPr>
              <a:t>The European </a:t>
            </a:r>
            <a:r>
              <a:rPr lang="de-DE" dirty="0" err="1" smtClean="0">
                <a:solidFill>
                  <a:schemeClr val="accent6"/>
                </a:solidFill>
                <a:latin typeface="Bodoni MT" panose="02070603080606020203" pitchFamily="18" charset="0"/>
              </a:rPr>
              <a:t>Union´s</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point</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of</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view</a:t>
            </a:r>
            <a:r>
              <a:rPr lang="de-DE" dirty="0" smtClean="0">
                <a:solidFill>
                  <a:schemeClr val="accent6"/>
                </a:solidFill>
                <a:latin typeface="Bodoni MT" panose="02070603080606020203" pitchFamily="18" charset="0"/>
              </a:rPr>
              <a:t>: </a:t>
            </a:r>
            <a:br>
              <a:rPr lang="de-DE" dirty="0" smtClean="0">
                <a:solidFill>
                  <a:schemeClr val="accent6"/>
                </a:solidFill>
                <a:latin typeface="Bodoni MT" panose="02070603080606020203" pitchFamily="18" charset="0"/>
              </a:rPr>
            </a:br>
            <a:endParaRPr lang="de-DE" dirty="0"/>
          </a:p>
        </p:txBody>
      </p:sp>
      <p:sp>
        <p:nvSpPr>
          <p:cNvPr id="3" name="Inhaltsplatzhalter 2"/>
          <p:cNvSpPr>
            <a:spLocks noGrp="1"/>
          </p:cNvSpPr>
          <p:nvPr>
            <p:ph idx="1"/>
          </p:nvPr>
        </p:nvSpPr>
        <p:spPr>
          <a:xfrm>
            <a:off x="1835150" y="1124744"/>
            <a:ext cx="6851650" cy="3455987"/>
          </a:xfrm>
        </p:spPr>
        <p:txBody>
          <a:bodyPr/>
          <a:lstStyle/>
          <a:p>
            <a:pPr>
              <a:buNone/>
            </a:pPr>
            <a:r>
              <a:rPr lang="pl-PL" dirty="0" smtClean="0"/>
              <a:t>Může se tak jednat o:</a:t>
            </a:r>
            <a:endParaRPr lang="de-DE" dirty="0" smtClean="0"/>
          </a:p>
          <a:p>
            <a:pPr>
              <a:buNone/>
            </a:pPr>
            <a:r>
              <a:rPr lang="de-DE" dirty="0" smtClean="0"/>
              <a:t>· </a:t>
            </a:r>
            <a:r>
              <a:rPr lang="de-DE" dirty="0" err="1" smtClean="0"/>
              <a:t>podniky</a:t>
            </a:r>
            <a:r>
              <a:rPr lang="de-DE" dirty="0" smtClean="0"/>
              <a:t>, </a:t>
            </a:r>
            <a:r>
              <a:rPr lang="de-DE" dirty="0" err="1" smtClean="0"/>
              <a:t>které</a:t>
            </a:r>
            <a:r>
              <a:rPr lang="de-DE" dirty="0" smtClean="0"/>
              <a:t> </a:t>
            </a:r>
            <a:r>
              <a:rPr lang="de-DE" dirty="0" err="1" smtClean="0"/>
              <a:t>poskytují</a:t>
            </a:r>
            <a:r>
              <a:rPr lang="de-DE" dirty="0" smtClean="0"/>
              <a:t> </a:t>
            </a:r>
            <a:r>
              <a:rPr lang="de-DE" dirty="0" err="1" smtClean="0"/>
              <a:t>sociální</a:t>
            </a:r>
            <a:r>
              <a:rPr lang="de-DE" dirty="0" smtClean="0"/>
              <a:t> </a:t>
            </a:r>
            <a:r>
              <a:rPr lang="de-DE" dirty="0" err="1" smtClean="0"/>
              <a:t>služby</a:t>
            </a:r>
            <a:r>
              <a:rPr lang="de-DE" dirty="0" smtClean="0"/>
              <a:t> a/</a:t>
            </a:r>
            <a:r>
              <a:rPr lang="de-DE" dirty="0" err="1" smtClean="0"/>
              <a:t>nebo</a:t>
            </a:r>
            <a:r>
              <a:rPr lang="de-DE" dirty="0" smtClean="0"/>
              <a:t> </a:t>
            </a:r>
            <a:r>
              <a:rPr lang="de-DE" dirty="0" err="1" smtClean="0"/>
              <a:t>výrobky</a:t>
            </a:r>
            <a:r>
              <a:rPr lang="de-DE" dirty="0" smtClean="0"/>
              <a:t> a </a:t>
            </a:r>
            <a:r>
              <a:rPr lang="de-DE" dirty="0" err="1" smtClean="0"/>
              <a:t>služby</a:t>
            </a:r>
            <a:r>
              <a:rPr lang="de-DE" dirty="0" smtClean="0"/>
              <a:t> pro </a:t>
            </a:r>
            <a:r>
              <a:rPr lang="de-DE" dirty="0" err="1" smtClean="0"/>
              <a:t>ohrožené</a:t>
            </a:r>
            <a:r>
              <a:rPr lang="de-DE" dirty="0" smtClean="0"/>
              <a:t> a </a:t>
            </a:r>
            <a:r>
              <a:rPr lang="de-DE" dirty="0" err="1" smtClean="0"/>
              <a:t>zranitelné</a:t>
            </a:r>
            <a:r>
              <a:rPr lang="de-DE" dirty="0" smtClean="0"/>
              <a:t> </a:t>
            </a:r>
            <a:r>
              <a:rPr lang="de-DE" dirty="0" err="1" smtClean="0"/>
              <a:t>skupiny</a:t>
            </a:r>
            <a:r>
              <a:rPr lang="de-DE" dirty="0" smtClean="0"/>
              <a:t> </a:t>
            </a:r>
            <a:r>
              <a:rPr lang="de-DE" dirty="0" err="1" smtClean="0"/>
              <a:t>obyvatelstva</a:t>
            </a:r>
            <a:r>
              <a:rPr lang="de-DE" dirty="0" smtClean="0"/>
              <a:t> (</a:t>
            </a:r>
            <a:r>
              <a:rPr lang="de-DE" dirty="0" err="1" smtClean="0"/>
              <a:t>přístup</a:t>
            </a:r>
            <a:r>
              <a:rPr lang="de-DE" dirty="0" smtClean="0"/>
              <a:t> k </a:t>
            </a:r>
            <a:r>
              <a:rPr lang="de-DE" dirty="0" err="1" smtClean="0"/>
              <a:t>bydlení</a:t>
            </a:r>
            <a:r>
              <a:rPr lang="de-DE" dirty="0" smtClean="0"/>
              <a:t>, </a:t>
            </a:r>
            <a:r>
              <a:rPr lang="de-DE" dirty="0" err="1" smtClean="0"/>
              <a:t>přístup</a:t>
            </a:r>
            <a:r>
              <a:rPr lang="de-DE" dirty="0" smtClean="0"/>
              <a:t> k </a:t>
            </a:r>
            <a:r>
              <a:rPr lang="de-DE" dirty="0" err="1" smtClean="0"/>
              <a:t>péči</a:t>
            </a:r>
            <a:r>
              <a:rPr lang="de-DE" dirty="0" smtClean="0"/>
              <a:t>, </a:t>
            </a:r>
            <a:r>
              <a:rPr lang="de-DE" dirty="0" err="1" smtClean="0"/>
              <a:t>pomoc</a:t>
            </a:r>
            <a:r>
              <a:rPr lang="de-DE" dirty="0" smtClean="0"/>
              <a:t> </a:t>
            </a:r>
            <a:r>
              <a:rPr lang="de-DE" dirty="0" err="1" smtClean="0"/>
              <a:t>starším</a:t>
            </a:r>
            <a:r>
              <a:rPr lang="de-DE" dirty="0" smtClean="0"/>
              <a:t> a </a:t>
            </a:r>
            <a:r>
              <a:rPr lang="de-DE" dirty="0" err="1" smtClean="0"/>
              <a:t>zdravotně</a:t>
            </a:r>
            <a:r>
              <a:rPr lang="de-DE" dirty="0" smtClean="0"/>
              <a:t> </a:t>
            </a:r>
            <a:r>
              <a:rPr lang="de-DE" dirty="0" err="1" smtClean="0"/>
              <a:t>postiženým</a:t>
            </a:r>
            <a:r>
              <a:rPr lang="de-DE" dirty="0" smtClean="0"/>
              <a:t> </a:t>
            </a:r>
            <a:r>
              <a:rPr lang="de-DE" dirty="0" err="1" smtClean="0"/>
              <a:t>osobám</a:t>
            </a:r>
            <a:r>
              <a:rPr lang="de-DE" dirty="0" smtClean="0"/>
              <a:t>, </a:t>
            </a:r>
            <a:r>
              <a:rPr lang="de-DE" dirty="0" err="1" smtClean="0"/>
              <a:t>začlenění</a:t>
            </a:r>
            <a:r>
              <a:rPr lang="de-DE" dirty="0" smtClean="0"/>
              <a:t> </a:t>
            </a:r>
            <a:r>
              <a:rPr lang="de-DE" dirty="0" err="1" smtClean="0"/>
              <a:t>zranitelných</a:t>
            </a:r>
            <a:r>
              <a:rPr lang="de-DE" dirty="0" smtClean="0"/>
              <a:t> </a:t>
            </a:r>
            <a:r>
              <a:rPr lang="de-DE" dirty="0" err="1" smtClean="0"/>
              <a:t>skupin</a:t>
            </a:r>
            <a:r>
              <a:rPr lang="de-DE" dirty="0" smtClean="0"/>
              <a:t>, </a:t>
            </a:r>
            <a:r>
              <a:rPr lang="de-DE" dirty="0" err="1" smtClean="0"/>
              <a:t>hlídání</a:t>
            </a:r>
            <a:r>
              <a:rPr lang="de-DE" dirty="0" smtClean="0"/>
              <a:t> </a:t>
            </a:r>
            <a:r>
              <a:rPr lang="de-DE" dirty="0" err="1" smtClean="0"/>
              <a:t>dětí</a:t>
            </a:r>
            <a:r>
              <a:rPr lang="de-DE" dirty="0" smtClean="0"/>
              <a:t>, </a:t>
            </a:r>
            <a:r>
              <a:rPr lang="de-DE" dirty="0" err="1" smtClean="0"/>
              <a:t>přístup</a:t>
            </a:r>
            <a:r>
              <a:rPr lang="de-DE" dirty="0" smtClean="0"/>
              <a:t> k </a:t>
            </a:r>
            <a:r>
              <a:rPr lang="de-DE" dirty="0" err="1" smtClean="0"/>
              <a:t>zaměstnání</a:t>
            </a:r>
            <a:r>
              <a:rPr lang="de-DE" dirty="0" smtClean="0"/>
              <a:t> a </a:t>
            </a:r>
            <a:r>
              <a:rPr lang="de-DE" dirty="0" err="1" smtClean="0"/>
              <a:t>vzdělání</a:t>
            </a:r>
            <a:r>
              <a:rPr lang="de-DE" dirty="0" smtClean="0"/>
              <a:t>, </a:t>
            </a:r>
            <a:r>
              <a:rPr lang="de-DE" dirty="0" err="1" smtClean="0"/>
              <a:t>řízení</a:t>
            </a:r>
            <a:r>
              <a:rPr lang="de-DE" dirty="0" smtClean="0"/>
              <a:t> </a:t>
            </a:r>
            <a:r>
              <a:rPr lang="de-DE" dirty="0" err="1" smtClean="0"/>
              <a:t>závislosti</a:t>
            </a:r>
            <a:r>
              <a:rPr lang="de-DE" dirty="0" smtClean="0"/>
              <a:t> …), a/</a:t>
            </a:r>
            <a:r>
              <a:rPr lang="de-DE" dirty="0" err="1" smtClean="0"/>
              <a:t>nebo</a:t>
            </a:r>
            <a:endParaRPr lang="de-DE" dirty="0" smtClean="0"/>
          </a:p>
          <a:p>
            <a:pPr>
              <a:buNone/>
            </a:pPr>
            <a:r>
              <a:rPr lang="de-DE" dirty="0" smtClean="0"/>
              <a:t>· </a:t>
            </a:r>
            <a:r>
              <a:rPr lang="de-DE" dirty="0" err="1" smtClean="0"/>
              <a:t>podniky</a:t>
            </a:r>
            <a:r>
              <a:rPr lang="de-DE" dirty="0" smtClean="0"/>
              <a:t>, </a:t>
            </a:r>
            <a:r>
              <a:rPr lang="de-DE" dirty="0" err="1" smtClean="0"/>
              <a:t>jejichž</a:t>
            </a:r>
            <a:r>
              <a:rPr lang="de-DE" dirty="0" smtClean="0"/>
              <a:t> </a:t>
            </a:r>
            <a:r>
              <a:rPr lang="de-DE" dirty="0" err="1" smtClean="0"/>
              <a:t>způsob</a:t>
            </a:r>
            <a:r>
              <a:rPr lang="de-DE" dirty="0" smtClean="0"/>
              <a:t> </a:t>
            </a:r>
            <a:r>
              <a:rPr lang="de-DE" dirty="0" err="1" smtClean="0"/>
              <a:t>výroby</a:t>
            </a:r>
            <a:r>
              <a:rPr lang="de-DE" dirty="0" smtClean="0"/>
              <a:t> </a:t>
            </a:r>
            <a:r>
              <a:rPr lang="de-DE" dirty="0" err="1" smtClean="0"/>
              <a:t>zboží</a:t>
            </a:r>
            <a:r>
              <a:rPr lang="de-DE" dirty="0" smtClean="0"/>
              <a:t> </a:t>
            </a:r>
            <a:r>
              <a:rPr lang="de-DE" dirty="0" err="1" smtClean="0"/>
              <a:t>nebo</a:t>
            </a:r>
            <a:r>
              <a:rPr lang="de-DE" dirty="0" smtClean="0"/>
              <a:t> </a:t>
            </a:r>
            <a:r>
              <a:rPr lang="de-DE" dirty="0" err="1" smtClean="0"/>
              <a:t>poskytované</a:t>
            </a:r>
            <a:r>
              <a:rPr lang="de-DE" dirty="0" smtClean="0"/>
              <a:t> </a:t>
            </a:r>
            <a:r>
              <a:rPr lang="de-DE" dirty="0" err="1" smtClean="0"/>
              <a:t>služby</a:t>
            </a:r>
            <a:r>
              <a:rPr lang="de-DE" dirty="0" smtClean="0"/>
              <a:t> </a:t>
            </a:r>
            <a:r>
              <a:rPr lang="de-DE" dirty="0" err="1" smtClean="0"/>
              <a:t>sledují</a:t>
            </a:r>
            <a:r>
              <a:rPr lang="de-DE" dirty="0" smtClean="0"/>
              <a:t> </a:t>
            </a:r>
            <a:r>
              <a:rPr lang="de-DE" dirty="0" err="1" smtClean="0"/>
              <a:t>sociální</a:t>
            </a:r>
            <a:r>
              <a:rPr lang="de-DE" dirty="0" smtClean="0"/>
              <a:t> </a:t>
            </a:r>
            <a:r>
              <a:rPr lang="de-DE" dirty="0" err="1" smtClean="0"/>
              <a:t>cíle</a:t>
            </a:r>
            <a:r>
              <a:rPr lang="de-DE" dirty="0" smtClean="0"/>
              <a:t> (</a:t>
            </a:r>
            <a:r>
              <a:rPr lang="de-DE" dirty="0" err="1" smtClean="0"/>
              <a:t>sociální</a:t>
            </a:r>
            <a:r>
              <a:rPr lang="de-DE" dirty="0" smtClean="0"/>
              <a:t> a </a:t>
            </a:r>
            <a:r>
              <a:rPr lang="de-DE" dirty="0" err="1" smtClean="0"/>
              <a:t>profesní</a:t>
            </a:r>
            <a:r>
              <a:rPr lang="de-DE" dirty="0" smtClean="0"/>
              <a:t> </a:t>
            </a:r>
            <a:r>
              <a:rPr lang="de-DE" dirty="0" err="1" smtClean="0"/>
              <a:t>začleňování</a:t>
            </a:r>
            <a:r>
              <a:rPr lang="de-DE" dirty="0" smtClean="0"/>
              <a:t> </a:t>
            </a:r>
            <a:r>
              <a:rPr lang="de-DE" dirty="0" err="1" smtClean="0"/>
              <a:t>prostřednictvím</a:t>
            </a:r>
            <a:r>
              <a:rPr lang="de-DE" dirty="0" smtClean="0"/>
              <a:t> </a:t>
            </a:r>
            <a:r>
              <a:rPr lang="de-DE" dirty="0" err="1" smtClean="0"/>
              <a:t>přístupu</a:t>
            </a:r>
            <a:r>
              <a:rPr lang="de-DE" dirty="0" smtClean="0"/>
              <a:t> k </a:t>
            </a:r>
            <a:r>
              <a:rPr lang="de-DE" dirty="0" err="1" smtClean="0"/>
              <a:t>práci</a:t>
            </a:r>
            <a:r>
              <a:rPr lang="de-DE" dirty="0" smtClean="0"/>
              <a:t> pro </a:t>
            </a:r>
            <a:r>
              <a:rPr lang="de-DE" dirty="0" err="1" smtClean="0"/>
              <a:t>znevýhodněné</a:t>
            </a:r>
            <a:r>
              <a:rPr lang="de-DE" dirty="0" smtClean="0"/>
              <a:t> </a:t>
            </a:r>
            <a:r>
              <a:rPr lang="de-DE" dirty="0" err="1" smtClean="0"/>
              <a:t>osoby</a:t>
            </a:r>
            <a:r>
              <a:rPr lang="de-DE" dirty="0" smtClean="0"/>
              <a:t>, </a:t>
            </a:r>
            <a:r>
              <a:rPr lang="de-DE" dirty="0" err="1" smtClean="0"/>
              <a:t>zejména</a:t>
            </a:r>
            <a:r>
              <a:rPr lang="de-DE" dirty="0" smtClean="0"/>
              <a:t> z </a:t>
            </a:r>
            <a:r>
              <a:rPr lang="de-DE" dirty="0" err="1" smtClean="0"/>
              <a:t>důvodu</a:t>
            </a:r>
            <a:r>
              <a:rPr lang="de-DE" dirty="0" smtClean="0"/>
              <a:t> </a:t>
            </a:r>
            <a:r>
              <a:rPr lang="de-DE" dirty="0" err="1" smtClean="0"/>
              <a:t>jejich</a:t>
            </a:r>
            <a:r>
              <a:rPr lang="de-DE" dirty="0" smtClean="0"/>
              <a:t> </a:t>
            </a:r>
            <a:r>
              <a:rPr lang="de-DE" dirty="0" err="1" smtClean="0"/>
              <a:t>nedostatečné</a:t>
            </a:r>
            <a:r>
              <a:rPr lang="de-DE" dirty="0" smtClean="0"/>
              <a:t> </a:t>
            </a:r>
            <a:r>
              <a:rPr lang="de-DE" dirty="0" err="1" smtClean="0"/>
              <a:t>kvalifikace</a:t>
            </a:r>
            <a:r>
              <a:rPr lang="de-DE" dirty="0" smtClean="0"/>
              <a:t> </a:t>
            </a:r>
            <a:r>
              <a:rPr lang="de-DE" dirty="0" err="1" smtClean="0"/>
              <a:t>nebo</a:t>
            </a:r>
            <a:r>
              <a:rPr lang="de-DE" dirty="0" smtClean="0"/>
              <a:t> </a:t>
            </a:r>
            <a:r>
              <a:rPr lang="de-DE" dirty="0" err="1" smtClean="0"/>
              <a:t>sociálních</a:t>
            </a:r>
            <a:r>
              <a:rPr lang="de-DE" dirty="0" smtClean="0"/>
              <a:t> a </a:t>
            </a:r>
            <a:r>
              <a:rPr lang="de-DE" dirty="0" err="1" smtClean="0"/>
              <a:t>profesních</a:t>
            </a:r>
            <a:r>
              <a:rPr lang="de-DE" dirty="0" smtClean="0"/>
              <a:t> </a:t>
            </a:r>
            <a:r>
              <a:rPr lang="de-DE" dirty="0" err="1" smtClean="0"/>
              <a:t>problémů</a:t>
            </a:r>
            <a:r>
              <a:rPr lang="de-DE" dirty="0" smtClean="0"/>
              <a:t>, </a:t>
            </a:r>
            <a:r>
              <a:rPr lang="de-DE" dirty="0" err="1" smtClean="0"/>
              <a:t>které</a:t>
            </a:r>
            <a:r>
              <a:rPr lang="de-DE" dirty="0" smtClean="0"/>
              <a:t> </a:t>
            </a:r>
            <a:r>
              <a:rPr lang="de-DE" dirty="0" err="1" smtClean="0"/>
              <a:t>vedou</a:t>
            </a:r>
            <a:r>
              <a:rPr lang="de-DE" dirty="0" smtClean="0"/>
              <a:t> k </a:t>
            </a:r>
            <a:r>
              <a:rPr lang="de-DE" dirty="0" err="1" smtClean="0"/>
              <a:t>vyloučení</a:t>
            </a:r>
            <a:r>
              <a:rPr lang="de-DE" dirty="0" smtClean="0"/>
              <a:t> a </a:t>
            </a:r>
            <a:r>
              <a:rPr lang="de-DE" dirty="0" err="1" smtClean="0"/>
              <a:t>přehlížení</a:t>
            </a:r>
            <a:r>
              <a:rPr lang="de-DE" dirty="0" smtClean="0"/>
              <a:t>), </a:t>
            </a:r>
            <a:r>
              <a:rPr lang="de-DE" dirty="0" err="1" smtClean="0"/>
              <a:t>avšak</a:t>
            </a:r>
            <a:r>
              <a:rPr lang="de-DE" dirty="0" smtClean="0"/>
              <a:t> </a:t>
            </a:r>
            <a:r>
              <a:rPr lang="de-DE" dirty="0" err="1" smtClean="0"/>
              <a:t>jejichž</a:t>
            </a:r>
            <a:r>
              <a:rPr lang="de-DE" dirty="0" smtClean="0"/>
              <a:t> </a:t>
            </a:r>
            <a:r>
              <a:rPr lang="de-DE" dirty="0" err="1" smtClean="0"/>
              <a:t>činnost</a:t>
            </a:r>
            <a:r>
              <a:rPr lang="de-DE" dirty="0" smtClean="0"/>
              <a:t> </a:t>
            </a:r>
            <a:r>
              <a:rPr lang="de-DE" dirty="0" err="1" smtClean="0"/>
              <a:t>může</a:t>
            </a:r>
            <a:r>
              <a:rPr lang="de-DE" dirty="0" smtClean="0"/>
              <a:t> </a:t>
            </a:r>
            <a:r>
              <a:rPr lang="de-DE" dirty="0" err="1" smtClean="0"/>
              <a:t>zahrnovat</a:t>
            </a:r>
            <a:r>
              <a:rPr lang="de-DE" dirty="0" smtClean="0"/>
              <a:t> i </a:t>
            </a:r>
            <a:r>
              <a:rPr lang="de-DE" dirty="0" err="1" smtClean="0"/>
              <a:t>jiné</a:t>
            </a:r>
            <a:r>
              <a:rPr lang="de-DE" dirty="0" smtClean="0"/>
              <a:t> </a:t>
            </a:r>
            <a:r>
              <a:rPr lang="de-DE" dirty="0" err="1" smtClean="0"/>
              <a:t>než</a:t>
            </a:r>
            <a:r>
              <a:rPr lang="de-DE" dirty="0" smtClean="0"/>
              <a:t> </a:t>
            </a:r>
            <a:r>
              <a:rPr lang="de-DE" dirty="0" err="1" smtClean="0"/>
              <a:t>sociální</a:t>
            </a:r>
            <a:r>
              <a:rPr lang="de-DE" dirty="0" smtClean="0"/>
              <a:t> </a:t>
            </a:r>
            <a:r>
              <a:rPr lang="de-DE" dirty="0" err="1" smtClean="0"/>
              <a:t>zboží</a:t>
            </a:r>
            <a:r>
              <a:rPr lang="de-DE" dirty="0" smtClean="0"/>
              <a:t> </a:t>
            </a:r>
            <a:r>
              <a:rPr lang="de-DE" dirty="0" err="1" smtClean="0"/>
              <a:t>nebo</a:t>
            </a:r>
            <a:r>
              <a:rPr lang="de-DE" dirty="0" smtClean="0"/>
              <a:t> </a:t>
            </a:r>
            <a:r>
              <a:rPr lang="de-DE" dirty="0" err="1" smtClean="0"/>
              <a:t>služby</a:t>
            </a:r>
            <a:r>
              <a:rPr lang="de-DE" dirty="0" smtClean="0"/>
              <a:t>.</a:t>
            </a: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rgbClr val="9A0202"/>
                </a:solidFill>
                <a:latin typeface="Bodoni MT Condensed" panose="02070606080606020203" pitchFamily="18" charset="0"/>
              </a:rPr>
              <a:t>Market? State? </a:t>
            </a:r>
            <a:r>
              <a:rPr lang="de-DE" sz="3200" dirty="0" err="1" smtClean="0">
                <a:solidFill>
                  <a:srgbClr val="9A0202"/>
                </a:solidFill>
                <a:latin typeface="Bodoni MT Condensed" panose="02070606080606020203" pitchFamily="18" charset="0"/>
              </a:rPr>
              <a:t>Civil</a:t>
            </a:r>
            <a:r>
              <a:rPr lang="de-DE" sz="3200" dirty="0" smtClean="0">
                <a:solidFill>
                  <a:srgbClr val="9A0202"/>
                </a:solidFill>
                <a:latin typeface="Bodoni MT Condensed" panose="02070606080606020203" pitchFamily="18" charset="0"/>
              </a:rPr>
              <a:t> Society?</a:t>
            </a:r>
            <a:endParaRPr lang="de-DE" sz="3200" dirty="0">
              <a:solidFill>
                <a:srgbClr val="9A0202"/>
              </a:solidFill>
              <a:latin typeface="Bodoni MT Condensed" panose="02070606080606020203" pitchFamily="18" charset="0"/>
            </a:endParaRPr>
          </a:p>
        </p:txBody>
      </p:sp>
      <p:sp>
        <p:nvSpPr>
          <p:cNvPr id="5" name="Text Box 35"/>
          <p:cNvSpPr txBox="1">
            <a:spLocks noChangeArrowheads="1"/>
          </p:cNvSpPr>
          <p:nvPr/>
        </p:nvSpPr>
        <p:spPr bwMode="auto">
          <a:xfrm>
            <a:off x="1454150" y="5273675"/>
            <a:ext cx="1274763" cy="584200"/>
          </a:xfrm>
          <a:prstGeom prst="rect">
            <a:avLst/>
          </a:prstGeom>
          <a:noFill/>
          <a:ln w="9525">
            <a:noFill/>
            <a:miter lim="800000"/>
            <a:headEnd/>
            <a:tailEnd/>
          </a:ln>
        </p:spPr>
        <p:txBody>
          <a:bodyPr/>
          <a:lstStyle/>
          <a:p>
            <a:pPr algn="ctr"/>
            <a:r>
              <a:rPr lang="de-DE" b="1">
                <a:latin typeface="Times New Roman" pitchFamily="18" charset="0"/>
              </a:rPr>
              <a:t>Market</a:t>
            </a:r>
          </a:p>
          <a:p>
            <a:endParaRPr lang="de-DE"/>
          </a:p>
        </p:txBody>
      </p:sp>
      <p:sp>
        <p:nvSpPr>
          <p:cNvPr id="6" name="Text Box 37"/>
          <p:cNvSpPr txBox="1">
            <a:spLocks noChangeArrowheads="1"/>
          </p:cNvSpPr>
          <p:nvPr/>
        </p:nvSpPr>
        <p:spPr bwMode="auto">
          <a:xfrm>
            <a:off x="3286125" y="1341438"/>
            <a:ext cx="2701925" cy="584200"/>
          </a:xfrm>
          <a:prstGeom prst="rect">
            <a:avLst/>
          </a:prstGeom>
          <a:noFill/>
          <a:ln w="9525">
            <a:noFill/>
            <a:miter lim="800000"/>
            <a:headEnd/>
            <a:tailEnd/>
          </a:ln>
        </p:spPr>
        <p:txBody>
          <a:bodyPr/>
          <a:lstStyle/>
          <a:p>
            <a:pPr algn="ctr"/>
            <a:r>
              <a:rPr lang="de-DE" b="1">
                <a:latin typeface="Times New Roman" pitchFamily="18" charset="0"/>
              </a:rPr>
              <a:t>Family/ Community</a:t>
            </a:r>
          </a:p>
          <a:p>
            <a:endParaRPr lang="de-DE"/>
          </a:p>
        </p:txBody>
      </p:sp>
      <p:sp>
        <p:nvSpPr>
          <p:cNvPr id="7" name="AutoShape 38"/>
          <p:cNvSpPr>
            <a:spLocks noChangeArrowheads="1"/>
          </p:cNvSpPr>
          <p:nvPr/>
        </p:nvSpPr>
        <p:spPr bwMode="auto">
          <a:xfrm>
            <a:off x="2646363" y="1925638"/>
            <a:ext cx="4295775" cy="3348037"/>
          </a:xfrm>
          <a:prstGeom prst="triangle">
            <a:avLst>
              <a:gd name="adj" fmla="val 50000"/>
            </a:avLst>
          </a:prstGeom>
          <a:solidFill>
            <a:schemeClr val="bg1"/>
          </a:solidFill>
          <a:ln w="19050">
            <a:solidFill>
              <a:srgbClr val="000000"/>
            </a:solidFill>
            <a:miter lim="800000"/>
            <a:headEnd/>
            <a:tailEnd/>
          </a:ln>
        </p:spPr>
        <p:txBody>
          <a:bodyPr/>
          <a:lstStyle/>
          <a:p>
            <a:endParaRPr lang="en-GB"/>
          </a:p>
        </p:txBody>
      </p:sp>
      <p:sp>
        <p:nvSpPr>
          <p:cNvPr id="8" name="Text Box 39"/>
          <p:cNvSpPr txBox="1">
            <a:spLocks noChangeArrowheads="1"/>
          </p:cNvSpPr>
          <p:nvPr/>
        </p:nvSpPr>
        <p:spPr bwMode="auto">
          <a:xfrm>
            <a:off x="3843338" y="5430838"/>
            <a:ext cx="1747837" cy="292100"/>
          </a:xfrm>
          <a:prstGeom prst="rect">
            <a:avLst/>
          </a:prstGeom>
          <a:noFill/>
          <a:ln w="9525">
            <a:noFill/>
            <a:miter lim="800000"/>
            <a:headEnd/>
            <a:tailEnd/>
          </a:ln>
        </p:spPr>
        <p:txBody>
          <a:bodyPr/>
          <a:lstStyle/>
          <a:p>
            <a:endParaRPr lang="en-GB"/>
          </a:p>
        </p:txBody>
      </p:sp>
      <p:sp>
        <p:nvSpPr>
          <p:cNvPr id="9" name="Oval 40"/>
          <p:cNvSpPr>
            <a:spLocks noChangeArrowheads="1"/>
          </p:cNvSpPr>
          <p:nvPr/>
        </p:nvSpPr>
        <p:spPr bwMode="auto">
          <a:xfrm>
            <a:off x="3444875" y="3094038"/>
            <a:ext cx="2703513" cy="2190750"/>
          </a:xfrm>
          <a:prstGeom prst="ellipse">
            <a:avLst/>
          </a:prstGeom>
          <a:solidFill>
            <a:schemeClr val="bg1">
              <a:lumMod val="95000"/>
            </a:schemeClr>
          </a:solidFill>
          <a:ln w="31750">
            <a:solidFill>
              <a:srgbClr val="000000"/>
            </a:solidFill>
            <a:prstDash val="sysDot"/>
            <a:round/>
            <a:headEnd/>
            <a:tailEnd/>
          </a:ln>
        </p:spPr>
        <p:txBody>
          <a:bodyPr/>
          <a:lstStyle/>
          <a:p>
            <a:endParaRPr lang="en-GB"/>
          </a:p>
        </p:txBody>
      </p:sp>
      <p:sp>
        <p:nvSpPr>
          <p:cNvPr id="10" name="AutoShape 41"/>
          <p:cNvSpPr>
            <a:spLocks noChangeArrowheads="1"/>
          </p:cNvSpPr>
          <p:nvPr/>
        </p:nvSpPr>
        <p:spPr bwMode="auto">
          <a:xfrm rot="5400000">
            <a:off x="4920457" y="4071144"/>
            <a:ext cx="1022350" cy="1112837"/>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1" name="AutoShape 42"/>
          <p:cNvSpPr>
            <a:spLocks noChangeArrowheads="1"/>
          </p:cNvSpPr>
          <p:nvPr/>
        </p:nvSpPr>
        <p:spPr bwMode="auto">
          <a:xfrm rot="16200000" flipH="1">
            <a:off x="3648869" y="4071144"/>
            <a:ext cx="1022350" cy="1112838"/>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2" name="AutoShape 43"/>
          <p:cNvSpPr>
            <a:spLocks noChangeArrowheads="1"/>
          </p:cNvSpPr>
          <p:nvPr/>
        </p:nvSpPr>
        <p:spPr bwMode="auto">
          <a:xfrm>
            <a:off x="3762375" y="2655888"/>
            <a:ext cx="2066925" cy="1168400"/>
          </a:xfrm>
          <a:prstGeom prst="triangle">
            <a:avLst>
              <a:gd name="adj" fmla="val 50000"/>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3" name="Oval 48"/>
          <p:cNvSpPr>
            <a:spLocks noChangeArrowheads="1"/>
          </p:cNvSpPr>
          <p:nvPr/>
        </p:nvSpPr>
        <p:spPr bwMode="auto">
          <a:xfrm>
            <a:off x="264953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4" name="Oval 51"/>
          <p:cNvSpPr>
            <a:spLocks noChangeArrowheads="1"/>
          </p:cNvSpPr>
          <p:nvPr/>
        </p:nvSpPr>
        <p:spPr bwMode="auto">
          <a:xfrm>
            <a:off x="678338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5" name="Oval 52"/>
          <p:cNvSpPr>
            <a:spLocks noChangeArrowheads="1"/>
          </p:cNvSpPr>
          <p:nvPr/>
        </p:nvSpPr>
        <p:spPr bwMode="auto">
          <a:xfrm>
            <a:off x="4716463" y="19256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6" name="Text Box 53"/>
          <p:cNvSpPr txBox="1">
            <a:spLocks noChangeArrowheads="1"/>
          </p:cNvSpPr>
          <p:nvPr/>
        </p:nvSpPr>
        <p:spPr bwMode="auto">
          <a:xfrm>
            <a:off x="4875213" y="3970338"/>
            <a:ext cx="954087" cy="730250"/>
          </a:xfrm>
          <a:prstGeom prst="rect">
            <a:avLst/>
          </a:prstGeom>
          <a:noFill/>
          <a:ln w="9525">
            <a:noFill/>
            <a:miter lim="800000"/>
            <a:headEnd/>
            <a:tailEnd/>
          </a:ln>
        </p:spPr>
        <p:txBody>
          <a:bodyPr tIns="82800"/>
          <a:lstStyle/>
          <a:p>
            <a:pPr algn="ctr"/>
            <a:endParaRPr lang="de-DE" sz="900" b="1">
              <a:latin typeface="Times New Roman" pitchFamily="18" charset="0"/>
            </a:endParaRPr>
          </a:p>
          <a:p>
            <a:pPr algn="ctr"/>
            <a:r>
              <a:rPr lang="de-DE" sz="1400" b="1">
                <a:latin typeface="Times New Roman" pitchFamily="18" charset="0"/>
              </a:rPr>
              <a:t>NGO’s</a:t>
            </a:r>
            <a:endParaRPr lang="de-DE" sz="1400"/>
          </a:p>
        </p:txBody>
      </p:sp>
      <p:sp>
        <p:nvSpPr>
          <p:cNvPr id="17" name="Text Box 54"/>
          <p:cNvSpPr txBox="1">
            <a:spLocks noChangeArrowheads="1"/>
          </p:cNvSpPr>
          <p:nvPr/>
        </p:nvSpPr>
        <p:spPr bwMode="auto">
          <a:xfrm>
            <a:off x="3762375" y="3970338"/>
            <a:ext cx="954088" cy="730250"/>
          </a:xfrm>
          <a:prstGeom prst="rect">
            <a:avLst/>
          </a:prstGeom>
          <a:noFill/>
          <a:ln w="9525">
            <a:noFill/>
            <a:miter lim="800000"/>
            <a:headEnd/>
            <a:tailEnd/>
          </a:ln>
        </p:spPr>
        <p:txBody>
          <a:bodyPr tIns="82800"/>
          <a:lstStyle/>
          <a:p>
            <a:pPr algn="ctr"/>
            <a:endParaRPr lang="de-DE" sz="900" b="1" dirty="0">
              <a:latin typeface="Times New Roman" pitchFamily="18" charset="0"/>
            </a:endParaRPr>
          </a:p>
          <a:p>
            <a:pPr algn="ctr"/>
            <a:r>
              <a:rPr lang="de-DE" sz="1400" b="1" dirty="0" err="1">
                <a:latin typeface="Times New Roman" pitchFamily="18" charset="0"/>
              </a:rPr>
              <a:t>NPO’s</a:t>
            </a:r>
            <a:endParaRPr lang="de-DE" sz="1400" dirty="0"/>
          </a:p>
        </p:txBody>
      </p:sp>
      <p:sp>
        <p:nvSpPr>
          <p:cNvPr id="18" name="Text Box 55"/>
          <p:cNvSpPr txBox="1">
            <a:spLocks noChangeArrowheads="1"/>
          </p:cNvSpPr>
          <p:nvPr/>
        </p:nvSpPr>
        <p:spPr bwMode="auto">
          <a:xfrm>
            <a:off x="4240213" y="3240088"/>
            <a:ext cx="1112837" cy="584200"/>
          </a:xfrm>
          <a:prstGeom prst="rect">
            <a:avLst/>
          </a:prstGeom>
          <a:noFill/>
          <a:ln w="9525">
            <a:noFill/>
            <a:miter lim="800000"/>
            <a:headEnd/>
            <a:tailEnd/>
          </a:ln>
        </p:spPr>
        <p:txBody>
          <a:bodyPr tIns="82800"/>
          <a:lstStyle/>
          <a:p>
            <a:pPr algn="ctr"/>
            <a:r>
              <a:rPr lang="de-DE" sz="1400" b="1">
                <a:latin typeface="Times New Roman" pitchFamily="18" charset="0"/>
              </a:rPr>
              <a:t>Informal</a:t>
            </a:r>
          </a:p>
          <a:p>
            <a:pPr algn="ctr"/>
            <a:r>
              <a:rPr lang="de-DE" sz="1400" b="1">
                <a:latin typeface="Times New Roman" pitchFamily="18" charset="0"/>
              </a:rPr>
              <a:t>networks</a:t>
            </a:r>
            <a:endParaRPr lang="de-DE" sz="1400"/>
          </a:p>
        </p:txBody>
      </p:sp>
      <p:sp>
        <p:nvSpPr>
          <p:cNvPr id="19" name="AutoShape 56"/>
          <p:cNvSpPr>
            <a:spLocks noChangeArrowheads="1"/>
          </p:cNvSpPr>
          <p:nvPr/>
        </p:nvSpPr>
        <p:spPr bwMode="auto">
          <a:xfrm>
            <a:off x="4398963" y="2509838"/>
            <a:ext cx="795337" cy="5842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0" name="AutoShape 57"/>
          <p:cNvSpPr>
            <a:spLocks noChangeArrowheads="1"/>
          </p:cNvSpPr>
          <p:nvPr/>
        </p:nvSpPr>
        <p:spPr bwMode="auto">
          <a:xfrm rot="-7902233">
            <a:off x="3397250" y="4459288"/>
            <a:ext cx="730250" cy="6350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1" name="AutoShape 58"/>
          <p:cNvSpPr>
            <a:spLocks noChangeArrowheads="1"/>
          </p:cNvSpPr>
          <p:nvPr/>
        </p:nvSpPr>
        <p:spPr bwMode="auto">
          <a:xfrm rot="7995630">
            <a:off x="5464969" y="4458494"/>
            <a:ext cx="730250" cy="636588"/>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2" name="Text Box 59"/>
          <p:cNvSpPr txBox="1">
            <a:spLocks noChangeArrowheads="1"/>
          </p:cNvSpPr>
          <p:nvPr/>
        </p:nvSpPr>
        <p:spPr bwMode="auto">
          <a:xfrm>
            <a:off x="3492500" y="3789363"/>
            <a:ext cx="2519363" cy="292100"/>
          </a:xfrm>
          <a:prstGeom prst="rect">
            <a:avLst/>
          </a:prstGeom>
          <a:noFill/>
          <a:ln w="9525">
            <a:noFill/>
            <a:miter lim="800000"/>
            <a:headEnd/>
            <a:tailEnd/>
          </a:ln>
        </p:spPr>
        <p:txBody>
          <a:bodyPr/>
          <a:lstStyle/>
          <a:p>
            <a:pPr algn="ctr"/>
            <a:r>
              <a:rPr lang="en-US" b="1">
                <a:latin typeface="Times New Roman" pitchFamily="18" charset="0"/>
              </a:rPr>
              <a:t>CIVIL SOCIETY</a:t>
            </a:r>
            <a:endParaRPr lang="de-DE"/>
          </a:p>
        </p:txBody>
      </p:sp>
      <p:sp>
        <p:nvSpPr>
          <p:cNvPr id="23" name="Text Box 36"/>
          <p:cNvSpPr txBox="1">
            <a:spLocks noChangeArrowheads="1"/>
          </p:cNvSpPr>
          <p:nvPr/>
        </p:nvSpPr>
        <p:spPr bwMode="auto">
          <a:xfrm>
            <a:off x="6516688" y="5127625"/>
            <a:ext cx="1698625" cy="730250"/>
          </a:xfrm>
          <a:prstGeom prst="rect">
            <a:avLst/>
          </a:prstGeom>
          <a:noFill/>
          <a:ln w="9525">
            <a:noFill/>
            <a:miter lim="800000"/>
            <a:headEnd/>
            <a:tailEnd/>
          </a:ln>
        </p:spPr>
        <p:txBody>
          <a:bodyPr/>
          <a:lstStyle/>
          <a:p>
            <a:pPr algn="ctr"/>
            <a:r>
              <a:rPr lang="de-DE" b="1" dirty="0">
                <a:latin typeface="Times New Roman" pitchFamily="18" charset="0"/>
              </a:rPr>
              <a:t>State</a:t>
            </a:r>
          </a:p>
          <a:p>
            <a:endParaRPr lang="de-DE" dirty="0"/>
          </a:p>
        </p:txBody>
      </p:sp>
      <p:cxnSp>
        <p:nvCxnSpPr>
          <p:cNvPr id="26" name="Gerade Verbindung mit Pfeil 25"/>
          <p:cNvCxnSpPr/>
          <p:nvPr/>
        </p:nvCxnSpPr>
        <p:spPr>
          <a:xfrm>
            <a:off x="3046716" y="2947988"/>
            <a:ext cx="798041" cy="7713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AutoShape 6"/>
          <p:cNvSpPr>
            <a:spLocks noChangeArrowheads="1"/>
          </p:cNvSpPr>
          <p:nvPr/>
        </p:nvSpPr>
        <p:spPr bwMode="auto">
          <a:xfrm>
            <a:off x="3657947" y="3609972"/>
            <a:ext cx="1536353" cy="1196975"/>
          </a:xfrm>
          <a:prstGeom prst="roundRect">
            <a:avLst>
              <a:gd name="adj" fmla="val 16667"/>
            </a:avLst>
          </a:prstGeom>
          <a:solidFill>
            <a:schemeClr val="folHlink">
              <a:alpha val="82001"/>
            </a:schemeClr>
          </a:solidFill>
          <a:ln w="19050">
            <a:solidFill>
              <a:schemeClr val="tx1"/>
            </a:solidFill>
            <a:prstDash val="sysDot"/>
            <a:round/>
            <a:headEnd/>
            <a:tailEnd/>
          </a:ln>
        </p:spPr>
        <p:txBody>
          <a:bodyPr wrap="none" anchor="ctr"/>
          <a:lstStyle/>
          <a:p>
            <a:pPr algn="ctr"/>
            <a:r>
              <a:rPr lang="de-DE" sz="1200" b="1" dirty="0" err="1" smtClean="0">
                <a:solidFill>
                  <a:schemeClr val="bg1"/>
                </a:solidFill>
              </a:rPr>
              <a:t>Social</a:t>
            </a:r>
            <a:r>
              <a:rPr lang="de-DE" sz="1200" b="1" dirty="0" smtClean="0">
                <a:solidFill>
                  <a:schemeClr val="bg1"/>
                </a:solidFill>
              </a:rPr>
              <a:t> </a:t>
            </a:r>
            <a:r>
              <a:rPr lang="de-DE" sz="1200" b="1" dirty="0" err="1" smtClean="0">
                <a:solidFill>
                  <a:schemeClr val="bg1"/>
                </a:solidFill>
              </a:rPr>
              <a:t>Entrepreneur</a:t>
            </a:r>
            <a:endParaRPr lang="de-DE" sz="1200" b="1" dirty="0" smtClean="0">
              <a:solidFill>
                <a:schemeClr val="bg1"/>
              </a:solidFill>
            </a:endParaRPr>
          </a:p>
          <a:p>
            <a:pPr algn="ctr"/>
            <a:r>
              <a:rPr lang="de-DE" sz="1200" b="1" dirty="0" err="1" smtClean="0">
                <a:solidFill>
                  <a:schemeClr val="bg1"/>
                </a:solidFill>
              </a:rPr>
              <a:t>Organization</a:t>
            </a:r>
            <a:endParaRPr lang="de-DE" sz="1200" b="1" dirty="0">
              <a:solidFill>
                <a:schemeClr val="bg1"/>
              </a:solidFill>
            </a:endParaRPr>
          </a:p>
          <a:p>
            <a:pPr algn="ctr"/>
            <a:r>
              <a:rPr lang="de-DE" sz="1200" i="1" dirty="0">
                <a:solidFill>
                  <a:schemeClr val="bg1"/>
                </a:solidFill>
              </a:rPr>
              <a:t>(social </a:t>
            </a:r>
            <a:r>
              <a:rPr lang="de-DE" sz="1200" i="1" dirty="0" err="1">
                <a:solidFill>
                  <a:schemeClr val="bg1"/>
                </a:solidFill>
              </a:rPr>
              <a:t>economy</a:t>
            </a:r>
            <a:r>
              <a:rPr lang="de-DE" sz="1200" i="1" dirty="0" smtClean="0">
                <a:solidFill>
                  <a:schemeClr val="bg1"/>
                </a:solidFill>
              </a:rPr>
              <a:t>)</a:t>
            </a:r>
          </a:p>
          <a:p>
            <a:pPr algn="ctr"/>
            <a:endParaRPr lang="de-DE" sz="1200" i="1" dirty="0">
              <a:solidFill>
                <a:schemeClr val="bg1"/>
              </a:solidFill>
            </a:endParaRPr>
          </a:p>
        </p:txBody>
      </p:sp>
      <p:sp>
        <p:nvSpPr>
          <p:cNvPr id="25" name="Inhaltsplatzhalter 2"/>
          <p:cNvSpPr>
            <a:spLocks noGrp="1"/>
          </p:cNvSpPr>
          <p:nvPr>
            <p:ph idx="1"/>
          </p:nvPr>
        </p:nvSpPr>
        <p:spPr>
          <a:xfrm>
            <a:off x="552585" y="1883759"/>
            <a:ext cx="2939915" cy="1175793"/>
          </a:xfrm>
        </p:spPr>
        <p:txBody>
          <a:bodyPr/>
          <a:lstStyle/>
          <a:p>
            <a:pPr marL="0" indent="0">
              <a:buNone/>
            </a:pPr>
            <a:r>
              <a:rPr lang="de-DE" sz="2400" b="0" dirty="0" err="1" smtClean="0">
                <a:solidFill>
                  <a:schemeClr val="tx1"/>
                </a:solidFill>
                <a:latin typeface="Bodoni MT Condensed" panose="02070606080606020203" pitchFamily="18" charset="0"/>
              </a:rPr>
              <a:t>Social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Entrepreneurs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hybrids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that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combine</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several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institutional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logics</a:t>
            </a:r>
            <a:r>
              <a:rPr lang="de-DE" sz="2400" b="0" dirty="0" smtClean="0">
                <a:solidFill>
                  <a:schemeClr val="tx1"/>
                </a:solidFill>
                <a:latin typeface="Bodoni MT Condensed" panose="02070606080606020203" pitchFamily="18" charset="0"/>
              </a:rPr>
              <a:t> </a:t>
            </a:r>
            <a:endParaRPr lang="de-DE" sz="2800" b="0" dirty="0">
              <a:latin typeface="Bodoni MT Condensed" panose="02070606080606020203" pitchFamily="18" charset="0"/>
            </a:endParaRPr>
          </a:p>
        </p:txBody>
      </p:sp>
    </p:spTree>
    <p:extLst>
      <p:ext uri="{BB962C8B-B14F-4D97-AF65-F5344CB8AC3E}">
        <p14:creationId xmlns:p14="http://schemas.microsoft.com/office/powerpoint/2010/main" val="69703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rgbClr val="9A0202"/>
                </a:solidFill>
                <a:latin typeface="Bodoni MT Condensed" panose="02070606080606020203" pitchFamily="18" charset="0"/>
              </a:rPr>
              <a:t>Market? State? </a:t>
            </a:r>
            <a:r>
              <a:rPr lang="de-DE" sz="3200" dirty="0" err="1" smtClean="0">
                <a:solidFill>
                  <a:srgbClr val="9A0202"/>
                </a:solidFill>
                <a:latin typeface="Bodoni MT Condensed" panose="02070606080606020203" pitchFamily="18" charset="0"/>
              </a:rPr>
              <a:t>Civil</a:t>
            </a:r>
            <a:r>
              <a:rPr lang="de-DE" sz="3200" dirty="0" smtClean="0">
                <a:solidFill>
                  <a:srgbClr val="9A0202"/>
                </a:solidFill>
                <a:latin typeface="Bodoni MT Condensed" panose="02070606080606020203" pitchFamily="18" charset="0"/>
              </a:rPr>
              <a:t> Society?</a:t>
            </a:r>
            <a:endParaRPr lang="de-DE" sz="3200" dirty="0">
              <a:solidFill>
                <a:srgbClr val="9A0202"/>
              </a:solidFill>
              <a:latin typeface="Bodoni MT Condensed" panose="02070606080606020203" pitchFamily="18" charset="0"/>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937" t="22202" r="1633" b="47244"/>
          <a:stretch>
            <a:fillRect/>
          </a:stretch>
        </p:blipFill>
        <p:spPr bwMode="auto">
          <a:xfrm>
            <a:off x="900113" y="2533650"/>
            <a:ext cx="7496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6300192" y="4894924"/>
            <a:ext cx="2287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100" dirty="0" smtClean="0">
                <a:latin typeface="Arial" panose="020B0604020202020204" pitchFamily="34" charset="0"/>
              </a:rPr>
              <a:t>(Quelle: </a:t>
            </a:r>
            <a:r>
              <a:rPr lang="de-DE" altLang="de-DE" sz="1100" dirty="0">
                <a:latin typeface="Arial" panose="020B0604020202020204" pitchFamily="34" charset="0"/>
              </a:rPr>
              <a:t>Alter 2004)</a:t>
            </a:r>
          </a:p>
        </p:txBody>
      </p:sp>
      <p:sp>
        <p:nvSpPr>
          <p:cNvPr id="29" name="Textfeld 28"/>
          <p:cNvSpPr txBox="1"/>
          <p:nvPr/>
        </p:nvSpPr>
        <p:spPr>
          <a:xfrm>
            <a:off x="1042988" y="4367213"/>
            <a:ext cx="7353300" cy="369887"/>
          </a:xfrm>
          <a:prstGeom prst="rect">
            <a:avLst/>
          </a:prstGeom>
          <a:solidFill>
            <a:schemeClr val="bg1">
              <a:lumMod val="85000"/>
            </a:schemeClr>
          </a:solidFill>
        </p:spPr>
        <p:txBody>
          <a:bodyPr>
            <a:spAutoFit/>
          </a:bodyPr>
          <a:lstStyle/>
          <a:p>
            <a:pPr>
              <a:defRPr/>
            </a:pPr>
            <a:r>
              <a:rPr lang="de-DE" dirty="0"/>
              <a:t>	</a:t>
            </a:r>
            <a:r>
              <a:rPr lang="de-DE" dirty="0" err="1"/>
              <a:t>Civil</a:t>
            </a:r>
            <a:r>
              <a:rPr lang="de-DE" dirty="0"/>
              <a:t> Society			    Market</a:t>
            </a:r>
          </a:p>
        </p:txBody>
      </p:sp>
      <p:cxnSp>
        <p:nvCxnSpPr>
          <p:cNvPr id="30" name="Gerader Verbinder 29"/>
          <p:cNvCxnSpPr/>
          <p:nvPr/>
        </p:nvCxnSpPr>
        <p:spPr>
          <a:xfrm>
            <a:off x="4643438" y="3059113"/>
            <a:ext cx="0" cy="209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feil nach oben 30"/>
          <p:cNvSpPr/>
          <p:nvPr/>
        </p:nvSpPr>
        <p:spPr>
          <a:xfrm>
            <a:off x="4067175" y="4073525"/>
            <a:ext cx="360363" cy="7921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943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1" grpId="0" animBg="1"/>
    </p:bldLst>
  </p:timing>
</p:sld>
</file>

<file path=ppt/theme/theme1.xml><?xml version="1.0" encoding="utf-8"?>
<a:theme xmlns:a="http://schemas.openxmlformats.org/drawingml/2006/main" name="2003-Praesentation-MitLogo">
  <a:themeElements>
    <a:clrScheme name="">
      <a:dk1>
        <a:srgbClr val="000000"/>
      </a:dk1>
      <a:lt1>
        <a:srgbClr val="FFFFFF"/>
      </a:lt1>
      <a:dk2>
        <a:srgbClr val="000000"/>
      </a:dk2>
      <a:lt2>
        <a:srgbClr val="808080"/>
      </a:lt2>
      <a:accent1>
        <a:srgbClr val="966C2B"/>
      </a:accent1>
      <a:accent2>
        <a:srgbClr val="990000"/>
      </a:accent2>
      <a:accent3>
        <a:srgbClr val="FFFFFF"/>
      </a:accent3>
      <a:accent4>
        <a:srgbClr val="000000"/>
      </a:accent4>
      <a:accent5>
        <a:srgbClr val="C9BAAC"/>
      </a:accent5>
      <a:accent6>
        <a:srgbClr val="8A0000"/>
      </a:accent6>
      <a:hlink>
        <a:srgbClr val="301B7F"/>
      </a:hlink>
      <a:folHlink>
        <a:srgbClr val="990000"/>
      </a:folHlink>
    </a:clrScheme>
    <a:fontScheme name="2003-Praesentation-MitLogo">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3-Praesentation-Mit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3-Praesentation-Mit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3-Praesentation-Mit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3-Praesentation-Mit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3-Praesentation-Mit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3-Praesentation-Mit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3-Praesentation-Mit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3-Praesentation-Mit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3-Praesentation-Mit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3-Praesentation-Mit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3-Praesentation-Mit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3-Praesentation-Mit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1989</Words>
  <Application>Microsoft Office PowerPoint</Application>
  <PresentationFormat>Předvádění na obrazovce (4:3)</PresentationFormat>
  <Paragraphs>222</Paragraphs>
  <Slides>38</Slides>
  <Notes>8</Notes>
  <HiddenSlides>0</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38</vt:i4>
      </vt:variant>
    </vt:vector>
  </HeadingPairs>
  <TitlesOfParts>
    <vt:vector size="47" baseType="lpstr">
      <vt:lpstr>Arial</vt:lpstr>
      <vt:lpstr>Bodoni MT</vt:lpstr>
      <vt:lpstr>Bodoni MT Condensed</vt:lpstr>
      <vt:lpstr>Calibri</vt:lpstr>
      <vt:lpstr>Cambria</vt:lpstr>
      <vt:lpstr>Times New Roman</vt:lpstr>
      <vt:lpstr>Wingdings</vt:lpstr>
      <vt:lpstr>2003-Praesentation-MitLogo</vt:lpstr>
      <vt:lpstr>Benutzerdefiniertes Design</vt:lpstr>
      <vt:lpstr> Social Entrepreneurship Introduction </vt:lpstr>
      <vt:lpstr>Prezentace aplikace PowerPoint</vt:lpstr>
      <vt:lpstr>Prezentace aplikace PowerPoint</vt:lpstr>
      <vt:lpstr>Prezentace aplikace PowerPoint</vt:lpstr>
      <vt:lpstr>Prezentace aplikace PowerPoint</vt:lpstr>
      <vt:lpstr>The European Union´s point of view:  </vt:lpstr>
      <vt:lpstr>The European Union´s point of view:  </vt:lpstr>
      <vt:lpstr>Market? State? Civil Society?</vt:lpstr>
      <vt:lpstr>Market? State? Civil Society?</vt:lpstr>
      <vt:lpstr>.overlapping semantics  </vt:lpstr>
      <vt:lpstr>Social Entrepreneurs – some examples</vt:lpstr>
      <vt:lpstr>Muhammad Yunus (moralheroes.org)</vt:lpstr>
      <vt:lpstr>Muhammad Yunus (moralheroes.org)</vt:lpstr>
      <vt:lpstr>Muhammad Yunus (moralheroes.org)</vt:lpstr>
      <vt:lpstr>Katja Urbatsch (zdroj: arbeiterkind.de)</vt:lpstr>
      <vt:lpstr>Katja Urbatsch (zdroj: arbeiterkind.de)</vt:lpstr>
      <vt:lpstr>Prezentace aplikace PowerPoint</vt:lpstr>
      <vt:lpstr>… and some „unknown“ examples:</vt:lpstr>
      <vt:lpstr>Prezentace aplikace PowerPoint</vt:lpstr>
      <vt:lpstr>Prezentace aplikace PowerPoint</vt:lpstr>
      <vt:lpstr>Prezentace aplikace PowerPoint</vt:lpstr>
      <vt:lpstr>Prezentace aplikace PowerPoint</vt:lpstr>
      <vt:lpstr>Case Studies</vt:lpstr>
      <vt:lpstr>Case Studies</vt:lpstr>
      <vt:lpstr>Case Studies </vt:lpstr>
      <vt:lpstr>Ressources </vt:lpstr>
      <vt:lpstr>Prezentace aplikace PowerPoint</vt:lpstr>
      <vt:lpstr>Eco system - promotion agencies </vt:lpstr>
      <vt:lpstr>Eco system – social spaces</vt:lpstr>
      <vt:lpstr>Eco system – financial support</vt:lpstr>
      <vt:lpstr>Eco system – education and research </vt:lpstr>
      <vt:lpstr>Eco system – politics and policies </vt:lpstr>
      <vt:lpstr>Prezentace aplikace PowerPoint</vt:lpstr>
      <vt:lpstr>Problemstellungen </vt:lpstr>
      <vt:lpstr>Selection of problems  (financing, surroundings, organizational development)   </vt:lpstr>
      <vt:lpstr>Problems of financing </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Volker Then</dc:creator>
  <cp:lastModifiedBy>Ucitel</cp:lastModifiedBy>
  <cp:revision>204</cp:revision>
  <cp:lastPrinted>2015-09-18T18:36:37Z</cp:lastPrinted>
  <dcterms:created xsi:type="dcterms:W3CDTF">2009-09-02T09:41:42Z</dcterms:created>
  <dcterms:modified xsi:type="dcterms:W3CDTF">2017-11-07T08:23:46Z</dcterms:modified>
</cp:coreProperties>
</file>