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76" r:id="rId9"/>
    <p:sldId id="274" r:id="rId10"/>
    <p:sldId id="277" r:id="rId11"/>
    <p:sldId id="278" r:id="rId12"/>
    <p:sldId id="279" r:id="rId13"/>
    <p:sldId id="267" r:id="rId14"/>
    <p:sldId id="280" r:id="rId15"/>
    <p:sldId id="307" r:id="rId16"/>
    <p:sldId id="281" r:id="rId17"/>
    <p:sldId id="282" r:id="rId18"/>
    <p:sldId id="283" r:id="rId19"/>
    <p:sldId id="284" r:id="rId20"/>
    <p:sldId id="285" r:id="rId21"/>
    <p:sldId id="268" r:id="rId22"/>
    <p:sldId id="308" r:id="rId23"/>
    <p:sldId id="302" r:id="rId24"/>
    <p:sldId id="270" r:id="rId25"/>
    <p:sldId id="303" r:id="rId26"/>
    <p:sldId id="271" r:id="rId27"/>
    <p:sldId id="304" r:id="rId28"/>
    <p:sldId id="305" r:id="rId29"/>
    <p:sldId id="306" r:id="rId30"/>
    <p:sldId id="286" r:id="rId31"/>
    <p:sldId id="287" r:id="rId32"/>
    <p:sldId id="318" r:id="rId33"/>
    <p:sldId id="289" r:id="rId34"/>
    <p:sldId id="319" r:id="rId35"/>
    <p:sldId id="320" r:id="rId36"/>
    <p:sldId id="321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7" r:id="rId45"/>
  </p:sldIdLst>
  <p:sldSz cx="9144000" cy="6858000" type="screen4x3"/>
  <p:notesSz cx="6669088" cy="9928225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041" autoAdjust="0"/>
  </p:normalViewPr>
  <p:slideViewPr>
    <p:cSldViewPr>
      <p:cViewPr varScale="1">
        <p:scale>
          <a:sx n="88" d="100"/>
          <a:sy n="88" d="100"/>
        </p:scale>
        <p:origin x="219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7" d="100"/>
          <a:sy n="57" d="100"/>
        </p:scale>
        <p:origin x="-3640" y="-96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777607" y="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854075" y="744537"/>
            <a:ext cx="4960937" cy="37226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269" cy="44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8716723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269" cy="446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86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269" cy="446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lang="cs-CZ" sz="1100" b="0" i="1" u="none" strike="noStrike" cap="none" baseline="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28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40118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297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805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733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269" cy="446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lang="cs-CZ" sz="1100" b="0" i="0" u="none" strike="noStrike" cap="none" baseline="0" dirty="0"/>
          </a:p>
        </p:txBody>
      </p:sp>
      <p:sp>
        <p:nvSpPr>
          <p:cNvPr id="236" name="Shape 236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90B46-FD7A-427B-9AC8-82087268CE83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948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269" cy="446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90B46-FD7A-427B-9AC8-82087268CE83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1754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744538"/>
            <a:ext cx="2689225" cy="20177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66908" y="2963150"/>
            <a:ext cx="5335269" cy="62204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lang="cs-CZ" sz="11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cs-CZ" sz="11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Shape 252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93F58-CEBF-453B-B90B-D5A60A9699AE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8554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 noRot="1" noChangeAspect="1"/>
          </p:cNvSpPr>
          <p:nvPr>
            <p:ph type="sldImg" idx="2"/>
          </p:nvPr>
        </p:nvSpPr>
        <p:spPr>
          <a:xfrm>
            <a:off x="1296988" y="744538"/>
            <a:ext cx="3071812" cy="2303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466418" y="3426446"/>
            <a:ext cx="5335269" cy="63378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Font typeface="Arial"/>
              <a:buNone/>
            </a:pPr>
            <a:endParaRPr lang="cs-CZ" sz="1100" b="0" i="0" u="none" strike="noStrike" cap="none" baseline="0" dirty="0"/>
          </a:p>
        </p:txBody>
      </p:sp>
      <p:sp>
        <p:nvSpPr>
          <p:cNvPr id="259" name="Shape 259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93F58-CEBF-453B-B90B-D5A60A9699A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6062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93F58-CEBF-453B-B90B-D5A60A9699AE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0742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0000" y="744538"/>
            <a:ext cx="3698875" cy="2774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909" y="3773621"/>
            <a:ext cx="5335270" cy="612956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93F58-CEBF-453B-B90B-D5A60A9699AE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124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54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0963" y="744538"/>
            <a:ext cx="3589337" cy="2692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7473" y="3718790"/>
            <a:ext cx="5438139" cy="5932551"/>
          </a:xfrm>
        </p:spPr>
        <p:txBody>
          <a:bodyPr anchor="t"/>
          <a:lstStyle/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cs-CZ" dirty="0" smtClean="0">
              <a:latin typeface="+mj-lt"/>
              <a:cs typeface="Times New Roma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650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199" cy="4467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endParaRPr lang="cs-CZ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653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89000" y="744538"/>
            <a:ext cx="1989138" cy="14922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767" y="2396827"/>
            <a:ext cx="5438139" cy="703175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4160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03363" y="744538"/>
            <a:ext cx="3790950" cy="2843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7" y="3853708"/>
            <a:ext cx="5438139" cy="5328431"/>
          </a:xfrm>
        </p:spPr>
        <p:txBody>
          <a:bodyPr anchor="t"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549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859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4707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7815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062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830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5426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795463" y="744538"/>
            <a:ext cx="3078162" cy="2308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908" y="3319619"/>
            <a:ext cx="5335269" cy="6088191"/>
          </a:xfrm>
        </p:spPr>
        <p:txBody>
          <a:bodyPr/>
          <a:lstStyle/>
          <a:p>
            <a:endParaRPr lang="cs-CZ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96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899" cy="49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199" cy="4467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lang="cs-CZ" sz="1100" b="0" i="0" u="none" strike="noStrike" cap="none" baseline="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pPr marL="91948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cs-CZ" dirty="0" smtClean="0"/>
          </a:p>
          <a:p>
            <a:pPr marL="46228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 smtClean="0"/>
          </a:p>
          <a:p>
            <a:pPr marL="919480" lvl="1" indent="-457200">
              <a:buFont typeface="+mj-lt"/>
              <a:buAutoNum type="arabicPeriod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52089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64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899" cy="496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199" cy="4467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lang="cs-CZ" sz="1200" b="0" i="0" u="none" strike="noStrike" cap="none" baseline="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269" cy="446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endParaRPr lang="cs-CZ" sz="1100" kern="1200" dirty="0" smtClean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sldNum" idx="12"/>
          </p:nvPr>
        </p:nvSpPr>
        <p:spPr>
          <a:xfrm>
            <a:off x="3777607" y="9430090"/>
            <a:ext cx="2889938" cy="4964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66908" y="4715907"/>
            <a:ext cx="5335269" cy="446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endParaRPr lang="cs-CZ" sz="1100" b="0" i="0" u="none" strike="noStrike" cap="none" baseline="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 smtClean="0"/>
          </a:p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90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82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ctrTitle"/>
          </p:nvPr>
        </p:nvSpPr>
        <p:spPr>
          <a:xfrm>
            <a:off x="2286000" y="3124200"/>
            <a:ext cx="6172199" cy="18943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dk2"/>
              </a:buClr>
              <a:buFont typeface="Libre Baskerville"/>
              <a:buNone/>
              <a:defRPr sz="3000" b="1" i="0" u="none" strike="noStrike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ubTitle" idx="1"/>
          </p:nvPr>
        </p:nvSpPr>
        <p:spPr>
          <a:xfrm>
            <a:off x="2286000" y="5003321"/>
            <a:ext cx="6172199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600"/>
              </a:spcBef>
              <a:buClr>
                <a:schemeClr val="accent1"/>
              </a:buClr>
              <a:buFont typeface="Libre Baskerville"/>
              <a:buNone/>
              <a:defRPr sz="1800" b="1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ctr" rtl="0">
              <a:spcBef>
                <a:spcPts val="420"/>
              </a:spcBef>
              <a:buClr>
                <a:schemeClr val="accent1"/>
              </a:buClr>
              <a:buFont typeface="Libre Baskerville"/>
              <a:buNone/>
              <a:defRPr sz="21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ctr" rtl="0">
              <a:spcBef>
                <a:spcPts val="360"/>
              </a:spcBef>
              <a:buClr>
                <a:srgbClr val="4571A6"/>
              </a:buClr>
              <a:buFont typeface="Libre Baskerville"/>
              <a:buNone/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ctr" rtl="0">
              <a:spcBef>
                <a:spcPts val="360"/>
              </a:spcBef>
              <a:buClr>
                <a:srgbClr val="C3D4E8"/>
              </a:buClr>
              <a:buFont typeface="Libre Baskerville"/>
              <a:buNone/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ctr" rtl="0">
              <a:spcBef>
                <a:spcPts val="320"/>
              </a:spcBef>
              <a:buClr>
                <a:srgbClr val="E9C4C3"/>
              </a:buClr>
              <a:buFont typeface="Libre Baskerville"/>
              <a:buNone/>
              <a:defRPr sz="16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ctr" rtl="0">
              <a:spcBef>
                <a:spcPts val="320"/>
              </a:spcBef>
              <a:buClr>
                <a:schemeClr val="accent1"/>
              </a:buClr>
              <a:buFont typeface="Libre Baskerville"/>
              <a:buNone/>
              <a:defRPr sz="16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ctr" rtl="0">
              <a:spcBef>
                <a:spcPts val="280"/>
              </a:spcBef>
              <a:buClr>
                <a:srgbClr val="C3D4E8"/>
              </a:buClr>
              <a:buFont typeface="Libre Baskerville"/>
              <a:buNone/>
              <a:defRPr sz="14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ctr" rtl="0">
              <a:spcBef>
                <a:spcPts val="280"/>
              </a:spcBef>
              <a:buClr>
                <a:schemeClr val="accent2"/>
              </a:buClr>
              <a:buFont typeface="Libre Baskerville"/>
              <a:buNone/>
              <a:defRPr sz="1400" b="0" i="0" u="none" strike="noStrike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ctr" rtl="0">
              <a:spcBef>
                <a:spcPts val="280"/>
              </a:spcBef>
              <a:buClr>
                <a:srgbClr val="4571A6"/>
              </a:buClr>
              <a:buFont typeface="Libre Baskerville"/>
              <a:buNone/>
              <a:defRPr sz="14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 rot="5400000">
            <a:off x="7764621" y="1174097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 rot="5400000">
            <a:off x="7077268" y="4181668"/>
            <a:ext cx="365760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25" name="Shape 25"/>
          <p:cNvSpPr/>
          <p:nvPr/>
        </p:nvSpPr>
        <p:spPr>
          <a:xfrm>
            <a:off x="381000" y="0"/>
            <a:ext cx="609599" cy="6858000"/>
          </a:xfrm>
          <a:prstGeom prst="rect">
            <a:avLst/>
          </a:prstGeom>
          <a:solidFill>
            <a:srgbClr val="C3D4E8">
              <a:alpha val="5372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276336" y="0"/>
            <a:ext cx="104663" cy="6858000"/>
          </a:xfrm>
          <a:prstGeom prst="rect">
            <a:avLst/>
          </a:prstGeom>
          <a:solidFill>
            <a:srgbClr val="DBE5F1">
              <a:alpha val="3568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7" name="Shape 27"/>
          <p:cNvSpPr/>
          <p:nvPr/>
        </p:nvSpPr>
        <p:spPr>
          <a:xfrm>
            <a:off x="990600" y="0"/>
            <a:ext cx="181871" cy="6858000"/>
          </a:xfrm>
          <a:prstGeom prst="rect">
            <a:avLst/>
          </a:prstGeom>
          <a:solidFill>
            <a:srgbClr val="DBE5F1">
              <a:alpha val="69803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8" name="Shape 28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EFF3F9">
              <a:alpha val="7098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9" name="Shape 29"/>
          <p:cNvCxnSpPr/>
          <p:nvPr/>
        </p:nvCxnSpPr>
        <p:spPr>
          <a:xfrm>
            <a:off x="106343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C3D4E8">
                <a:alpha val="7294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" name="Shape 30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EFF3F9">
                <a:alpha val="82745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" name="Shape 31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2" name="Shape 32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w="28575" cap="flat">
            <a:solidFill>
              <a:srgbClr val="C3D4E8">
                <a:alpha val="8196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" name="Shape 33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w="9525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4" name="Shape 34"/>
          <p:cNvCxnSpPr/>
          <p:nvPr/>
        </p:nvCxnSpPr>
        <p:spPr>
          <a:xfrm>
            <a:off x="9113856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5" name="Shape 35"/>
          <p:cNvSpPr/>
          <p:nvPr/>
        </p:nvSpPr>
        <p:spPr>
          <a:xfrm>
            <a:off x="1219200" y="0"/>
            <a:ext cx="76199" cy="6858000"/>
          </a:xfrm>
          <a:prstGeom prst="rect">
            <a:avLst/>
          </a:prstGeom>
          <a:solidFill>
            <a:srgbClr val="C3D4E8">
              <a:alpha val="5098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6" name="Shape 36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7" name="Shape 37"/>
          <p:cNvSpPr/>
          <p:nvPr/>
        </p:nvSpPr>
        <p:spPr>
          <a:xfrm>
            <a:off x="1309632" y="4866751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8" name="Shape 38"/>
          <p:cNvSpPr/>
          <p:nvPr/>
        </p:nvSpPr>
        <p:spPr>
          <a:xfrm>
            <a:off x="1091079" y="5500632"/>
            <a:ext cx="137159" cy="1371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9" name="Shape 39"/>
          <p:cNvSpPr/>
          <p:nvPr/>
        </p:nvSpPr>
        <p:spPr>
          <a:xfrm>
            <a:off x="1664208" y="5788151"/>
            <a:ext cx="274319" cy="27431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0" name="Shape 40"/>
          <p:cNvSpPr/>
          <p:nvPr/>
        </p:nvSpPr>
        <p:spPr>
          <a:xfrm>
            <a:off x="1905000" y="4495800"/>
            <a:ext cx="365759" cy="3657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1325544" y="4928701"/>
            <a:ext cx="609599" cy="517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 rot="5400000">
            <a:off x="4541837" y="2362201"/>
            <a:ext cx="5851525" cy="167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Libre Baskerville"/>
              <a:buNone/>
              <a:defRPr sz="3000" b="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Libre Baskerville"/>
              <a:buNone/>
              <a:defRPr sz="3000" b="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bg>
      <p:bgPr>
        <a:solidFill>
          <a:schemeClr val="dk2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2286000" y="2895600"/>
            <a:ext cx="6172199" cy="20535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Font typeface="Libre Baskerville"/>
              <a:buNone/>
              <a:defRPr sz="3000" b="1" cap="small" baseline="0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2286000" y="5010150"/>
            <a:ext cx="6172199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Clr>
                <a:schemeClr val="lt2"/>
              </a:buClr>
              <a:buFont typeface="Libre Baskerville"/>
              <a:buNone/>
              <a:defRPr sz="1800" b="1">
                <a:solidFill>
                  <a:schemeClr val="lt2"/>
                </a:solidFill>
              </a:defRPr>
            </a:lvl1pPr>
            <a:lvl2pPr rtl="0">
              <a:buClr>
                <a:schemeClr val="lt1"/>
              </a:buClr>
              <a:buFont typeface="Libre Baskerville"/>
              <a:buNone/>
              <a:defRPr sz="1800">
                <a:solidFill>
                  <a:schemeClr val="lt1"/>
                </a:solidFill>
              </a:defRPr>
            </a:lvl2pPr>
            <a:lvl3pPr rtl="0">
              <a:buClr>
                <a:schemeClr val="lt1"/>
              </a:buClr>
              <a:buFont typeface="Libre Baskerville"/>
              <a:buNone/>
              <a:defRPr sz="1600">
                <a:solidFill>
                  <a:schemeClr val="lt1"/>
                </a:solidFill>
              </a:defRPr>
            </a:lvl3pPr>
            <a:lvl4pPr rtl="0">
              <a:buClr>
                <a:schemeClr val="lt1"/>
              </a:buClr>
              <a:buFont typeface="Libre Baskerville"/>
              <a:buNone/>
              <a:defRPr sz="1400">
                <a:solidFill>
                  <a:schemeClr val="lt1"/>
                </a:solidFill>
              </a:defRPr>
            </a:lvl4pPr>
            <a:lvl5pPr rtl="0">
              <a:buClr>
                <a:schemeClr val="lt1"/>
              </a:buClr>
              <a:buFont typeface="Libre Baskerville"/>
              <a:buNone/>
              <a:defRPr sz="1400">
                <a:solidFill>
                  <a:schemeClr val="lt1"/>
                </a:solidFill>
              </a:defRPr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 rot="5400000">
            <a:off x="7763256" y="1170432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lt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 rot="5400000">
            <a:off x="7077455" y="4178808"/>
            <a:ext cx="365760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lt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53" name="Shape 53"/>
          <p:cNvSpPr/>
          <p:nvPr/>
        </p:nvSpPr>
        <p:spPr>
          <a:xfrm>
            <a:off x="381000" y="0"/>
            <a:ext cx="609599" cy="6858000"/>
          </a:xfrm>
          <a:prstGeom prst="rect">
            <a:avLst/>
          </a:prstGeom>
          <a:solidFill>
            <a:srgbClr val="C3D4E8">
              <a:alpha val="5372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4" name="Shape 54"/>
          <p:cNvSpPr/>
          <p:nvPr/>
        </p:nvSpPr>
        <p:spPr>
          <a:xfrm>
            <a:off x="276336" y="0"/>
            <a:ext cx="104663" cy="6858000"/>
          </a:xfrm>
          <a:prstGeom prst="rect">
            <a:avLst/>
          </a:prstGeom>
          <a:solidFill>
            <a:srgbClr val="DBE5F1">
              <a:alpha val="3568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5" name="Shape 55"/>
          <p:cNvSpPr/>
          <p:nvPr/>
        </p:nvSpPr>
        <p:spPr>
          <a:xfrm>
            <a:off x="990600" y="0"/>
            <a:ext cx="181871" cy="6858000"/>
          </a:xfrm>
          <a:prstGeom prst="rect">
            <a:avLst/>
          </a:prstGeom>
          <a:solidFill>
            <a:srgbClr val="DBE5F1">
              <a:alpha val="69803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6" name="Shape 56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EFF3F9">
              <a:alpha val="7098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57" name="Shape 57"/>
          <p:cNvCxnSpPr/>
          <p:nvPr/>
        </p:nvCxnSpPr>
        <p:spPr>
          <a:xfrm>
            <a:off x="106343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C3D4E8">
                <a:alpha val="7294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Shape 58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EFF3F9">
                <a:alpha val="82745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Shape 59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Shape 60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w="28575" cap="flat">
            <a:solidFill>
              <a:srgbClr val="C3D4E8">
                <a:alpha val="8196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1" name="Shape 61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w="9525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" name="Shape 62"/>
          <p:cNvSpPr/>
          <p:nvPr/>
        </p:nvSpPr>
        <p:spPr>
          <a:xfrm>
            <a:off x="1219200" y="0"/>
            <a:ext cx="76199" cy="6858000"/>
          </a:xfrm>
          <a:prstGeom prst="rect">
            <a:avLst/>
          </a:prstGeom>
          <a:solidFill>
            <a:srgbClr val="C3D4E8">
              <a:alpha val="5098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3" name="Shape 63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4" name="Shape 64"/>
          <p:cNvSpPr/>
          <p:nvPr/>
        </p:nvSpPr>
        <p:spPr>
          <a:xfrm>
            <a:off x="1324704" y="4866751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5" name="Shape 65"/>
          <p:cNvSpPr/>
          <p:nvPr/>
        </p:nvSpPr>
        <p:spPr>
          <a:xfrm>
            <a:off x="1091079" y="5500632"/>
            <a:ext cx="137159" cy="1371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6" name="Shape 66"/>
          <p:cNvSpPr/>
          <p:nvPr/>
        </p:nvSpPr>
        <p:spPr>
          <a:xfrm>
            <a:off x="1664208" y="5791200"/>
            <a:ext cx="274319" cy="27431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7" name="Shape 67"/>
          <p:cNvSpPr/>
          <p:nvPr/>
        </p:nvSpPr>
        <p:spPr>
          <a:xfrm>
            <a:off x="1879040" y="4479887"/>
            <a:ext cx="365759" cy="3657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68" name="Shape 68"/>
          <p:cNvCxnSpPr/>
          <p:nvPr/>
        </p:nvCxnSpPr>
        <p:spPr>
          <a:xfrm>
            <a:off x="9097943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1340616" y="4928701"/>
            <a:ext cx="609599" cy="517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Libre Baskerville"/>
              <a:buNone/>
              <a:defRPr sz="3000" b="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2"/>
          </p:nvPr>
        </p:nvSpPr>
        <p:spPr>
          <a:xfrm>
            <a:off x="4270248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2"/>
          </p:nvPr>
        </p:nvSpPr>
        <p:spPr>
          <a:xfrm>
            <a:off x="4371975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3"/>
          </p:nvPr>
        </p:nvSpPr>
        <p:spPr>
          <a:xfrm>
            <a:off x="457200" y="1569720"/>
            <a:ext cx="3657600" cy="6583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buClr>
                <a:srgbClr val="FFFFFF"/>
              </a:buClr>
              <a:buFont typeface="Libre Baskerville"/>
              <a:buNone/>
              <a:defRPr sz="2000" b="1">
                <a:solidFill>
                  <a:srgbClr val="FFFFFF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4"/>
          </p:nvPr>
        </p:nvSpPr>
        <p:spPr>
          <a:xfrm>
            <a:off x="4343400" y="1569720"/>
            <a:ext cx="3657600" cy="6583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buClr>
                <a:srgbClr val="FFFFFF"/>
              </a:buClr>
              <a:buFont typeface="Libre Baskerville"/>
              <a:buNone/>
              <a:defRPr sz="2000" b="1">
                <a:solidFill>
                  <a:srgbClr val="FFFFFF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Shape 96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w="38100" cap="flat">
            <a:solidFill>
              <a:srgbClr val="C3D4E8">
                <a:alpha val="9294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 rot="5400000">
            <a:off x="3371849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Font typeface="Libre Baskerville"/>
              <a:buNone/>
              <a:defRPr sz="2000" b="1" cap="small" baseline="0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12279" y="274319"/>
            <a:ext cx="1527047" cy="49834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400"/>
              </a:spcBef>
              <a:spcAft>
                <a:spcPts val="1000"/>
              </a:spcAft>
              <a:buFont typeface="Libre Baskerville"/>
              <a:buNone/>
              <a:defRPr sz="1200"/>
            </a:lvl1pPr>
            <a:lvl2pPr rtl="0">
              <a:buFont typeface="Libre Baskerville"/>
              <a:buNone/>
              <a:defRPr sz="1200"/>
            </a:lvl2pPr>
            <a:lvl3pPr rtl="0">
              <a:buFont typeface="Libre Baskerville"/>
              <a:buNone/>
              <a:defRPr sz="1000"/>
            </a:lvl3pPr>
            <a:lvl4pPr rtl="0">
              <a:buFont typeface="Libre Baskerville"/>
              <a:buNone/>
              <a:defRPr sz="900"/>
            </a:lvl4pPr>
            <a:lvl5pPr rtl="0">
              <a:buFont typeface="Libre Baskerville"/>
              <a:buNone/>
              <a:defRPr sz="900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cxnSp>
        <p:nvCxnSpPr>
          <p:cNvPr id="99" name="Shape 99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w="38100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0" name="Shape 100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1" name="Shape 101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w="190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2" name="Shape 102"/>
          <p:cNvSpPr/>
          <p:nvPr/>
        </p:nvSpPr>
        <p:spPr>
          <a:xfrm>
            <a:off x="8839200" y="0"/>
            <a:ext cx="304799" cy="6858000"/>
          </a:xfrm>
          <a:prstGeom prst="rect">
            <a:avLst/>
          </a:prstGeom>
          <a:solidFill>
            <a:srgbClr val="C3D4E8">
              <a:alpha val="8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03" name="Shape 103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4" name="Shape 104"/>
          <p:cNvSpPr/>
          <p:nvPr/>
        </p:nvSpPr>
        <p:spPr>
          <a:xfrm>
            <a:off x="8156447" y="5715000"/>
            <a:ext cx="548639" cy="54863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2"/>
          </p:nvPr>
        </p:nvSpPr>
        <p:spPr>
          <a:xfrm>
            <a:off x="304800" y="274319"/>
            <a:ext cx="5638800" cy="63276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0" name="Shape 110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w="38100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1" name="Shape 111"/>
          <p:cNvSpPr/>
          <p:nvPr/>
        </p:nvSpPr>
        <p:spPr>
          <a:xfrm>
            <a:off x="8156447" y="5715000"/>
            <a:ext cx="548639" cy="54863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Font typeface="Libre Baskerville"/>
              <a:buNone/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13" name="Shape 113"/>
          <p:cNvSpPr>
            <a:spLocks noGrp="1"/>
          </p:cNvSpPr>
          <p:nvPr>
            <p:ph type="pic" idx="2"/>
          </p:nvPr>
        </p:nvSpPr>
        <p:spPr>
          <a:xfrm>
            <a:off x="0" y="0"/>
            <a:ext cx="6172199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buClr>
                <a:schemeClr val="dk2"/>
              </a:buClr>
              <a:buFont typeface="Libre Baskerville"/>
              <a:buNone/>
              <a:defRPr sz="3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765797" y="264794"/>
            <a:ext cx="1524000" cy="4956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100"/>
              </a:spcBef>
              <a:spcAft>
                <a:spcPts val="400"/>
              </a:spcAft>
              <a:buFont typeface="Libre Baskerville"/>
              <a:buNone/>
              <a:defRPr sz="1200"/>
            </a:lvl1pPr>
            <a:lvl2pPr rtl="0">
              <a:defRPr sz="1200"/>
            </a:lvl2pPr>
            <a:lvl3pPr rtl="0">
              <a:defRPr sz="1000"/>
            </a:lvl3pPr>
            <a:lvl4pPr rtl="0">
              <a:defRPr sz="900"/>
            </a:lvl4pPr>
            <a:lvl5pPr rtl="0">
              <a:defRPr sz="900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cxnSp>
        <p:nvCxnSpPr>
          <p:cNvPr id="115" name="Shape 115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6" name="Shape 116"/>
          <p:cNvSpPr/>
          <p:nvPr/>
        </p:nvSpPr>
        <p:spPr>
          <a:xfrm>
            <a:off x="8839200" y="0"/>
            <a:ext cx="304799" cy="6858000"/>
          </a:xfrm>
          <a:prstGeom prst="rect">
            <a:avLst/>
          </a:prstGeom>
          <a:solidFill>
            <a:srgbClr val="C3D4E8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17" name="Shape 117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8" name="Shape 118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w="38100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9" name="Shape 119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0" name="Shape 120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Libre Baskerville"/>
              <a:buNone/>
              <a:defRPr sz="3000" b="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 rot="5400000">
            <a:off x="1754123" y="303275"/>
            <a:ext cx="4873751" cy="746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hape 9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w="38100" cap="flat">
            <a:solidFill>
              <a:srgbClr val="C3D4E8">
                <a:alpha val="9294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dk2"/>
              </a:buClr>
              <a:buFont typeface="Libre Baskerville"/>
              <a:buNone/>
              <a:defRPr sz="3000" b="0" i="0" u="none" strike="noStrike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marR="0" indent="-167640" algn="l" rtl="0">
              <a:spcBef>
                <a:spcPts val="600"/>
              </a:spcBef>
              <a:buClr>
                <a:schemeClr val="accent1"/>
              </a:buClr>
              <a:buFont typeface="Libre Baskerville"/>
              <a:buChar char="•"/>
              <a:defRPr sz="24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640080" marR="0" indent="-177800" algn="l" rtl="0">
              <a:spcBef>
                <a:spcPts val="420"/>
              </a:spcBef>
              <a:buClr>
                <a:schemeClr val="accent1"/>
              </a:buClr>
              <a:buFont typeface="Libre Baskerville"/>
              <a:buChar char="●"/>
              <a:defRPr sz="21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-121919" algn="l" rtl="0">
              <a:spcBef>
                <a:spcPts val="360"/>
              </a:spcBef>
              <a:buClr>
                <a:srgbClr val="4571A6"/>
              </a:buClr>
              <a:buFont typeface="Libre Baskerville"/>
              <a:buChar char="•"/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188720" marR="0" indent="-116839" algn="l" rtl="0">
              <a:spcBef>
                <a:spcPts val="360"/>
              </a:spcBef>
              <a:buClr>
                <a:srgbClr val="C3D4E8"/>
              </a:buClr>
              <a:buFont typeface="Libre Baskerville"/>
              <a:buChar char="•"/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463040" marR="0" indent="-123951" algn="l" rtl="0">
              <a:spcBef>
                <a:spcPts val="320"/>
              </a:spcBef>
              <a:buClr>
                <a:srgbClr val="E9C4C3"/>
              </a:buClr>
              <a:buFont typeface="Libre Baskerville"/>
              <a:buChar char="●"/>
              <a:defRPr sz="16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1737360" marR="0" indent="-86360" algn="l" rtl="0">
              <a:spcBef>
                <a:spcPts val="320"/>
              </a:spcBef>
              <a:buClr>
                <a:schemeClr val="accent1"/>
              </a:buClr>
              <a:buFont typeface="Libre Baskerville"/>
              <a:buChar char="•"/>
              <a:defRPr sz="16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011679" marR="0" indent="-129539" algn="l" rtl="0">
              <a:spcBef>
                <a:spcPts val="280"/>
              </a:spcBef>
              <a:buClr>
                <a:srgbClr val="C3D4E8"/>
              </a:buClr>
              <a:buFont typeface="Libre Baskerville"/>
              <a:buChar char="○"/>
              <a:defRPr sz="14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2286000" marR="0" indent="-101600" algn="l" rtl="0">
              <a:spcBef>
                <a:spcPts val="280"/>
              </a:spcBef>
              <a:buClr>
                <a:schemeClr val="accent2"/>
              </a:buClr>
              <a:buFont typeface="Libre Baskerville"/>
              <a:buChar char="•"/>
              <a:defRPr sz="1400" b="0" i="0" u="none" strike="noStrike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2560320" marR="0" indent="-96520" algn="l" rtl="0">
              <a:spcBef>
                <a:spcPts val="280"/>
              </a:spcBef>
              <a:buClr>
                <a:srgbClr val="4571A6"/>
              </a:buClr>
              <a:buFont typeface="Libre Baskerville"/>
              <a:buChar char="•"/>
              <a:defRPr sz="14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x="76200" y="0"/>
            <a:ext cx="0" cy="6858000"/>
          </a:xfrm>
          <a:prstGeom prst="straightConnector1">
            <a:avLst/>
          </a:prstGeom>
          <a:noFill/>
          <a:ln w="57150" cap="flat">
            <a:solidFill>
              <a:srgbClr val="C3D4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" name="Shape 15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w="190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Shape 16"/>
          <p:cNvSpPr/>
          <p:nvPr/>
        </p:nvSpPr>
        <p:spPr>
          <a:xfrm>
            <a:off x="8839200" y="0"/>
            <a:ext cx="304799" cy="6858000"/>
          </a:xfrm>
          <a:prstGeom prst="rect">
            <a:avLst/>
          </a:prstGeom>
          <a:solidFill>
            <a:srgbClr val="C3D4E8">
              <a:alpha val="8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7" name="Shape 17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Shape 18"/>
          <p:cNvSpPr/>
          <p:nvPr/>
        </p:nvSpPr>
        <p:spPr>
          <a:xfrm>
            <a:off x="8156447" y="5715000"/>
            <a:ext cx="548639" cy="54863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lasova@fss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lflearning.cz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lflearning.cz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lflearning.cz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ctrTitle"/>
          </p:nvPr>
        </p:nvSpPr>
        <p:spPr>
          <a:xfrm>
            <a:off x="2277988" y="1412777"/>
            <a:ext cx="6172199" cy="2448271"/>
          </a:xfrm>
          <a:prstGeom prst="rect">
            <a:avLst/>
          </a:prstGeom>
          <a:solidFill>
            <a:schemeClr val="accent1"/>
          </a:solidFill>
          <a:ln w="25400" cap="flat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Libre Baskerville"/>
              <a:buNone/>
            </a:pPr>
            <a:r>
              <a:rPr lang="cs-CZ" sz="3600" b="1" i="0" u="none" strike="noStrike" cap="small" baseline="0" dirty="0" smtClean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VPL818 </a:t>
            </a:r>
            <a:r>
              <a:rPr lang="cs-CZ" sz="3600" b="1" i="0" u="none" strike="noStrike" cap="small" baseline="0" dirty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Řízení a rozvoj lidských </a:t>
            </a:r>
            <a:r>
              <a:rPr lang="cs-CZ" sz="3600" b="1" i="0" u="none" strike="noStrike" cap="small" baseline="0" dirty="0" smtClean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zdrojů</a:t>
            </a:r>
            <a:br>
              <a:rPr lang="cs-CZ" sz="3600" b="1" i="0" u="none" strike="noStrike" cap="small" baseline="0" dirty="0" smtClean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</a:br>
            <a:r>
              <a:rPr lang="cs-CZ" sz="3200" b="0" i="0" u="none" strike="noStrike" cap="none" baseline="0" dirty="0" smtClean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2</a:t>
            </a:r>
            <a:r>
              <a:rPr lang="cs-CZ" sz="3200" b="0" i="0" u="none" strike="noStrike" cap="none" baseline="0" dirty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. setkání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subTitle" idx="1"/>
          </p:nvPr>
        </p:nvSpPr>
        <p:spPr>
          <a:xfrm>
            <a:off x="2286000" y="4725145"/>
            <a:ext cx="6172199" cy="1649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Libre Baskerville"/>
              <a:buNone/>
            </a:pPr>
            <a:r>
              <a:rPr lang="cs-CZ" sz="1800" b="1" i="0" u="none" strike="noStrike" cap="none" baseline="0" dirty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Blanka Plasová</a:t>
            </a:r>
          </a:p>
          <a:p>
            <a:pPr marL="0" marR="0" lvl="0" indent="0" algn="l" rtl="0">
              <a:spcBef>
                <a:spcPts val="600"/>
              </a:spcBef>
              <a:buClr>
                <a:schemeClr val="accent1"/>
              </a:buClr>
              <a:buSzPct val="25000"/>
              <a:buFont typeface="Libre Baskerville"/>
              <a:buNone/>
            </a:pPr>
            <a:r>
              <a:rPr lang="cs-CZ" sz="1800" b="1" i="0" u="sng" strike="noStrike" cap="none" baseline="0" dirty="0">
                <a:solidFill>
                  <a:schemeClr val="hlink"/>
                </a:solidFill>
                <a:latin typeface="Libre Baskerville"/>
                <a:ea typeface="Libre Baskerville"/>
                <a:cs typeface="Libre Baskerville"/>
                <a:sym typeface="Libre Baskerville"/>
                <a:hlinkClick r:id="rId3"/>
              </a:rPr>
              <a:t>plasova@fss.muni.cz</a:t>
            </a:r>
            <a:r>
              <a:rPr lang="cs-CZ" sz="1800" b="1" i="0" u="none" strike="noStrike" cap="none" baseline="0" dirty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</a:p>
          <a:p>
            <a:pPr marL="0" marR="0" lvl="0" indent="0" algn="l" rtl="0">
              <a:spcBef>
                <a:spcPts val="600"/>
              </a:spcBef>
              <a:buClr>
                <a:schemeClr val="accent1"/>
              </a:buClr>
              <a:buSzPct val="25000"/>
              <a:buFont typeface="Libre Baskerville"/>
              <a:buNone/>
            </a:pPr>
            <a:r>
              <a:rPr lang="cs-CZ" sz="1800" b="1" i="0" u="none" strike="noStrike" cap="none" baseline="0" dirty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Tel. 549 49 58 61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Design vzdělávací aktivity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3657600" cy="2260848"/>
          </a:xfrm>
        </p:spPr>
        <p:txBody>
          <a:bodyPr/>
          <a:lstStyle/>
          <a:p>
            <a:r>
              <a:rPr lang="en-US" dirty="0"/>
              <a:t>CÍL AKTIVITY</a:t>
            </a:r>
          </a:p>
          <a:p>
            <a:r>
              <a:rPr lang="en-US" dirty="0"/>
              <a:t>OBSAH</a:t>
            </a:r>
          </a:p>
          <a:p>
            <a:r>
              <a:rPr lang="en-US" dirty="0"/>
              <a:t>ÚČASTNÍCI</a:t>
            </a:r>
          </a:p>
          <a:p>
            <a:pPr marL="106680" indent="0">
              <a:buNone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270248" y="1600200"/>
            <a:ext cx="3657600" cy="2044824"/>
          </a:xfrm>
        </p:spPr>
        <p:txBody>
          <a:bodyPr/>
          <a:lstStyle/>
          <a:p>
            <a:r>
              <a:rPr lang="en-US" dirty="0"/>
              <a:t>FORMA</a:t>
            </a:r>
          </a:p>
          <a:p>
            <a:r>
              <a:rPr lang="en-US" dirty="0"/>
              <a:t>LEKTOR</a:t>
            </a:r>
          </a:p>
          <a:p>
            <a:r>
              <a:rPr lang="en-US" dirty="0"/>
              <a:t>PROSTŘEDÍ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077072"/>
            <a:ext cx="69127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/>
                </a:solidFill>
              </a:rPr>
              <a:t>METODY</a:t>
            </a:r>
            <a:r>
              <a:rPr lang="cs-CZ" sz="2000" dirty="0"/>
              <a:t>: </a:t>
            </a:r>
            <a:r>
              <a:rPr lang="en-US" sz="2000" dirty="0"/>
              <a:t>PŘEDNÁŠKA, INSTRUKTÁŽ, PANEL, FÓRUM, WORKSHOP, PŘÍPADOVÁ STUDIE, SKUPINOVÁ DISKUZE, HRANÍ ROLÍ, MODELOVÁ SITUACE, UČENÍ V AKCI, PRÁCE NA PROJEKTU, SUPERVIZE, EXKURZE, SDÍLENÍ, OUTDOOR AKTIVITA, </a:t>
            </a:r>
            <a:r>
              <a:rPr lang="en-US" sz="2000" dirty="0" smtClean="0"/>
              <a:t>WEBINÁŘE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6381328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Hroník 2007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594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922115"/>
          </a:xfrm>
        </p:spPr>
        <p:txBody>
          <a:bodyPr/>
          <a:lstStyle/>
          <a:p>
            <a:r>
              <a:rPr lang="cs-CZ" dirty="0" smtClean="0"/>
              <a:t>REALIZACE</a:t>
            </a:r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95536" y="1268760"/>
            <a:ext cx="7467600" cy="5256584"/>
          </a:xfrm>
        </p:spPr>
        <p:txBody>
          <a:bodyPr/>
          <a:lstStyle/>
          <a:p>
            <a:r>
              <a:rPr lang="cs-CZ" b="1" dirty="0" smtClean="0">
                <a:solidFill>
                  <a:srgbClr val="F79646"/>
                </a:solidFill>
              </a:rPr>
              <a:t>Příprava</a:t>
            </a:r>
            <a:r>
              <a:rPr lang="cs-CZ" b="1" dirty="0" smtClean="0"/>
              <a:t> –</a:t>
            </a:r>
            <a:r>
              <a:rPr lang="cs-CZ" dirty="0" smtClean="0"/>
              <a:t> lektora, účastníků, materiálů, učebních pomůcek, samostudia a domácích </a:t>
            </a:r>
            <a:r>
              <a:rPr lang="cs-CZ" dirty="0"/>
              <a:t>ú</a:t>
            </a:r>
            <a:r>
              <a:rPr lang="cs-CZ" dirty="0" smtClean="0"/>
              <a:t>kolů</a:t>
            </a:r>
          </a:p>
          <a:p>
            <a:r>
              <a:rPr lang="cs-CZ" b="1" dirty="0">
                <a:solidFill>
                  <a:srgbClr val="F79646"/>
                </a:solidFill>
              </a:rPr>
              <a:t>Organizační zajištění </a:t>
            </a:r>
            <a:r>
              <a:rPr lang="cs-CZ" dirty="0" smtClean="0"/>
              <a:t>– příprava na místě, doplňkové pomůcky, občerstvení, ubytování, nastavení prostředí webové stránky</a:t>
            </a:r>
          </a:p>
          <a:p>
            <a:r>
              <a:rPr lang="cs-CZ" b="1" dirty="0">
                <a:solidFill>
                  <a:srgbClr val="F79646"/>
                </a:solidFill>
              </a:rPr>
              <a:t>Vlastní realizace </a:t>
            </a:r>
            <a:r>
              <a:rPr lang="cs-CZ" dirty="0" smtClean="0"/>
              <a:t>– zahájení, monitorování dění a průběhu, vytvoření a udržování vysoké úrovně pracovního prostředí, řešení nenadálých situací</a:t>
            </a:r>
          </a:p>
          <a:p>
            <a:r>
              <a:rPr lang="cs-CZ" b="1" dirty="0" smtClean="0">
                <a:solidFill>
                  <a:srgbClr val="F79646"/>
                </a:solidFill>
              </a:rPr>
              <a:t>T</a:t>
            </a:r>
            <a:r>
              <a:rPr lang="cs-CZ" b="1" dirty="0">
                <a:solidFill>
                  <a:srgbClr val="F79646"/>
                </a:solidFill>
              </a:rPr>
              <a:t>ransfer</a:t>
            </a:r>
            <a:r>
              <a:rPr lang="cs-CZ" dirty="0" smtClean="0"/>
              <a:t> – aktivity po skončení kurzu – databanka know-how, fotodokumentace a další záznamy, ověření nové dovednosti v praxi – domácí úkoly, účastník referuje ostatním, provede workshop</a:t>
            </a:r>
            <a:r>
              <a:rPr lang="cs-CZ" dirty="0"/>
              <a:t> </a:t>
            </a:r>
            <a:r>
              <a:rPr lang="cs-CZ" dirty="0" smtClean="0"/>
              <a:t>či výcvikové bloky</a:t>
            </a:r>
            <a:endParaRPr lang="cs-CZ" dirty="0"/>
          </a:p>
        </p:txBody>
      </p:sp>
      <p:sp>
        <p:nvSpPr>
          <p:cNvPr id="7" name="TextBox 6"/>
          <p:cNvSpPr txBox="1"/>
          <p:nvPr/>
        </p:nvSpPr>
        <p:spPr>
          <a:xfrm>
            <a:off x="455162" y="6371455"/>
            <a:ext cx="5112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Hroník 2007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7351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Efektivita vzdělávání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467600" cy="4133056"/>
          </a:xfrm>
        </p:spPr>
        <p:txBody>
          <a:bodyPr/>
          <a:lstStyle/>
          <a:p>
            <a:pPr marL="106680" indent="0">
              <a:buNone/>
            </a:pPr>
            <a:r>
              <a:rPr lang="cs-CZ" b="1" dirty="0" err="1" smtClean="0">
                <a:solidFill>
                  <a:srgbClr val="F79646"/>
                </a:solidFill>
              </a:rPr>
              <a:t>Kirkpatrickův</a:t>
            </a:r>
            <a:r>
              <a:rPr lang="cs-CZ" b="1" dirty="0" smtClean="0">
                <a:solidFill>
                  <a:srgbClr val="F79646"/>
                </a:solidFill>
              </a:rPr>
              <a:t> model:</a:t>
            </a:r>
          </a:p>
          <a:p>
            <a:pPr marL="563880" indent="-457200">
              <a:buFont typeface="+mj-lt"/>
              <a:buAutoNum type="arabicPeriod"/>
            </a:pPr>
            <a:r>
              <a:rPr lang="cs-CZ" dirty="0" smtClean="0"/>
              <a:t>Hodnocení vzdělávací akce účastníky</a:t>
            </a:r>
          </a:p>
          <a:p>
            <a:pPr marL="563880" indent="-457200">
              <a:buFont typeface="+mj-lt"/>
              <a:buAutoNum type="arabicPeriod"/>
            </a:pPr>
            <a:r>
              <a:rPr lang="cs-CZ" dirty="0" smtClean="0"/>
              <a:t>Zhodnocení znalostí</a:t>
            </a:r>
          </a:p>
          <a:p>
            <a:pPr marL="563880" indent="-457200">
              <a:buFont typeface="+mj-lt"/>
              <a:buAutoNum type="arabicPeriod"/>
            </a:pPr>
            <a:r>
              <a:rPr lang="cs-CZ" dirty="0" smtClean="0"/>
              <a:t>Hodnocení změny chování</a:t>
            </a:r>
          </a:p>
          <a:p>
            <a:pPr marL="563880" indent="-457200">
              <a:buFont typeface="+mj-lt"/>
              <a:buAutoNum type="arabicPeriod"/>
            </a:pPr>
            <a:r>
              <a:rPr lang="cs-CZ" dirty="0" smtClean="0"/>
              <a:t>Zhodnocení dopadu na business cíle</a:t>
            </a:r>
          </a:p>
          <a:p>
            <a:pPr marL="106680" indent="0">
              <a:buNone/>
            </a:pPr>
            <a:r>
              <a:rPr lang="cs-CZ" b="1" dirty="0">
                <a:solidFill>
                  <a:srgbClr val="F79646"/>
                </a:solidFill>
              </a:rPr>
              <a:t>+ později byly přidány stupně:</a:t>
            </a:r>
          </a:p>
          <a:p>
            <a:pPr marL="563880" indent="-457200">
              <a:buFont typeface="+mj-lt"/>
              <a:buAutoNum type="arabicPeriod" startAt="5"/>
            </a:pPr>
            <a:r>
              <a:rPr lang="cs-CZ" dirty="0" smtClean="0"/>
              <a:t>Návratnost investic do vzdělávání</a:t>
            </a:r>
          </a:p>
          <a:p>
            <a:pPr marL="563880" indent="-457200">
              <a:buFont typeface="+mj-lt"/>
              <a:buAutoNum type="arabicPeriod" startAt="5"/>
            </a:pPr>
            <a:r>
              <a:rPr lang="cs-CZ" dirty="0" smtClean="0"/>
              <a:t>Širší dopad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093296"/>
            <a:ext cx="727280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F79646"/>
                </a:solidFill>
              </a:rPr>
              <a:t>Dopručená</a:t>
            </a:r>
            <a:r>
              <a:rPr lang="cs-CZ" sz="1600" b="1" dirty="0" smtClean="0">
                <a:solidFill>
                  <a:srgbClr val="F79646"/>
                </a:solidFill>
              </a:rPr>
              <a:t> literatura: Vodák, J.;, Kuchaříková. A. 2007. </a:t>
            </a:r>
            <a:r>
              <a:rPr lang="cs-CZ" sz="1600" b="1" dirty="0">
                <a:solidFill>
                  <a:srgbClr val="F79646"/>
                </a:solidFill>
              </a:rPr>
              <a:t>Efektivní vzdělávání zaměstnanců. Praha. </a:t>
            </a:r>
            <a:r>
              <a:rPr lang="cs-CZ" sz="1600" b="1" dirty="0" err="1">
                <a:solidFill>
                  <a:srgbClr val="F79646"/>
                </a:solidFill>
              </a:rPr>
              <a:t>Grada</a:t>
            </a:r>
            <a:r>
              <a:rPr lang="cs-CZ" sz="1600" b="1" dirty="0">
                <a:solidFill>
                  <a:srgbClr val="F79646"/>
                </a:solidFill>
              </a:rPr>
              <a:t> </a:t>
            </a:r>
            <a:r>
              <a:rPr lang="cs-CZ" sz="1600" b="1" dirty="0" err="1">
                <a:solidFill>
                  <a:srgbClr val="F79646"/>
                </a:solidFill>
              </a:rPr>
              <a:t>Publishing</a:t>
            </a:r>
            <a:r>
              <a:rPr lang="cs-CZ" sz="1600" b="1" dirty="0">
                <a:solidFill>
                  <a:srgbClr val="F79646"/>
                </a:solidFill>
              </a:rPr>
              <a:t>, a.s.</a:t>
            </a:r>
          </a:p>
        </p:txBody>
      </p:sp>
    </p:spTree>
    <p:extLst>
      <p:ext uri="{BB962C8B-B14F-4D97-AF65-F5344CB8AC3E}">
        <p14:creationId xmlns:p14="http://schemas.microsoft.com/office/powerpoint/2010/main" val="2059840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7780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Libre Baskerville"/>
              <a:buNone/>
            </a:pPr>
            <a:r>
              <a:rPr lang="cs-CZ" sz="3000" b="0" i="0" u="none" strike="noStrike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Jak nastavit spektrum vzdělávání?</a:t>
            </a:r>
          </a:p>
        </p:txBody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179511" y="1340767"/>
            <a:ext cx="4182615" cy="52568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400" b="1" i="0" u="none" strike="noStrike" cap="none" baseline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Neformální vzdělávání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Vysoce odpovídající individuálním potřebám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Může jít o malou mezeru mezi současnými a cílovými znalostmi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Vzdělávající se osoby rozhodují o tom, jak bude vzdělávání probíhat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Bezprostřední uplatnitelnost 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Snadno přenositelné 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Odehrává se při práci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body" idx="2"/>
          </p:nvPr>
        </p:nvSpPr>
        <p:spPr>
          <a:xfrm>
            <a:off x="4355976" y="1340767"/>
            <a:ext cx="4572000" cy="55172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400" b="1" i="0" u="none" strike="noStrike" cap="none" baseline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Formální vzdělávání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Závažné pro někoho, ne tak závažné pro jiné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Všechny vzdělávající se osoby se učí totéž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Může jít o značnou mezeru mezi současnými a cílovými znalostmi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0 tom, jak bude vzdělávání probíhat, rozhoduje vzdělavatel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Doba uplatnitelnosti různá, často vzdálená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Mohou nastat problémy při uplatňování naučených poznatků a dovedností na pracovišti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Často se odehrává mimo pracoviště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382250" y="6442050"/>
            <a:ext cx="5418900" cy="32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-CZ"/>
              <a:t>Armstrong 2007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778099"/>
          </a:xfrm>
        </p:spPr>
        <p:txBody>
          <a:bodyPr/>
          <a:lstStyle/>
          <a:p>
            <a:r>
              <a:rPr lang="cs-CZ" dirty="0" smtClean="0"/>
              <a:t>Talent management - pojmy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7467600" cy="5277199"/>
          </a:xfrm>
        </p:spPr>
        <p:txBody>
          <a:bodyPr/>
          <a:lstStyle/>
          <a:p>
            <a:r>
              <a:rPr lang="cs-CZ" i="1" dirty="0" smtClean="0">
                <a:solidFill>
                  <a:srgbClr val="F79646"/>
                </a:solidFill>
              </a:rPr>
              <a:t>Kdo je talent?</a:t>
            </a:r>
          </a:p>
          <a:p>
            <a:pPr marL="106680" indent="0">
              <a:buNone/>
            </a:pPr>
            <a:r>
              <a:rPr lang="cs-CZ" dirty="0" smtClean="0"/>
              <a:t>= Pracovník s dlouhodobě vysokým výkonem a potenciálem k dalšímu růstu, který ztělesňuje klíčové kompetence firmy (srov. Hroník 2007a, Berger a Berger 2003)</a:t>
            </a:r>
          </a:p>
          <a:p>
            <a:r>
              <a:rPr lang="cs-CZ" i="1" dirty="0" smtClean="0">
                <a:solidFill>
                  <a:srgbClr val="F79646"/>
                </a:solidFill>
              </a:rPr>
              <a:t>Co je talent management?</a:t>
            </a:r>
          </a:p>
          <a:p>
            <a:pPr marL="106680" indent="0">
              <a:buNone/>
            </a:pPr>
            <a:r>
              <a:rPr lang="cs-CZ" dirty="0" smtClean="0"/>
              <a:t>= řízený proces identifikace, získávání, rozvoje a stabilizace talentů v organizaci (</a:t>
            </a:r>
            <a:r>
              <a:rPr lang="cs-CZ" dirty="0"/>
              <a:t>Hroník 2007: 110</a:t>
            </a:r>
            <a:r>
              <a:rPr lang="cs-CZ" dirty="0" smtClean="0"/>
              <a:t>)</a:t>
            </a:r>
          </a:p>
          <a:p>
            <a:pPr marL="106680" indent="0">
              <a:buNone/>
            </a:pPr>
            <a:r>
              <a:rPr lang="cs-CZ" dirty="0" smtClean="0"/>
              <a:t>X odborná příprava – zaměřena především na to, aby člověk na dané pozici byl co nejrychleji připraven zastávat pozici X TM pracuje s širší perspektivou – </a:t>
            </a:r>
            <a:r>
              <a:rPr lang="cs-CZ" dirty="0" err="1" smtClean="0"/>
              <a:t>časovu</a:t>
            </a:r>
            <a:r>
              <a:rPr lang="cs-CZ" dirty="0" smtClean="0"/>
              <a:t> i odbornou.</a:t>
            </a:r>
          </a:p>
          <a:p>
            <a:r>
              <a:rPr lang="cs-CZ" i="1" dirty="0">
                <a:solidFill>
                  <a:srgbClr val="F79646"/>
                </a:solidFill>
              </a:rPr>
              <a:t>Role HR v talent managementu</a:t>
            </a:r>
          </a:p>
        </p:txBody>
      </p:sp>
    </p:spTree>
    <p:extLst>
      <p:ext uri="{BB962C8B-B14F-4D97-AF65-F5344CB8AC3E}">
        <p14:creationId xmlns:p14="http://schemas.microsoft.com/office/powerpoint/2010/main" val="3698647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467544" y="260648"/>
            <a:ext cx="7560840" cy="612225"/>
          </a:xfrm>
          <a:prstGeom prst="rect">
            <a:avLst/>
          </a:prstGeom>
          <a:noFill/>
          <a:ln>
            <a:noFill/>
          </a:ln>
        </p:spPr>
        <p:txBody>
          <a:bodyPr wrap="square" lIns="68569" tIns="34275" rIns="68569" bIns="34275" anchor="t" anchorCtr="0">
            <a:noAutofit/>
          </a:bodyPr>
          <a:lstStyle/>
          <a:p>
            <a:pPr indent="-171450">
              <a:buClr>
                <a:schemeClr val="accent1"/>
              </a:buClr>
              <a:buSzPct val="100000"/>
            </a:pPr>
            <a:r>
              <a:rPr lang="cs-CZ" sz="2700" cap="none" dirty="0">
                <a:solidFill>
                  <a:schemeClr val="bg2"/>
                </a:solidFill>
                <a:latin typeface="Trebuchet MS"/>
                <a:ea typeface="Trebuchet MS"/>
                <a:cs typeface="Trebuchet MS"/>
                <a:sym typeface="Trebuchet MS"/>
              </a:rPr>
              <a:t>Exkluzivní </a:t>
            </a:r>
            <a:r>
              <a:rPr lang="cs-CZ" dirty="0">
                <a:solidFill>
                  <a:schemeClr val="bg2"/>
                </a:solidFill>
              </a:rPr>
              <a:t>vs.</a:t>
            </a:r>
            <a:r>
              <a:rPr lang="cs-CZ" sz="2700" cap="none" dirty="0">
                <a:solidFill>
                  <a:schemeClr val="bg2"/>
                </a:solidFill>
                <a:latin typeface="Trebuchet MS"/>
                <a:ea typeface="Trebuchet MS"/>
                <a:cs typeface="Trebuchet MS"/>
                <a:sym typeface="Trebuchet MS"/>
              </a:rPr>
              <a:t> inkluzivní forma TM</a:t>
            </a:r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579281" y="1052736"/>
            <a:ext cx="7665127" cy="5400600"/>
          </a:xfrm>
          <a:prstGeom prst="rect">
            <a:avLst/>
          </a:prstGeom>
          <a:noFill/>
          <a:ln>
            <a:noFill/>
          </a:ln>
        </p:spPr>
        <p:txBody>
          <a:bodyPr wrap="square" lIns="68569" tIns="34275" rIns="68569" bIns="34275" anchor="t" anchorCtr="0">
            <a:noAutofit/>
          </a:bodyPr>
          <a:lstStyle/>
          <a:p>
            <a:pPr marL="342900" indent="-240030">
              <a:spcBef>
                <a:spcPts val="750"/>
              </a:spcBef>
              <a:buSzPct val="79999"/>
            </a:pPr>
            <a:r>
              <a:rPr lang="cs-CZ" b="1" dirty="0">
                <a:solidFill>
                  <a:schemeClr val="accent2"/>
                </a:solidFill>
              </a:rPr>
              <a:t>exkluzivní forma</a:t>
            </a:r>
            <a:r>
              <a:rPr lang="cs-CZ" dirty="0"/>
              <a:t> - úzce zaměřená na klíčové, </a:t>
            </a:r>
            <a:r>
              <a:rPr lang="cs-CZ" dirty="0" err="1"/>
              <a:t>seniorní</a:t>
            </a:r>
            <a:r>
              <a:rPr lang="cs-CZ" dirty="0"/>
              <a:t> a strategicky důležité pozice a jedince uvnitř firmy</a:t>
            </a:r>
          </a:p>
          <a:p>
            <a:pPr marL="0" indent="0">
              <a:spcBef>
                <a:spcPts val="750"/>
              </a:spcBef>
              <a:buNone/>
            </a:pPr>
            <a:r>
              <a:rPr lang="cs-CZ" sz="1125" b="1" dirty="0"/>
              <a:t>PRO</a:t>
            </a:r>
            <a:r>
              <a:rPr lang="cs-CZ" sz="1125" dirty="0"/>
              <a:t> - přesné zacílení finančních prostředků, možnost nabídnout více individualizované programy, lehčí evaluace nákladů a zisků investic</a:t>
            </a:r>
          </a:p>
          <a:p>
            <a:pPr marL="0" indent="0">
              <a:spcBef>
                <a:spcPts val="750"/>
              </a:spcBef>
              <a:buNone/>
            </a:pPr>
            <a:r>
              <a:rPr lang="cs-CZ" sz="1125" b="1" dirty="0"/>
              <a:t>PROTI</a:t>
            </a:r>
            <a:r>
              <a:rPr lang="cs-CZ" sz="1125" dirty="0"/>
              <a:t> - riziko vyšší fluktuace </a:t>
            </a:r>
            <a:r>
              <a:rPr lang="cs-CZ" sz="1125" dirty="0" err="1"/>
              <a:t>exkludovaných</a:t>
            </a:r>
            <a:r>
              <a:rPr lang="cs-CZ" sz="1125" dirty="0"/>
              <a:t> </a:t>
            </a:r>
            <a:r>
              <a:rPr lang="cs-CZ" sz="1125" dirty="0" err="1"/>
              <a:t>zam-ců</a:t>
            </a:r>
            <a:r>
              <a:rPr lang="cs-CZ" sz="1125" dirty="0"/>
              <a:t>, ostatní skupiny se mohou cítit přehlíženy, nižší </a:t>
            </a:r>
            <a:r>
              <a:rPr lang="cs-CZ" sz="1125" dirty="0" err="1"/>
              <a:t>engagement</a:t>
            </a:r>
            <a:r>
              <a:rPr lang="cs-CZ" sz="1125" dirty="0"/>
              <a:t>, menší příležitost pro diversitu, redukce prostředků a zdrojů pro </a:t>
            </a:r>
            <a:r>
              <a:rPr lang="cs-CZ" sz="1125" dirty="0" err="1"/>
              <a:t>zam-ce</a:t>
            </a:r>
            <a:r>
              <a:rPr lang="cs-CZ" sz="1125" dirty="0"/>
              <a:t> mimo talentové programy </a:t>
            </a:r>
          </a:p>
          <a:p>
            <a:pPr marL="342900" indent="-240030">
              <a:spcBef>
                <a:spcPts val="750"/>
              </a:spcBef>
              <a:buSzPct val="79999"/>
            </a:pPr>
            <a:r>
              <a:rPr lang="cs-CZ" b="1" dirty="0">
                <a:solidFill>
                  <a:schemeClr val="accent2"/>
                </a:solidFill>
              </a:rPr>
              <a:t>inkluzivní forma</a:t>
            </a:r>
            <a:r>
              <a:rPr lang="cs-CZ" dirty="0"/>
              <a:t> - souvisí s vytvořením tzv. talent </a:t>
            </a:r>
            <a:r>
              <a:rPr lang="cs-CZ" dirty="0" err="1"/>
              <a:t>pipeline</a:t>
            </a:r>
            <a:r>
              <a:rPr lang="cs-CZ" dirty="0"/>
              <a:t> či talent pool na všech úrovních firmy, kdy jsou aktivity TM určeny pro všechny s vysokým potenciálem bez ohledu na zastávanou pozici </a:t>
            </a:r>
          </a:p>
          <a:p>
            <a:pPr marL="0" indent="0">
              <a:spcBef>
                <a:spcPts val="750"/>
              </a:spcBef>
              <a:buNone/>
            </a:pPr>
            <a:r>
              <a:rPr lang="cs-CZ" sz="1125" b="1" dirty="0"/>
              <a:t>PRO</a:t>
            </a:r>
            <a:r>
              <a:rPr lang="cs-CZ" sz="1125" dirty="0"/>
              <a:t> - vyšší </a:t>
            </a:r>
            <a:r>
              <a:rPr lang="cs-CZ" sz="1125" dirty="0" err="1"/>
              <a:t>engagement</a:t>
            </a:r>
            <a:r>
              <a:rPr lang="cs-CZ" sz="1125" dirty="0"/>
              <a:t> </a:t>
            </a:r>
            <a:r>
              <a:rPr lang="cs-CZ" sz="1125" dirty="0" err="1"/>
              <a:t>zam-ců</a:t>
            </a:r>
            <a:r>
              <a:rPr lang="cs-CZ" sz="1125" dirty="0"/>
              <a:t>, podpora plánování nástupnictví pro všechny klíčové role a nejen pro </a:t>
            </a:r>
            <a:r>
              <a:rPr lang="cs-CZ" sz="1125" dirty="0" err="1"/>
              <a:t>seniorní</a:t>
            </a:r>
            <a:r>
              <a:rPr lang="cs-CZ" sz="1125" dirty="0"/>
              <a:t>, podpora diversity </a:t>
            </a:r>
            <a:r>
              <a:rPr lang="cs-CZ" sz="1125" dirty="0" err="1"/>
              <a:t>zam-ců</a:t>
            </a:r>
            <a:r>
              <a:rPr lang="cs-CZ" sz="1125" dirty="0"/>
              <a:t>, vyšší šance profitovat ze všech typů talentů ve firmě</a:t>
            </a:r>
          </a:p>
          <a:p>
            <a:pPr marL="0" indent="0">
              <a:spcBef>
                <a:spcPts val="750"/>
              </a:spcBef>
              <a:buNone/>
            </a:pPr>
            <a:r>
              <a:rPr lang="cs-CZ" sz="1125" b="1" dirty="0"/>
              <a:t>PROTI</a:t>
            </a:r>
            <a:r>
              <a:rPr lang="cs-CZ" sz="1125" dirty="0"/>
              <a:t> - vyšší konkurence při postupu nese potřebu řízení případných konfliktů, jednotlivci s jádrovými schopnostmi pro firmu dostanou nižší podporu, což poškodí organizační cíle, frekvence rozvojových aktivit bude nižší (méně peněz) 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579281" y="5569763"/>
            <a:ext cx="5278500" cy="24277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cs-CZ" sz="1050" dirty="0"/>
              <a:t>Zdroj: Wilton 2016</a:t>
            </a:r>
          </a:p>
        </p:txBody>
      </p:sp>
    </p:spTree>
    <p:extLst>
      <p:ext uri="{BB962C8B-B14F-4D97-AF65-F5344CB8AC3E}">
        <p14:creationId xmlns:p14="http://schemas.microsoft.com/office/powerpoint/2010/main" val="2413990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 talentů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Začínáme od identifikace klíčových kompetencí pro firmu </a:t>
            </a:r>
            <a:r>
              <a:rPr lang="cs-CZ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endParaRPr lang="cs-CZ" dirty="0"/>
          </a:p>
          <a:p>
            <a:r>
              <a:rPr lang="cs-CZ" dirty="0" smtClean="0"/>
              <a:t>Nástroje:</a:t>
            </a:r>
          </a:p>
          <a:p>
            <a:pPr lvl="1"/>
            <a:r>
              <a:rPr lang="cs-CZ" dirty="0" smtClean="0"/>
              <a:t>Pravidelné hodnocení pracovního výkonu (kompetenční model společnosti, naplnění výkonových ukazatelů = KPI)</a:t>
            </a:r>
          </a:p>
          <a:p>
            <a:pPr lvl="1"/>
            <a:r>
              <a:rPr lang="cs-CZ" dirty="0" err="1" smtClean="0"/>
              <a:t>Development</a:t>
            </a:r>
            <a:r>
              <a:rPr lang="cs-CZ" dirty="0" smtClean="0"/>
              <a:t>/</a:t>
            </a:r>
            <a:r>
              <a:rPr lang="cs-CZ" dirty="0" err="1" smtClean="0"/>
              <a:t>assessment</a:t>
            </a:r>
            <a:r>
              <a:rPr lang="cs-CZ" dirty="0" smtClean="0"/>
              <a:t> centra</a:t>
            </a:r>
          </a:p>
          <a:p>
            <a:pPr lvl="1"/>
            <a:r>
              <a:rPr lang="cs-CZ" dirty="0" smtClean="0"/>
              <a:t>360°zpětná vazba</a:t>
            </a:r>
          </a:p>
          <a:p>
            <a:pPr lvl="1"/>
            <a:r>
              <a:rPr lang="cs-CZ" dirty="0" smtClean="0"/>
              <a:t>Nominace</a:t>
            </a:r>
          </a:p>
          <a:p>
            <a:pPr lvl="1"/>
            <a:r>
              <a:rPr lang="cs-CZ" dirty="0" smtClean="0"/>
              <a:t>Externí nábor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165304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Hroník 2007a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931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Získávání a kontrakt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6680" indent="0">
              <a:buNone/>
            </a:pPr>
            <a:r>
              <a:rPr lang="cs-CZ" dirty="0" smtClean="0"/>
              <a:t>Nabídka a kontrakt </a:t>
            </a:r>
          </a:p>
          <a:p>
            <a:pPr marL="106680" indent="0">
              <a:buNone/>
            </a:pPr>
            <a:r>
              <a:rPr lang="cs-CZ" dirty="0" smtClean="0"/>
              <a:t>- formuluje závazky na obou stranách</a:t>
            </a:r>
          </a:p>
          <a:p>
            <a:pPr marL="106680" indent="0">
              <a:buNone/>
            </a:pPr>
            <a:r>
              <a:rPr lang="cs-CZ" dirty="0" smtClean="0"/>
              <a:t>- má především psychologickou funkci</a:t>
            </a:r>
          </a:p>
          <a:p>
            <a:pPr>
              <a:buFontTx/>
              <a:buChar char="-"/>
            </a:pPr>
            <a:r>
              <a:rPr lang="cs-CZ" dirty="0" smtClean="0"/>
              <a:t>Žádná úleva v aktuální práci (?)</a:t>
            </a:r>
          </a:p>
          <a:p>
            <a:pPr>
              <a:buFontTx/>
              <a:buChar char="-"/>
            </a:pPr>
            <a:r>
              <a:rPr lang="cs-CZ" dirty="0" smtClean="0"/>
              <a:t>Žádná záruka kariéry, ale příležitost.</a:t>
            </a:r>
          </a:p>
          <a:p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165304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Hroník 2007a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033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Cílem rozvoj je, aby účastník </a:t>
            </a:r>
            <a:r>
              <a:rPr lang="cs-CZ" b="1" dirty="0" smtClean="0"/>
              <a:t>TM „rozuměl různým souvislostem a provázanostem mezi jednotlivými odděleními a celou firmou“ </a:t>
            </a:r>
            <a:r>
              <a:rPr lang="cs-CZ" dirty="0" smtClean="0"/>
              <a:t>(Hroník 2007: 115).</a:t>
            </a:r>
          </a:p>
          <a:p>
            <a:pPr marL="106680" indent="0">
              <a:buNone/>
            </a:pPr>
            <a:endParaRPr lang="cs-CZ" dirty="0" smtClean="0"/>
          </a:p>
          <a:p>
            <a:r>
              <a:rPr lang="cs-CZ" b="1" dirty="0" smtClean="0">
                <a:solidFill>
                  <a:srgbClr val="F79646"/>
                </a:solidFill>
              </a:rPr>
              <a:t>Nástroje</a:t>
            </a:r>
            <a:r>
              <a:rPr lang="cs-CZ" dirty="0" smtClean="0"/>
              <a:t>: vzdělávací kurzy, samostudium, dlouhodobá vzdělávání (MBA, PhD.), konference, </a:t>
            </a:r>
            <a:r>
              <a:rPr lang="cs-CZ" dirty="0" err="1" smtClean="0"/>
              <a:t>trainee</a:t>
            </a:r>
            <a:r>
              <a:rPr lang="cs-CZ" dirty="0" smtClean="0"/>
              <a:t> programy,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, 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rotation</a:t>
            </a:r>
            <a:r>
              <a:rPr lang="cs-CZ" dirty="0" smtClean="0"/>
              <a:t>, účast na projektech, </a:t>
            </a:r>
            <a:r>
              <a:rPr lang="cs-CZ" dirty="0" err="1" smtClean="0"/>
              <a:t>mentoring</a:t>
            </a:r>
            <a:r>
              <a:rPr lang="cs-CZ" dirty="0" smtClean="0"/>
              <a:t>, </a:t>
            </a:r>
            <a:r>
              <a:rPr lang="cs-CZ" dirty="0" err="1" smtClean="0"/>
              <a:t>coaching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6381328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Hejtmánková, L. – přednáška Talent management 2015, Hroník 2007a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882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Udržení talentů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Smluvní ujednání a rozvoje tzv. </a:t>
            </a:r>
            <a:r>
              <a:rPr lang="cs-CZ" dirty="0" err="1" smtClean="0"/>
              <a:t>commitmentu</a:t>
            </a:r>
            <a:endParaRPr lang="cs-CZ" dirty="0" smtClean="0"/>
          </a:p>
          <a:p>
            <a:r>
              <a:rPr lang="cs-CZ" dirty="0" smtClean="0"/>
              <a:t>Nabídka </a:t>
            </a:r>
            <a:r>
              <a:rPr lang="cs-CZ" dirty="0"/>
              <a:t>rozvoje a dalšího vzdělávání</a:t>
            </a:r>
          </a:p>
          <a:p>
            <a:r>
              <a:rPr lang="cs-CZ" dirty="0"/>
              <a:t>Nabídka kariérního postupu</a:t>
            </a:r>
          </a:p>
          <a:p>
            <a:r>
              <a:rPr lang="cs-CZ" dirty="0"/>
              <a:t>Spolupráce na projektech</a:t>
            </a:r>
          </a:p>
          <a:p>
            <a:r>
              <a:rPr lang="cs-CZ" dirty="0"/>
              <a:t>Nabídka </a:t>
            </a:r>
            <a:r>
              <a:rPr lang="cs-CZ" dirty="0" smtClean="0"/>
              <a:t>benefitů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cs-CZ" dirty="0"/>
              <a:t>Navýšení mzdy</a:t>
            </a:r>
          </a:p>
          <a:p>
            <a:r>
              <a:rPr lang="cs-CZ" dirty="0"/>
              <a:t>Firemní kultura</a:t>
            </a:r>
          </a:p>
          <a:p>
            <a:r>
              <a:rPr lang="cs-CZ" dirty="0" err="1" smtClean="0"/>
              <a:t>Leadership</a:t>
            </a:r>
            <a:endParaRPr lang="cs-CZ" dirty="0"/>
          </a:p>
          <a:p>
            <a:r>
              <a:rPr lang="cs-CZ" dirty="0"/>
              <a:t>Lepší pracovní podmínky</a:t>
            </a:r>
          </a:p>
          <a:p>
            <a:r>
              <a:rPr lang="cs-CZ" dirty="0"/>
              <a:t>Atraktivita pracovní náplně</a:t>
            </a:r>
          </a:p>
          <a:p>
            <a:r>
              <a:rPr lang="cs-CZ" dirty="0"/>
              <a:t>Atraktivita </a:t>
            </a:r>
            <a:r>
              <a:rPr lang="cs-CZ" dirty="0" smtClean="0"/>
              <a:t>zaměstnavatele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6381328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Hejtmánková, L. – přednáška Talent management 2015, Hroník 2007a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187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Libre Baskerville"/>
              <a:buNone/>
            </a:pPr>
            <a:r>
              <a:rPr lang="cs-CZ" sz="3000" b="1" i="0" u="none" strike="noStrike" cap="small" baseline="0">
                <a:solidFill>
                  <a:schemeClr val="accen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Struktura setkání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74666"/>
              <a:buNone/>
            </a:pPr>
            <a:r>
              <a:rPr lang="cs-CZ" sz="2950" dirty="0"/>
              <a:t>6</a:t>
            </a:r>
            <a:r>
              <a:rPr lang="cs-CZ" sz="295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. téma:</a:t>
            </a:r>
            <a:r>
              <a:rPr lang="cs-CZ" sz="2950" b="1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Proces </a:t>
            </a:r>
            <a:r>
              <a:rPr lang="cs-CZ" sz="2950" b="1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rozvoje lidských zdrojů: </a:t>
            </a:r>
            <a:r>
              <a:rPr lang="cs-CZ" sz="295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Strategie rozvoje. Učení se v organizaci a učící se </a:t>
            </a:r>
            <a:r>
              <a:rPr lang="cs-CZ" sz="2950" b="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organizace. </a:t>
            </a:r>
            <a:r>
              <a:rPr lang="cs-CZ" sz="2950" dirty="0" smtClean="0"/>
              <a:t>Cyklus vzdělávání v organizaci</a:t>
            </a:r>
            <a:endParaRPr lang="cs-CZ" sz="2950" b="0" i="0" u="none" strike="noStrike" cap="none" baseline="0" dirty="0" smtClean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74666"/>
              <a:buNone/>
            </a:pPr>
            <a:r>
              <a:rPr lang="cs-CZ" sz="2950" dirty="0"/>
              <a:t>7</a:t>
            </a:r>
            <a:r>
              <a:rPr lang="cs-CZ" sz="2950" dirty="0" smtClean="0"/>
              <a:t>. téma: </a:t>
            </a:r>
            <a:r>
              <a:rPr lang="cs-CZ" sz="2950" b="1" dirty="0" smtClean="0"/>
              <a:t>Talent management</a:t>
            </a:r>
            <a:endParaRPr lang="cs-CZ" sz="2950" b="1" i="0" u="none" strike="noStrike" cap="none" baseline="0" dirty="0">
              <a:solidFill>
                <a:schemeClr val="accent2"/>
              </a:solidFill>
              <a:sym typeface="Libre Baskerville"/>
            </a:endParaRPr>
          </a:p>
          <a:p>
            <a:pPr marL="0" marR="0" lvl="0" indent="0" algn="l" rtl="0">
              <a:spcBef>
                <a:spcPts val="600"/>
              </a:spcBef>
              <a:buClr>
                <a:schemeClr val="accent1"/>
              </a:buClr>
              <a:buSzPct val="74666"/>
              <a:buNone/>
            </a:pPr>
            <a:r>
              <a:rPr lang="cs-CZ" sz="2950" dirty="0"/>
              <a:t>8</a:t>
            </a:r>
            <a:r>
              <a:rPr lang="cs-CZ" sz="295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. téma: </a:t>
            </a:r>
            <a:r>
              <a:rPr lang="cs-CZ" sz="2950" b="1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Zajišťování </a:t>
            </a:r>
            <a:r>
              <a:rPr lang="cs-CZ" sz="2950" b="1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lidských zdrojů, nábor a výběr </a:t>
            </a:r>
            <a:r>
              <a:rPr lang="cs-CZ" sz="2950" b="1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zaměstnanců</a:t>
            </a:r>
            <a:r>
              <a:rPr lang="cs-CZ" sz="2950" b="1" dirty="0" smtClean="0"/>
              <a:t>, ukončení pracovního poměru</a:t>
            </a:r>
            <a:endParaRPr lang="cs-CZ" sz="2950" b="1" i="0" u="none" strike="noStrike" cap="none" baseline="0" dirty="0">
              <a:solidFill>
                <a:schemeClr val="accent2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0" marR="0" lvl="0" indent="0" algn="l" rtl="0">
              <a:spcBef>
                <a:spcPts val="600"/>
              </a:spcBef>
              <a:buClr>
                <a:schemeClr val="accent1"/>
              </a:buClr>
              <a:buSzPct val="74666"/>
              <a:buNone/>
            </a:pPr>
            <a:r>
              <a:rPr lang="cs-CZ" sz="2950" dirty="0"/>
              <a:t>9</a:t>
            </a:r>
            <a:r>
              <a:rPr lang="cs-CZ" sz="295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. téma: </a:t>
            </a:r>
            <a:r>
              <a:rPr lang="cs-CZ" sz="2950" b="1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Adaptace </a:t>
            </a:r>
            <a:r>
              <a:rPr lang="cs-CZ" sz="2950" b="1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 stabilizace </a:t>
            </a:r>
            <a:r>
              <a:rPr lang="cs-CZ" sz="2950" b="1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zaměstnanců</a:t>
            </a:r>
          </a:p>
          <a:p>
            <a:pPr marL="457200" marR="0" lvl="0" indent="-457200" algn="l" rtl="0">
              <a:spcBef>
                <a:spcPts val="600"/>
              </a:spcBef>
              <a:buClr>
                <a:schemeClr val="accent1"/>
              </a:buClr>
              <a:buSzPct val="74666"/>
              <a:buFont typeface="Libre Baskerville"/>
              <a:buAutoNum type="arabicPeriod"/>
            </a:pPr>
            <a:endParaRPr lang="cs-CZ" sz="2950" b="1" i="0" u="none" strike="noStrike" cap="none" baseline="0" dirty="0">
              <a:solidFill>
                <a:schemeClr val="accent2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endParaRPr lang="cs-CZ" sz="2950" b="1" i="0" u="none" strike="noStrike" cap="none" baseline="0" dirty="0">
              <a:solidFill>
                <a:schemeClr val="accent2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634083"/>
          </a:xfrm>
        </p:spPr>
        <p:txBody>
          <a:bodyPr/>
          <a:lstStyle/>
          <a:p>
            <a:r>
              <a:rPr lang="cs-CZ" dirty="0" smtClean="0"/>
              <a:t>Přínosy vs. Problémy TM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052736"/>
            <a:ext cx="4032448" cy="5328592"/>
          </a:xfrm>
        </p:spPr>
        <p:txBody>
          <a:bodyPr/>
          <a:lstStyle/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 smtClean="0">
                <a:solidFill>
                  <a:schemeClr val="accent3"/>
                </a:solidFill>
              </a:rPr>
              <a:t>Identifikace potenciálu firmy v personální oblasti 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 smtClean="0">
                <a:solidFill>
                  <a:schemeClr val="accent3"/>
                </a:solidFill>
              </a:rPr>
              <a:t>Plné </a:t>
            </a:r>
            <a:r>
              <a:rPr lang="cs-CZ" sz="2000" dirty="0">
                <a:solidFill>
                  <a:schemeClr val="accent3"/>
                </a:solidFill>
              </a:rPr>
              <a:t>využití potenciálu pracovníků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>
                <a:solidFill>
                  <a:schemeClr val="accent3"/>
                </a:solidFill>
              </a:rPr>
              <a:t>Efektivnější naplnění cílů organizace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 smtClean="0">
                <a:solidFill>
                  <a:schemeClr val="accent3"/>
                </a:solidFill>
              </a:rPr>
              <a:t>Stabilizace talentovaných zaměstnanců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 smtClean="0">
                <a:solidFill>
                  <a:schemeClr val="accent3"/>
                </a:solidFill>
              </a:rPr>
              <a:t>Snížení </a:t>
            </a:r>
            <a:r>
              <a:rPr lang="cs-CZ" sz="2000" dirty="0">
                <a:solidFill>
                  <a:schemeClr val="accent3"/>
                </a:solidFill>
              </a:rPr>
              <a:t>fluktuace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>
                <a:solidFill>
                  <a:schemeClr val="accent3"/>
                </a:solidFill>
              </a:rPr>
              <a:t>Plánování nástupnictví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>
                <a:solidFill>
                  <a:schemeClr val="accent3"/>
                </a:solidFill>
              </a:rPr>
              <a:t> Zachování know-how organizace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>
                <a:solidFill>
                  <a:schemeClr val="accent3"/>
                </a:solidFill>
              </a:rPr>
              <a:t>Zvýšení atraktivity organizace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r>
              <a:rPr lang="cs-CZ" sz="2000" dirty="0">
                <a:solidFill>
                  <a:schemeClr val="accent3"/>
                </a:solidFill>
              </a:rPr>
              <a:t>Zvýšení konkurenceschopnosti organizace</a:t>
            </a:r>
          </a:p>
          <a:p>
            <a:pPr>
              <a:buClr>
                <a:schemeClr val="accent3"/>
              </a:buClr>
              <a:buSzPct val="80000"/>
              <a:buFont typeface="Wingdings" charset="2"/>
              <a:buChar char="ü"/>
            </a:pPr>
            <a:endParaRPr lang="cs-CZ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270248" y="1124744"/>
            <a:ext cx="4046168" cy="5256584"/>
          </a:xfrm>
        </p:spPr>
        <p:txBody>
          <a:bodyPr/>
          <a:lstStyle/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>
                <a:solidFill>
                  <a:srgbClr val="FF0000"/>
                </a:solidFill>
              </a:rPr>
              <a:t>Absence koordinace tohoto </a:t>
            </a:r>
            <a:r>
              <a:rPr lang="cs-CZ" sz="2000" dirty="0" smtClean="0">
                <a:solidFill>
                  <a:srgbClr val="FF0000"/>
                </a:solidFill>
              </a:rPr>
              <a:t>programu</a:t>
            </a:r>
          </a:p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 smtClean="0">
                <a:solidFill>
                  <a:srgbClr val="FF0000"/>
                </a:solidFill>
              </a:rPr>
              <a:t>Špatný </a:t>
            </a:r>
            <a:r>
              <a:rPr lang="cs-CZ" sz="2000" dirty="0">
                <a:solidFill>
                  <a:srgbClr val="FF0000"/>
                </a:solidFill>
              </a:rPr>
              <a:t>výběr </a:t>
            </a:r>
            <a:r>
              <a:rPr lang="cs-CZ" sz="2000" dirty="0" smtClean="0">
                <a:solidFill>
                  <a:srgbClr val="FF0000"/>
                </a:solidFill>
              </a:rPr>
              <a:t>uchazečů</a:t>
            </a:r>
          </a:p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 smtClean="0">
                <a:solidFill>
                  <a:srgbClr val="FF0000"/>
                </a:solidFill>
              </a:rPr>
              <a:t>Špatný </a:t>
            </a:r>
            <a:r>
              <a:rPr lang="cs-CZ" sz="2000" dirty="0">
                <a:solidFill>
                  <a:srgbClr val="FF0000"/>
                </a:solidFill>
              </a:rPr>
              <a:t>výběr rozvojových </a:t>
            </a:r>
            <a:r>
              <a:rPr lang="cs-CZ" sz="2000" dirty="0" smtClean="0">
                <a:solidFill>
                  <a:srgbClr val="FF0000"/>
                </a:solidFill>
              </a:rPr>
              <a:t>aktivit</a:t>
            </a:r>
          </a:p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 smtClean="0">
                <a:solidFill>
                  <a:srgbClr val="FF0000"/>
                </a:solidFill>
              </a:rPr>
              <a:t>Nevhodně </a:t>
            </a:r>
            <a:r>
              <a:rPr lang="cs-CZ" sz="2000" dirty="0">
                <a:solidFill>
                  <a:srgbClr val="FF0000"/>
                </a:solidFill>
              </a:rPr>
              <a:t>zvolená </a:t>
            </a:r>
            <a:r>
              <a:rPr lang="cs-CZ" sz="2000" dirty="0" smtClean="0">
                <a:solidFill>
                  <a:srgbClr val="FF0000"/>
                </a:solidFill>
              </a:rPr>
              <a:t>komunikace</a:t>
            </a:r>
          </a:p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 smtClean="0">
                <a:solidFill>
                  <a:srgbClr val="FF0000"/>
                </a:solidFill>
              </a:rPr>
              <a:t>Nevyhodnocování </a:t>
            </a:r>
            <a:r>
              <a:rPr lang="cs-CZ" sz="2000" dirty="0">
                <a:solidFill>
                  <a:srgbClr val="FF0000"/>
                </a:solidFill>
              </a:rPr>
              <a:t>pokroku v rozvoji </a:t>
            </a:r>
            <a:r>
              <a:rPr lang="cs-CZ" sz="2000" dirty="0" smtClean="0">
                <a:solidFill>
                  <a:srgbClr val="FF0000"/>
                </a:solidFill>
              </a:rPr>
              <a:t>talentů</a:t>
            </a:r>
          </a:p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 smtClean="0">
                <a:solidFill>
                  <a:srgbClr val="FF0000"/>
                </a:solidFill>
              </a:rPr>
              <a:t>Nevhodný </a:t>
            </a:r>
            <a:r>
              <a:rPr lang="cs-CZ" sz="2000" dirty="0" err="1" smtClean="0">
                <a:solidFill>
                  <a:srgbClr val="FF0000"/>
                </a:solidFill>
              </a:rPr>
              <a:t>leadership</a:t>
            </a:r>
            <a:endParaRPr lang="cs-CZ" sz="2000" dirty="0" smtClean="0">
              <a:solidFill>
                <a:srgbClr val="FF0000"/>
              </a:solidFill>
            </a:endParaRPr>
          </a:p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 smtClean="0">
                <a:solidFill>
                  <a:srgbClr val="FF0000"/>
                </a:solidFill>
              </a:rPr>
              <a:t>Demotivace talentů</a:t>
            </a:r>
          </a:p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 smtClean="0">
                <a:solidFill>
                  <a:srgbClr val="FF0000"/>
                </a:solidFill>
              </a:rPr>
              <a:t>Fluktuace talentů</a:t>
            </a:r>
          </a:p>
          <a:p>
            <a:pPr marL="420688" lvl="1" indent="-342900">
              <a:buClr>
                <a:schemeClr val="accent2"/>
              </a:buClr>
              <a:buSzPct val="80000"/>
              <a:buFont typeface="Lucida Grande CE"/>
              <a:buChar char="☹"/>
            </a:pPr>
            <a:r>
              <a:rPr lang="cs-CZ" sz="2000" dirty="0" smtClean="0">
                <a:solidFill>
                  <a:srgbClr val="FF0000"/>
                </a:solidFill>
              </a:rPr>
              <a:t>Nejsou </a:t>
            </a:r>
            <a:r>
              <a:rPr lang="cs-CZ" sz="2000" dirty="0">
                <a:solidFill>
                  <a:srgbClr val="FF0000"/>
                </a:solidFill>
              </a:rPr>
              <a:t>definována měřítka pro efektivitu </a:t>
            </a:r>
            <a:r>
              <a:rPr lang="cs-CZ" sz="2000" dirty="0" smtClean="0">
                <a:solidFill>
                  <a:srgbClr val="FF0000"/>
                </a:solidFill>
              </a:rPr>
              <a:t>programu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53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92211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Libre Baskerville"/>
              <a:buNone/>
            </a:pPr>
            <a:r>
              <a:rPr lang="cs-CZ" b="1"/>
              <a:t>2. </a:t>
            </a:r>
            <a:r>
              <a:rPr lang="cs-CZ" sz="3000" b="1" i="0" u="none" strike="noStrike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Zajišťování lidských zdrojů</a:t>
            </a:r>
          </a:p>
        </p:txBody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457200" y="1412776"/>
            <a:ext cx="7467600" cy="25202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Libre Baskerville"/>
              <a:buNone/>
            </a:pPr>
            <a:r>
              <a:rPr lang="cs-CZ" sz="2400" b="1" i="0" u="none" strike="noStrike" cap="small" baseline="0" dirty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Plánování lidských zdrojů</a:t>
            </a:r>
            <a:r>
              <a:rPr lang="cs-CZ" sz="2400" b="1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= </a:t>
            </a:r>
            <a:r>
              <a:rPr lang="cs-CZ" sz="2400" b="0" i="1" u="none" strike="noStrike" cap="none" baseline="0" dirty="0">
                <a:solidFill>
                  <a:schemeClr val="accent5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„nepřetržité a systematické hledání souladu mezi vizí, cíli a strategií firmy na jedné straně a realitou trhu, především trhu práce, na straně druhé“ </a:t>
            </a:r>
            <a:r>
              <a:rPr lang="cs-CZ" sz="19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(Hroník </a:t>
            </a:r>
            <a:r>
              <a:rPr lang="cs-CZ" sz="1900" b="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2007: </a:t>
            </a:r>
            <a:r>
              <a:rPr lang="cs-CZ" sz="19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15). </a:t>
            </a:r>
          </a:p>
          <a:p>
            <a:pPr marL="0" marR="0" lvl="0" indent="0" algn="l" rtl="0">
              <a:spcBef>
                <a:spcPts val="600"/>
              </a:spcBef>
              <a:buClr>
                <a:schemeClr val="accent1"/>
              </a:buClr>
              <a:buSzPct val="25000"/>
              <a:buFont typeface="Libre Baskerville"/>
              <a:buNone/>
            </a:pPr>
            <a:r>
              <a:rPr lang="cs-CZ" sz="2400" b="1" i="0" u="none" strike="noStrike" cap="small" baseline="0" dirty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Cílem plánování lidských zdrojů </a:t>
            </a: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je pokrytí firemních cílů a způsobů (strategií), které směřují k jejich dosažení lidskými zdroji (Hroník </a:t>
            </a:r>
            <a:r>
              <a:rPr lang="cs-CZ" sz="1800" b="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2007):</a:t>
            </a:r>
            <a:endParaRPr lang="cs-CZ" sz="1800" b="0" i="0" u="none" strike="noStrike" cap="none" baseline="0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31" name="Shape 231"/>
          <p:cNvSpPr txBox="1"/>
          <p:nvPr/>
        </p:nvSpPr>
        <p:spPr>
          <a:xfrm>
            <a:off x="451520" y="4149080"/>
            <a:ext cx="3888432" cy="20313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 potřebném počtu</a:t>
            </a:r>
          </a:p>
          <a:p>
            <a:pPr marL="285750" marR="0" lvl="0" indent="-285750" algn="l" rtl="0"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 potřebnými výkonovými předpoklady a dovednostmi</a:t>
            </a:r>
          </a:p>
          <a:p>
            <a:pPr marL="285750" marR="0" lvl="0" indent="-285750" algn="l" rtl="0"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 potřebnou praxí</a:t>
            </a:r>
          </a:p>
          <a:p>
            <a:pPr marL="285750" marR="0" lvl="0" indent="-285750" algn="l" rtl="0"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Dostatečně motivovanými, participujícími a loajálními</a:t>
            </a:r>
          </a:p>
          <a:p>
            <a:endParaRPr lang="cs-CZ" sz="1800" b="0" i="0" u="none" strike="noStrike" cap="none" baseline="0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4483427" y="4149080"/>
            <a:ext cx="3456383" cy="17543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Připravenými k odbornému rozvoji</a:t>
            </a:r>
          </a:p>
          <a:p>
            <a:pPr marL="285750" marR="0" lvl="0" indent="-285750" algn="l" rtl="0"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Ve správný čas</a:t>
            </a:r>
          </a:p>
          <a:p>
            <a:pPr marL="285750" marR="0" lvl="0" indent="-285750" algn="l" rtl="0"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Na správných místech</a:t>
            </a:r>
          </a:p>
          <a:p>
            <a:pPr marL="285750" marR="0" lvl="0" indent="-285750" algn="l" rtl="0">
              <a:buClr>
                <a:schemeClr val="dk1"/>
              </a:buClr>
              <a:buSzPct val="100000"/>
              <a:buFont typeface="Libre Baskerville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Za předem definovaného zabezpečení dalšími zdroji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38138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Proces získávání a výběru pracovníků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183880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CÍL</a:t>
            </a:r>
            <a:r>
              <a:rPr lang="cs-CZ" dirty="0" smtClean="0"/>
              <a:t> = „</a:t>
            </a:r>
            <a:r>
              <a:rPr lang="cs-CZ" i="1" dirty="0" smtClean="0"/>
              <a:t>získat </a:t>
            </a:r>
            <a:r>
              <a:rPr lang="cs-CZ" i="1" dirty="0"/>
              <a:t>s vynaložením </a:t>
            </a:r>
            <a:r>
              <a:rPr lang="cs-CZ" i="1" dirty="0" smtClean="0"/>
              <a:t>minimálních </a:t>
            </a:r>
            <a:r>
              <a:rPr lang="cs-CZ" i="1" dirty="0"/>
              <a:t>nákladů takové množství a takovou kvalitu pracovníků, které jsou žádoucí pro uspoko­jení podnikové potřeby lidských </a:t>
            </a:r>
            <a:r>
              <a:rPr lang="cs-CZ" i="1" dirty="0" smtClean="0"/>
              <a:t>zdrojů“ </a:t>
            </a:r>
            <a:r>
              <a:rPr lang="cs-CZ" sz="1600" dirty="0" smtClean="0"/>
              <a:t>(Armstrong 2007: 342)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Základní ukazatele: </a:t>
            </a:r>
          </a:p>
          <a:p>
            <a:pPr marL="0" indent="0">
              <a:buNone/>
            </a:pPr>
            <a:r>
              <a:rPr lang="cs-CZ" b="1" dirty="0" err="1" smtClean="0"/>
              <a:t>Time</a:t>
            </a:r>
            <a:r>
              <a:rPr lang="cs-CZ" b="1" dirty="0" smtClean="0"/>
              <a:t>-to-</a:t>
            </a:r>
            <a:r>
              <a:rPr lang="cs-CZ" b="1" dirty="0" err="1" smtClean="0"/>
              <a:t>hire</a:t>
            </a:r>
            <a:r>
              <a:rPr lang="cs-CZ" dirty="0"/>
              <a:t> = </a:t>
            </a:r>
            <a:r>
              <a:rPr lang="cs-CZ" dirty="0" smtClean="0"/>
              <a:t>průměrná délka </a:t>
            </a:r>
            <a:r>
              <a:rPr lang="cs-CZ" dirty="0"/>
              <a:t>doby potřebné pro obsazení volné pracovní pozice</a:t>
            </a: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Cost</a:t>
            </a:r>
            <a:r>
              <a:rPr lang="cs-CZ" b="1" dirty="0" smtClean="0"/>
              <a:t>-per-</a:t>
            </a:r>
            <a:r>
              <a:rPr lang="cs-CZ" b="1" dirty="0" err="1" smtClean="0"/>
              <a:t>hire</a:t>
            </a:r>
            <a:r>
              <a:rPr lang="cs-CZ" dirty="0" smtClean="0"/>
              <a:t> = </a:t>
            </a:r>
            <a:r>
              <a:rPr lang="cs-CZ" dirty="0"/>
              <a:t>náklady na obsazení </a:t>
            </a:r>
            <a:r>
              <a:rPr lang="cs-CZ" dirty="0" smtClean="0"/>
              <a:t>pozice</a:t>
            </a:r>
            <a:endParaRPr lang="cs-CZ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Tři </a:t>
            </a:r>
            <a:r>
              <a:rPr lang="cs-CZ" b="1" dirty="0">
                <a:solidFill>
                  <a:schemeClr val="accent1"/>
                </a:solidFill>
              </a:rPr>
              <a:t>fáze </a:t>
            </a:r>
            <a:r>
              <a:rPr lang="cs-CZ" dirty="0"/>
              <a:t>získávání a výběru </a:t>
            </a:r>
            <a:r>
              <a:rPr lang="cs-CZ" dirty="0" smtClean="0"/>
              <a:t>pracovníků </a:t>
            </a:r>
            <a:r>
              <a:rPr lang="cs-CZ" sz="1600" dirty="0"/>
              <a:t>(Armstrong 2007):</a:t>
            </a:r>
          </a:p>
          <a:p>
            <a:r>
              <a:rPr lang="cs-CZ" b="1" dirty="0" smtClean="0"/>
              <a:t>Definování požadavků</a:t>
            </a:r>
            <a:endParaRPr lang="cs-CZ" dirty="0"/>
          </a:p>
          <a:p>
            <a:r>
              <a:rPr lang="cs-CZ" b="1" dirty="0" smtClean="0"/>
              <a:t>Přilákání </a:t>
            </a:r>
            <a:r>
              <a:rPr lang="cs-CZ" b="1" dirty="0"/>
              <a:t>uchazečů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dirty="0" smtClean="0"/>
              <a:t>Vybírání/třídění uchazečů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74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dirty="0" smtClean="0"/>
              <a:t>Zásady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859216" cy="5277200"/>
          </a:xfrm>
        </p:spPr>
        <p:txBody>
          <a:bodyPr>
            <a:normAutofit lnSpcReduction="10000"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800" b="1" dirty="0" smtClean="0">
                <a:solidFill>
                  <a:schemeClr val="accent2"/>
                </a:solidFill>
              </a:rPr>
              <a:t>Efektivní</a:t>
            </a:r>
            <a:r>
              <a:rPr lang="cs-CZ" sz="2800" b="1" dirty="0" smtClean="0"/>
              <a:t> </a:t>
            </a:r>
            <a:r>
              <a:rPr lang="cs-CZ" sz="2800" dirty="0" smtClean="0"/>
              <a:t>– výběr nejvhodnějšího uchazeče, který ve firmě setrvá a bude pro ni přínosem. </a:t>
            </a:r>
            <a:endParaRPr lang="cs-CZ" sz="2800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800" b="1" dirty="0" smtClean="0">
                <a:solidFill>
                  <a:schemeClr val="accent2"/>
                </a:solidFill>
              </a:rPr>
              <a:t>Etické</a:t>
            </a:r>
            <a:r>
              <a:rPr lang="cs-CZ" sz="2800" dirty="0" smtClean="0">
                <a:solidFill>
                  <a:schemeClr val="accent2"/>
                </a:solidFill>
              </a:rPr>
              <a:t> </a:t>
            </a:r>
            <a:r>
              <a:rPr lang="cs-CZ" sz="2800" dirty="0"/>
              <a:t>– </a:t>
            </a:r>
            <a:r>
              <a:rPr lang="cs-CZ" sz="2800" dirty="0" smtClean="0"/>
              <a:t>volba takových kritérií, které nejsou zdrojem jakékoli diskriminace</a:t>
            </a:r>
          </a:p>
          <a:p>
            <a:pPr lvl="2"/>
            <a:r>
              <a:rPr lang="cs-CZ" sz="2400" dirty="0"/>
              <a:t>Zákoník práce</a:t>
            </a:r>
          </a:p>
          <a:p>
            <a:pPr lvl="2"/>
            <a:r>
              <a:rPr lang="cs-CZ" sz="2400" dirty="0"/>
              <a:t>Tzv. antidiskriminační zákon</a:t>
            </a:r>
          </a:p>
          <a:p>
            <a:pPr lvl="2"/>
            <a:r>
              <a:rPr lang="cs-CZ" sz="2400" dirty="0" smtClean="0"/>
              <a:t>Právo EU </a:t>
            </a:r>
            <a:endParaRPr lang="cs-CZ" sz="2400" dirty="0"/>
          </a:p>
          <a:p>
            <a:pPr marL="731520" lvl="2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– </a:t>
            </a:r>
            <a:r>
              <a:rPr lang="cs-CZ" sz="2400" dirty="0"/>
              <a:t>vnímání uchazečů jako partnerů</a:t>
            </a:r>
          </a:p>
          <a:p>
            <a:pPr marL="731520" lvl="2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– </a:t>
            </a:r>
            <a:r>
              <a:rPr lang="cs-CZ" sz="2400" dirty="0"/>
              <a:t>pozor </a:t>
            </a:r>
            <a:r>
              <a:rPr lang="cs-CZ" sz="2400" dirty="0" smtClean="0"/>
              <a:t>také na </a:t>
            </a:r>
            <a:r>
              <a:rPr lang="cs-CZ" sz="2400" dirty="0"/>
              <a:t>nakládání s osobními informacemi</a:t>
            </a:r>
            <a:r>
              <a:rPr lang="cs-CZ" sz="2400" dirty="0" smtClean="0"/>
              <a:t>!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800" b="1" dirty="0">
                <a:solidFill>
                  <a:schemeClr val="accent2"/>
                </a:solidFill>
              </a:rPr>
              <a:t>Ekonomické</a:t>
            </a:r>
            <a:r>
              <a:rPr lang="cs-CZ" sz="2800" dirty="0"/>
              <a:t> – optimální časová zátěž při vynaložení přiměřených finančních prostředků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309320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/>
              </a:rPr>
              <a:t>Zdroj: </a:t>
            </a:r>
            <a:r>
              <a:rPr lang="cs-CZ" dirty="0">
                <a:latin typeface="Arial"/>
              </a:rPr>
              <a:t>Hroník </a:t>
            </a:r>
            <a:r>
              <a:rPr lang="cs-CZ" dirty="0" smtClean="0">
                <a:latin typeface="Arial"/>
              </a:rPr>
              <a:t>2007</a:t>
            </a:r>
            <a:endParaRPr lang="cs-CZ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662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Libre Baskerville"/>
              <a:buNone/>
            </a:pPr>
            <a:r>
              <a:rPr lang="cs-CZ" sz="3000" b="0" i="0" u="none" strike="noStrike" cap="small" baseline="0" dirty="0" smtClean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1. fáze: Definování </a:t>
            </a:r>
            <a:r>
              <a:rPr lang="cs-CZ" sz="3000" b="0" i="0" u="none" strike="noStrike" cap="small" baseline="0" dirty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požadavků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Vazba na jasně definovaný </a:t>
            </a:r>
            <a:r>
              <a:rPr lang="cs-CZ" sz="24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personální plán</a:t>
            </a:r>
          </a:p>
          <a:p>
            <a:pPr marL="274320" marR="0" lvl="0" indent="-274320" algn="l" rtl="0"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4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Specifikace požadavků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na pracovní místo (proces vytváření kritérií, na jejichž základě budou uchazeči posuzování, stanovit a odlišit podstatné a žádoucí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)</a:t>
            </a:r>
          </a:p>
          <a:p>
            <a:pPr marL="0" indent="0">
              <a:buSzPct val="70000"/>
              <a:buNone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	     </a:t>
            </a:r>
            <a:r>
              <a:rPr lang="cs-CZ" b="1" dirty="0"/>
              <a:t>spolupráce HR a liniového </a:t>
            </a:r>
            <a:r>
              <a:rPr lang="cs-CZ" b="1" dirty="0" smtClean="0"/>
              <a:t>manažera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		</a:t>
            </a:r>
            <a:endParaRPr lang="cs-CZ" sz="2400" b="0" i="0" u="none" strike="noStrike" cap="none" baseline="0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4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Metody:</a:t>
            </a:r>
          </a:p>
          <a:p>
            <a:pPr marL="640080" marR="0" lvl="1" indent="-284480" algn="l" rtl="0">
              <a:spcBef>
                <a:spcPts val="420"/>
              </a:spcBef>
              <a:buClr>
                <a:schemeClr val="accent1"/>
              </a:buClr>
              <a:buSzPct val="79999"/>
              <a:buFont typeface="Libre Baskerville"/>
              <a:buChar char="●"/>
            </a:pPr>
            <a:r>
              <a:rPr lang="cs-CZ" sz="21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Sedmibodový model</a:t>
            </a:r>
          </a:p>
          <a:p>
            <a:pPr marL="640080" marR="0" lvl="1" indent="-284480" algn="l" rtl="0">
              <a:spcBef>
                <a:spcPts val="420"/>
              </a:spcBef>
              <a:buClr>
                <a:schemeClr val="accent1"/>
              </a:buClr>
              <a:buSzPct val="79999"/>
              <a:buFont typeface="Libre Baskerville"/>
              <a:buChar char="●"/>
            </a:pPr>
            <a:r>
              <a:rPr lang="cs-CZ" sz="21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Pětistupňový model</a:t>
            </a:r>
          </a:p>
          <a:p>
            <a:pPr marL="640080" marR="0" lvl="1" indent="-284480" algn="l" rtl="0">
              <a:spcBef>
                <a:spcPts val="420"/>
              </a:spcBef>
              <a:buClr>
                <a:schemeClr val="accent1"/>
              </a:buClr>
              <a:buSzPct val="79999"/>
              <a:buFont typeface="Libre Baskerville"/>
              <a:buChar char="●"/>
            </a:pPr>
            <a:r>
              <a:rPr lang="cs-CZ" sz="21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Model založený na schopnostech (orientace spíše na analýzu lidí než na analýzu pracovních míst)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382250" y="6442050"/>
            <a:ext cx="5418900" cy="32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-CZ" dirty="0"/>
              <a:t>Armstrong 2007</a:t>
            </a:r>
          </a:p>
        </p:txBody>
      </p:sp>
      <p:sp>
        <p:nvSpPr>
          <p:cNvPr id="5" name="Right Arrow 4"/>
          <p:cNvSpPr/>
          <p:nvPr/>
        </p:nvSpPr>
        <p:spPr>
          <a:xfrm>
            <a:off x="683568" y="3284984"/>
            <a:ext cx="1080000" cy="28803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b="1" dirty="0"/>
              <a:t>Specifikace požadavků na pracovníka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cs-CZ" b="1" dirty="0"/>
              <a:t>Odborné schopnosti</a:t>
            </a:r>
            <a:r>
              <a:rPr lang="cs-CZ" dirty="0"/>
              <a:t> </a:t>
            </a:r>
            <a:endParaRPr lang="cs-CZ" dirty="0" smtClean="0"/>
          </a:p>
          <a:p>
            <a:pPr marL="228600" indent="-228600">
              <a:buFont typeface="+mj-lt"/>
              <a:buAutoNum type="arabicPeriod"/>
            </a:pPr>
            <a:r>
              <a:rPr lang="cs-CZ" b="1" dirty="0" smtClean="0"/>
              <a:t>Požadavky </a:t>
            </a:r>
            <a:r>
              <a:rPr lang="cs-CZ" b="1" dirty="0"/>
              <a:t>na chování a postoje</a:t>
            </a:r>
            <a:r>
              <a:rPr lang="cs-CZ" dirty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cs-CZ" b="1" dirty="0"/>
              <a:t>Odborná příprava a výcvik</a:t>
            </a:r>
            <a:r>
              <a:rPr lang="cs-CZ" dirty="0"/>
              <a:t> </a:t>
            </a:r>
            <a:endParaRPr lang="cs-CZ" dirty="0" smtClean="0"/>
          </a:p>
          <a:p>
            <a:pPr marL="228600" indent="-228600">
              <a:buFont typeface="+mj-lt"/>
              <a:buAutoNum type="arabicPeriod"/>
            </a:pPr>
            <a:r>
              <a:rPr lang="cs-CZ" b="1" dirty="0" smtClean="0"/>
              <a:t>Zkušenosti</a:t>
            </a:r>
            <a:r>
              <a:rPr lang="cs-CZ" b="1" dirty="0"/>
              <a:t>, praxe</a:t>
            </a:r>
            <a:r>
              <a:rPr lang="cs-CZ" dirty="0"/>
              <a:t> </a:t>
            </a:r>
            <a:endParaRPr lang="cs-CZ" dirty="0" smtClean="0"/>
          </a:p>
          <a:p>
            <a:pPr marL="228600" indent="-228600">
              <a:buFont typeface="+mj-lt"/>
              <a:buAutoNum type="arabicPeriod"/>
            </a:pPr>
            <a:r>
              <a:rPr lang="cs-CZ" b="1" dirty="0" smtClean="0"/>
              <a:t>Zvláštní </a:t>
            </a:r>
            <a:r>
              <a:rPr lang="cs-CZ" b="1" dirty="0"/>
              <a:t>požadavky</a:t>
            </a:r>
            <a:r>
              <a:rPr lang="cs-CZ" dirty="0"/>
              <a:t> </a:t>
            </a:r>
            <a:endParaRPr lang="cs-CZ" dirty="0" smtClean="0"/>
          </a:p>
          <a:p>
            <a:pPr marL="228600" indent="-228600">
              <a:buFont typeface="+mj-lt"/>
              <a:buAutoNum type="arabicPeriod"/>
            </a:pPr>
            <a:r>
              <a:rPr lang="cs-CZ" b="1" dirty="0" smtClean="0"/>
              <a:t>Vhodnost </a:t>
            </a:r>
            <a:r>
              <a:rPr lang="cs-CZ" b="1" dirty="0"/>
              <a:t>pro organizaci</a:t>
            </a:r>
            <a:r>
              <a:rPr lang="cs-CZ" dirty="0"/>
              <a:t> </a:t>
            </a:r>
            <a:r>
              <a:rPr lang="cs-CZ" dirty="0" smtClean="0"/>
              <a:t>– schopnost pracovníka přizpůsobit se podnikové kultuře a pracovat v ní</a:t>
            </a:r>
          </a:p>
          <a:p>
            <a:pPr marL="228600" indent="-228600">
              <a:buFont typeface="+mj-lt"/>
              <a:buAutoNum type="arabicPeriod"/>
            </a:pPr>
            <a:r>
              <a:rPr lang="cs-CZ" b="1" dirty="0" smtClean="0"/>
              <a:t>Další </a:t>
            </a:r>
            <a:r>
              <a:rPr lang="cs-CZ" b="1" dirty="0"/>
              <a:t>požadavky</a:t>
            </a:r>
            <a:r>
              <a:rPr lang="cs-CZ" dirty="0"/>
              <a:t> - cestování, neobvyklá pracovní doba, proměnlivé pracoviště, pobyt mimo bydliště pracovníka atd.</a:t>
            </a:r>
          </a:p>
          <a:p>
            <a:pPr marL="228600" indent="-228600">
              <a:buFont typeface="+mj-lt"/>
              <a:buAutoNum type="arabicPeriod"/>
            </a:pPr>
            <a:r>
              <a:rPr lang="cs-CZ" b="1" dirty="0"/>
              <a:t>Možnost splnit očekávání uchazeče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632527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/>
              </a:rPr>
              <a:t>Zdroj: Armstrong </a:t>
            </a:r>
            <a:r>
              <a:rPr lang="cs-CZ" dirty="0" smtClean="0">
                <a:latin typeface="Arial"/>
              </a:rPr>
              <a:t>2007</a:t>
            </a:r>
            <a:endParaRPr lang="cs-CZ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7640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850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Libre Baskerville"/>
              <a:buNone/>
            </a:pPr>
            <a:r>
              <a:rPr lang="cs-CZ" sz="3000" b="0" i="0" u="none" strike="noStrike" cap="small" baseline="0" dirty="0" smtClean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2. fáze: Přilákání </a:t>
            </a:r>
            <a:r>
              <a:rPr lang="cs-CZ" sz="3000" b="0" i="0" u="none" strike="noStrike" cap="small" baseline="0" dirty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uchazečů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457200" y="1340767"/>
            <a:ext cx="7467600" cy="52565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r>
              <a:rPr lang="cs-CZ" sz="3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Dominantní sféra </a:t>
            </a:r>
            <a:r>
              <a:rPr lang="cs-CZ" sz="30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personálního </a:t>
            </a:r>
            <a:r>
              <a:rPr lang="cs-CZ" sz="3000" b="1" i="0" u="none" strike="noStrike" cap="none" baseline="0" dirty="0" smtClean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marketingu </a:t>
            </a:r>
            <a:r>
              <a:rPr lang="cs-CZ" sz="2000" dirty="0" smtClean="0"/>
              <a:t>(</a:t>
            </a:r>
            <a:r>
              <a:rPr lang="cs-CZ" sz="2000" dirty="0" err="1"/>
              <a:t>videorozhovory</a:t>
            </a:r>
            <a:r>
              <a:rPr lang="cs-CZ" sz="2000" dirty="0"/>
              <a:t> s kolegy, </a:t>
            </a:r>
            <a:r>
              <a:rPr lang="cs-CZ" sz="2000" dirty="0" err="1" smtClean="0"/>
              <a:t>virtuálni</a:t>
            </a:r>
            <a:r>
              <a:rPr lang="cs-CZ" sz="2000" dirty="0" smtClean="0"/>
              <a:t>́ </a:t>
            </a:r>
            <a:r>
              <a:rPr lang="cs-CZ" sz="2000" dirty="0" err="1"/>
              <a:t>prohlídky</a:t>
            </a:r>
            <a:r>
              <a:rPr lang="cs-CZ" sz="2000" dirty="0"/>
              <a:t>, </a:t>
            </a:r>
            <a:r>
              <a:rPr lang="cs-CZ" sz="2000" dirty="0" err="1"/>
              <a:t>náborova</a:t>
            </a:r>
            <a:r>
              <a:rPr lang="cs-CZ" sz="2000" dirty="0"/>
              <a:t>́ videa</a:t>
            </a:r>
            <a:r>
              <a:rPr lang="cs-CZ" sz="2000" dirty="0" smtClean="0"/>
              <a:t>, profily </a:t>
            </a:r>
            <a:r>
              <a:rPr lang="cs-CZ" sz="2000" dirty="0"/>
              <a:t>na SS, blogy </a:t>
            </a:r>
            <a:r>
              <a:rPr lang="cs-CZ" sz="2000" dirty="0" err="1"/>
              <a:t>zaměstnancu</a:t>
            </a:r>
            <a:r>
              <a:rPr lang="cs-CZ" sz="2000" dirty="0"/>
              <a:t>̊, </a:t>
            </a:r>
            <a:r>
              <a:rPr lang="cs-CZ" sz="2000" dirty="0" err="1"/>
              <a:t>kariérni</a:t>
            </a:r>
            <a:r>
              <a:rPr lang="cs-CZ" sz="2000" dirty="0"/>
              <a:t>́ </a:t>
            </a:r>
            <a:r>
              <a:rPr lang="cs-CZ" sz="2000" dirty="0" err="1"/>
              <a:t>stránky</a:t>
            </a:r>
            <a:r>
              <a:rPr lang="cs-CZ" sz="2000" dirty="0"/>
              <a:t>...) </a:t>
            </a:r>
            <a:endParaRPr lang="cs-CZ" sz="2000" b="1" i="0" u="none" strike="noStrike" cap="none" baseline="0" dirty="0">
              <a:solidFill>
                <a:schemeClr val="accent2"/>
              </a:solidFill>
              <a:sym typeface="Libre Baskerville"/>
            </a:endParaRPr>
          </a:p>
          <a:p>
            <a:pPr marL="274320" marR="0" lvl="0" indent="-274320" algn="l" rtl="0"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30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Aktivita </a:t>
            </a:r>
            <a:r>
              <a:rPr lang="cs-CZ" sz="3000" b="1" i="1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public relations </a:t>
            </a: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(vždy nějak oslovujeme veřejnost, projevuje se firemní kultura, pozor na komunikační procesy!) </a:t>
            </a:r>
          </a:p>
          <a:p>
            <a:pPr marL="274320" marR="0" lvl="0" indent="-274320" algn="l" rtl="0"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3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Volba využití </a:t>
            </a:r>
            <a:r>
              <a:rPr lang="cs-CZ" sz="30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interních a externích zdrojů </a:t>
            </a:r>
            <a:r>
              <a:rPr lang="cs-CZ" sz="3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pro získávání pracovní síly? </a:t>
            </a:r>
          </a:p>
          <a:p>
            <a:pPr marL="274320" marR="0" lvl="0" indent="-274320" algn="l" rtl="0"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3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Volba</a:t>
            </a:r>
            <a:r>
              <a:rPr lang="cs-CZ" sz="30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metody vyhledávání </a:t>
            </a:r>
            <a:r>
              <a:rPr lang="cs-CZ" sz="3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(vlastní nebo cizí síly)?</a:t>
            </a:r>
          </a:p>
        </p:txBody>
      </p:sp>
      <p:sp>
        <p:nvSpPr>
          <p:cNvPr id="4" name="Shape 248"/>
          <p:cNvSpPr txBox="1"/>
          <p:nvPr/>
        </p:nvSpPr>
        <p:spPr>
          <a:xfrm>
            <a:off x="382250" y="6442050"/>
            <a:ext cx="5418900" cy="32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-CZ" dirty="0"/>
              <a:t>Armstrong </a:t>
            </a:r>
            <a:r>
              <a:rPr lang="cs-CZ" dirty="0" smtClean="0"/>
              <a:t>2007, Hroník 2007</a:t>
            </a:r>
            <a:endParaRPr lang="cs-CZ" dirty="0"/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dirty="0" smtClean="0"/>
              <a:t>3. fáze: Výběr/třídění </a:t>
            </a:r>
            <a:r>
              <a:rPr lang="cs-CZ" dirty="0"/>
              <a:t>uchazečů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688632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chemeClr val="accent2"/>
                </a:solidFill>
              </a:rPr>
              <a:t>Cíl výběru </a:t>
            </a:r>
            <a:r>
              <a:rPr lang="cs-CZ" sz="3200" dirty="0" smtClean="0"/>
              <a:t>= vybrat nejlepší lidi pro danou práci</a:t>
            </a:r>
          </a:p>
          <a:p>
            <a:r>
              <a:rPr lang="cs-CZ" sz="3200" dirty="0" smtClean="0"/>
              <a:t>Úkolem je </a:t>
            </a:r>
            <a:r>
              <a:rPr lang="cs-CZ" sz="3200" b="1" dirty="0" smtClean="0">
                <a:solidFill>
                  <a:schemeClr val="accent2"/>
                </a:solidFill>
              </a:rPr>
              <a:t>předvídat pracovní chování </a:t>
            </a:r>
            <a:r>
              <a:rPr lang="cs-CZ" sz="3200" dirty="0" smtClean="0"/>
              <a:t>(i výkon) každého uchazeče.</a:t>
            </a:r>
          </a:p>
          <a:p>
            <a:r>
              <a:rPr lang="cs-CZ" sz="3200" b="1" dirty="0" smtClean="0">
                <a:solidFill>
                  <a:schemeClr val="accent2"/>
                </a:solidFill>
              </a:rPr>
              <a:t>Dokumentace</a:t>
            </a:r>
            <a:r>
              <a:rPr lang="cs-CZ" sz="3200" dirty="0" smtClean="0"/>
              <a:t> (harmonogram, průvodní korespondence – </a:t>
            </a:r>
            <a:r>
              <a:rPr lang="cs-CZ" sz="2800" dirty="0" smtClean="0"/>
              <a:t>příklady dokumentů - </a:t>
            </a:r>
            <a:r>
              <a:rPr lang="cs-CZ" sz="1800" dirty="0" smtClean="0"/>
              <a:t>viz Hroník 1999: 130-137</a:t>
            </a:r>
            <a:r>
              <a:rPr lang="cs-CZ" sz="3200" dirty="0" smtClean="0"/>
              <a:t>)</a:t>
            </a:r>
          </a:p>
          <a:p>
            <a:r>
              <a:rPr lang="cs-CZ" sz="3200" b="1" dirty="0" smtClean="0">
                <a:solidFill>
                  <a:schemeClr val="accent2"/>
                </a:solidFill>
              </a:rPr>
              <a:t>Předvýběr</a:t>
            </a:r>
            <a:r>
              <a:rPr lang="cs-CZ" sz="3200" dirty="0" smtClean="0"/>
              <a:t> (administrativní kolo – zúžení okruhu uchazečů bez ztráty perspektivního uchazeče)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3551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64807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/>
            </a:r>
            <a:br>
              <a:rPr lang="cs-CZ" b="1" dirty="0" smtClean="0">
                <a:solidFill>
                  <a:schemeClr val="accent2"/>
                </a:solidFill>
              </a:rPr>
            </a:br>
            <a:r>
              <a:rPr lang="cs-CZ" b="1" dirty="0">
                <a:solidFill>
                  <a:schemeClr val="accent2"/>
                </a:solidFill>
              </a:rPr>
              <a:t/>
            </a:r>
            <a:br>
              <a:rPr lang="cs-CZ" b="1" dirty="0">
                <a:solidFill>
                  <a:schemeClr val="accent2"/>
                </a:solidFill>
              </a:rPr>
            </a:br>
            <a:r>
              <a:rPr lang="cs-CZ" sz="3600" dirty="0"/>
              <a:t>Základní </a:t>
            </a:r>
            <a:r>
              <a:rPr lang="cs-CZ" sz="3600" dirty="0" smtClean="0"/>
              <a:t>metody </a:t>
            </a:r>
            <a:r>
              <a:rPr lang="cs-CZ" sz="3600" dirty="0"/>
              <a:t>náboru a </a:t>
            </a:r>
            <a:r>
              <a:rPr lang="cs-CZ" sz="3600" dirty="0" smtClean="0"/>
              <a:t>výběru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764704"/>
            <a:ext cx="8352928" cy="5544616"/>
          </a:xfrm>
        </p:spPr>
        <p:txBody>
          <a:bodyPr>
            <a:noAutofit/>
          </a:bodyPr>
          <a:lstStyle/>
          <a:p>
            <a:pPr marL="469900" lvl="1" indent="-300038">
              <a:spcBef>
                <a:spcPts val="0"/>
              </a:spcBef>
            </a:pPr>
            <a:r>
              <a:rPr lang="cs-CZ" sz="2800" b="1" cap="small" dirty="0" smtClean="0">
                <a:solidFill>
                  <a:schemeClr val="accent1"/>
                </a:solidFill>
              </a:rPr>
              <a:t>Personální </a:t>
            </a:r>
            <a:r>
              <a:rPr lang="cs-CZ" sz="2800" b="1" cap="small" dirty="0">
                <a:solidFill>
                  <a:schemeClr val="accent1"/>
                </a:solidFill>
              </a:rPr>
              <a:t>anamnéza </a:t>
            </a:r>
            <a:r>
              <a:rPr lang="cs-CZ" sz="2400" cap="small" dirty="0"/>
              <a:t>(</a:t>
            </a:r>
            <a:r>
              <a:rPr lang="cs-CZ" sz="2400" dirty="0"/>
              <a:t>analýza dokumentů, orientace do minulosti uchazeče - vyhodnocení životopisů, osobních dotazníků, referencí)</a:t>
            </a:r>
          </a:p>
          <a:p>
            <a:pPr marL="469900" lvl="1" indent="-300038">
              <a:spcBef>
                <a:spcPts val="0"/>
              </a:spcBef>
            </a:pPr>
            <a:r>
              <a:rPr lang="cs-CZ" sz="2800" b="1" cap="small" dirty="0">
                <a:solidFill>
                  <a:schemeClr val="accent1"/>
                </a:solidFill>
              </a:rPr>
              <a:t>Získání a zhodnocení referencí </a:t>
            </a:r>
            <a:r>
              <a:rPr lang="cs-CZ" sz="2400" dirty="0"/>
              <a:t>– </a:t>
            </a:r>
            <a:r>
              <a:rPr lang="cs-CZ" sz="2400" dirty="0" smtClean="0"/>
              <a:t>usnadňuje předvídání </a:t>
            </a:r>
            <a:r>
              <a:rPr lang="cs-CZ" sz="2400" dirty="0"/>
              <a:t>pracovního chování, vazba na výsledky ostatních metod)</a:t>
            </a:r>
          </a:p>
          <a:p>
            <a:pPr marL="469900" lvl="1" indent="-300038">
              <a:spcBef>
                <a:spcPts val="0"/>
              </a:spcBef>
            </a:pPr>
            <a:r>
              <a:rPr lang="cs-CZ" sz="2800" b="1" cap="small" dirty="0">
                <a:solidFill>
                  <a:schemeClr val="accent1"/>
                </a:solidFill>
              </a:rPr>
              <a:t>Pohovory</a:t>
            </a:r>
            <a:r>
              <a:rPr lang="cs-CZ" sz="2400" dirty="0"/>
              <a:t> (individuální pohovory, </a:t>
            </a:r>
            <a:r>
              <a:rPr lang="cs-CZ" sz="2400" dirty="0" err="1"/>
              <a:t>pohovorové</a:t>
            </a:r>
            <a:r>
              <a:rPr lang="cs-CZ" sz="2400" dirty="0"/>
              <a:t> panely, výběrová komise</a:t>
            </a:r>
            <a:r>
              <a:rPr lang="cs-CZ" sz="2400" dirty="0" smtClean="0"/>
              <a:t>)</a:t>
            </a:r>
          </a:p>
          <a:p>
            <a:pPr marL="469900" lvl="1" indent="-300038">
              <a:spcBef>
                <a:spcPts val="0"/>
              </a:spcBef>
            </a:pPr>
            <a:r>
              <a:rPr lang="cs-CZ" sz="2800" b="1" cap="small" dirty="0" smtClean="0">
                <a:solidFill>
                  <a:schemeClr val="accent1"/>
                </a:solidFill>
              </a:rPr>
              <a:t>Pozorování </a:t>
            </a:r>
            <a:r>
              <a:rPr lang="cs-CZ" sz="2400" dirty="0"/>
              <a:t>(v rámci </a:t>
            </a:r>
            <a:r>
              <a:rPr lang="cs-CZ" sz="2400" dirty="0" smtClean="0"/>
              <a:t>pohovorů nebo v </a:t>
            </a:r>
            <a:r>
              <a:rPr lang="cs-CZ" sz="2400" dirty="0" err="1" smtClean="0"/>
              <a:t>assesment</a:t>
            </a:r>
            <a:r>
              <a:rPr lang="cs-CZ" sz="2400" dirty="0" smtClean="0"/>
              <a:t> centrech)</a:t>
            </a:r>
            <a:endParaRPr lang="cs-CZ" sz="2400" dirty="0"/>
          </a:p>
          <a:p>
            <a:pPr marL="469900" lvl="1" indent="-300038">
              <a:spcBef>
                <a:spcPts val="0"/>
              </a:spcBef>
            </a:pPr>
            <a:r>
              <a:rPr lang="cs-CZ" sz="2800" b="1" cap="small" dirty="0" err="1">
                <a:solidFill>
                  <a:schemeClr val="accent1"/>
                </a:solidFill>
              </a:rPr>
              <a:t>Assesment</a:t>
            </a:r>
            <a:r>
              <a:rPr lang="cs-CZ" sz="2800" b="1" cap="small" dirty="0">
                <a:solidFill>
                  <a:schemeClr val="accent1"/>
                </a:solidFill>
              </a:rPr>
              <a:t> centra </a:t>
            </a:r>
            <a:r>
              <a:rPr lang="cs-CZ" sz="2400" dirty="0" smtClean="0"/>
              <a:t>(sledují se projevy </a:t>
            </a:r>
            <a:r>
              <a:rPr lang="cs-CZ" sz="2400" dirty="0"/>
              <a:t>chování v různých situacích) </a:t>
            </a:r>
          </a:p>
          <a:p>
            <a:pPr marL="469900" lvl="1" indent="-300038">
              <a:spcBef>
                <a:spcPts val="0"/>
              </a:spcBef>
            </a:pPr>
            <a:r>
              <a:rPr lang="cs-CZ" sz="2800" b="1" cap="small" dirty="0">
                <a:solidFill>
                  <a:schemeClr val="accent1"/>
                </a:solidFill>
              </a:rPr>
              <a:t>Testy pracovní způsobilosti </a:t>
            </a:r>
            <a:r>
              <a:rPr lang="cs-CZ" sz="2400" dirty="0"/>
              <a:t>(odborné, psychologické, výkonové, </a:t>
            </a:r>
            <a:r>
              <a:rPr lang="cs-CZ" sz="2400" dirty="0" smtClean="0"/>
              <a:t>lékařské vyšetření)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382156"/>
            <a:ext cx="5976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/>
              </a:rPr>
              <a:t>Zdroj: Armstrong </a:t>
            </a:r>
            <a:r>
              <a:rPr lang="cs-CZ" dirty="0">
                <a:latin typeface="Arial"/>
              </a:rPr>
              <a:t>2007, Hroník </a:t>
            </a:r>
            <a:r>
              <a:rPr lang="cs-CZ" dirty="0" smtClean="0">
                <a:latin typeface="Arial"/>
              </a:rPr>
              <a:t>2007</a:t>
            </a:r>
            <a:endParaRPr lang="cs-CZ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230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Autofit/>
          </a:bodyPr>
          <a:lstStyle/>
          <a:p>
            <a:r>
              <a:rPr lang="cs-CZ" sz="3200" dirty="0" smtClean="0"/>
              <a:t>Nástroje náboru a výběru - aktuálně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184576"/>
          </a:xfrm>
        </p:spPr>
        <p:txBody>
          <a:bodyPr>
            <a:normAutofit/>
          </a:bodyPr>
          <a:lstStyle/>
          <a:p>
            <a:r>
              <a:rPr lang="cs-CZ" sz="3200" b="1" cap="small" dirty="0" smtClean="0">
                <a:solidFill>
                  <a:schemeClr val="accent1"/>
                </a:solidFill>
              </a:rPr>
              <a:t>ATS systémy </a:t>
            </a:r>
            <a:r>
              <a:rPr lang="cs-CZ" sz="3200" dirty="0" smtClean="0"/>
              <a:t>(</a:t>
            </a:r>
            <a:r>
              <a:rPr lang="cs-CZ" sz="3200" i="1" dirty="0" err="1"/>
              <a:t>a</a:t>
            </a:r>
            <a:r>
              <a:rPr lang="cs-CZ" sz="3200" i="1" dirty="0" err="1" smtClean="0"/>
              <a:t>pplicant</a:t>
            </a:r>
            <a:r>
              <a:rPr lang="cs-CZ" sz="3200" i="1" dirty="0" smtClean="0"/>
              <a:t> </a:t>
            </a:r>
            <a:r>
              <a:rPr lang="cs-CZ" sz="3200" i="1" dirty="0" err="1"/>
              <a:t>tracking</a:t>
            </a:r>
            <a:r>
              <a:rPr lang="cs-CZ" sz="3200" i="1" dirty="0"/>
              <a:t> </a:t>
            </a:r>
            <a:r>
              <a:rPr lang="cs-CZ" sz="3200" i="1" dirty="0" err="1" smtClean="0"/>
              <a:t>system</a:t>
            </a:r>
            <a:r>
              <a:rPr lang="cs-CZ" sz="3200" dirty="0" smtClean="0"/>
              <a:t>)</a:t>
            </a:r>
          </a:p>
          <a:p>
            <a:r>
              <a:rPr lang="cs-CZ" sz="3200" b="1" cap="small" dirty="0">
                <a:solidFill>
                  <a:schemeClr val="accent1"/>
                </a:solidFill>
              </a:rPr>
              <a:t>CV </a:t>
            </a:r>
            <a:r>
              <a:rPr lang="cs-CZ" sz="3200" b="1" cap="small" dirty="0" err="1">
                <a:solidFill>
                  <a:schemeClr val="accent1"/>
                </a:solidFill>
              </a:rPr>
              <a:t>parsing</a:t>
            </a:r>
            <a:r>
              <a:rPr lang="cs-CZ" sz="3200" b="1" cap="small" dirty="0">
                <a:solidFill>
                  <a:schemeClr val="accent1"/>
                </a:solidFill>
              </a:rPr>
              <a:t> nástroje </a:t>
            </a:r>
            <a:r>
              <a:rPr lang="cs-CZ" sz="3200" dirty="0" smtClean="0"/>
              <a:t>– automatizované zpracování životopisů</a:t>
            </a:r>
          </a:p>
          <a:p>
            <a:r>
              <a:rPr lang="cs-CZ" sz="3200" b="1" cap="small" dirty="0" err="1">
                <a:solidFill>
                  <a:schemeClr val="accent1"/>
                </a:solidFill>
              </a:rPr>
              <a:t>Boolean</a:t>
            </a:r>
            <a:r>
              <a:rPr lang="cs-CZ" sz="3200" b="1" cap="small" dirty="0">
                <a:solidFill>
                  <a:schemeClr val="accent1"/>
                </a:solidFill>
              </a:rPr>
              <a:t> </a:t>
            </a:r>
            <a:r>
              <a:rPr lang="cs-CZ" sz="3200" b="1" cap="small" dirty="0" err="1">
                <a:solidFill>
                  <a:schemeClr val="accent1"/>
                </a:solidFill>
              </a:rPr>
              <a:t>search</a:t>
            </a:r>
            <a:r>
              <a:rPr lang="cs-CZ" sz="3200" b="1" cap="small" dirty="0">
                <a:solidFill>
                  <a:schemeClr val="accent1"/>
                </a:solidFill>
              </a:rPr>
              <a:t> </a:t>
            </a:r>
            <a:r>
              <a:rPr lang="cs-CZ" sz="3200" dirty="0" smtClean="0"/>
              <a:t>– technologie umožňující tzv. sofistikované vyhledávání</a:t>
            </a:r>
          </a:p>
          <a:p>
            <a:r>
              <a:rPr lang="cs-CZ" sz="3200" b="1" cap="small" dirty="0" err="1">
                <a:solidFill>
                  <a:schemeClr val="accent1"/>
                </a:solidFill>
              </a:rPr>
              <a:t>Chatboti</a:t>
            </a:r>
            <a:r>
              <a:rPr lang="cs-CZ" sz="3200" b="1" cap="small" dirty="0">
                <a:solidFill>
                  <a:schemeClr val="accent1"/>
                </a:solidFill>
              </a:rPr>
              <a:t> </a:t>
            </a:r>
            <a:r>
              <a:rPr lang="cs-CZ" sz="3200" dirty="0" smtClean="0"/>
              <a:t>(chatovací roboti) </a:t>
            </a:r>
          </a:p>
          <a:p>
            <a:r>
              <a:rPr lang="cs-CZ" sz="3200" b="1" cap="small" dirty="0">
                <a:solidFill>
                  <a:schemeClr val="accent1"/>
                </a:solidFill>
              </a:rPr>
              <a:t>Virtuální náboráři </a:t>
            </a:r>
            <a:r>
              <a:rPr lang="cs-CZ" sz="3200" dirty="0" smtClean="0"/>
              <a:t>(</a:t>
            </a:r>
            <a:r>
              <a:rPr lang="cs-CZ" sz="3200" dirty="0" err="1" smtClean="0"/>
              <a:t>avataři</a:t>
            </a:r>
            <a:r>
              <a:rPr lang="cs-CZ" sz="3200" dirty="0" smtClean="0"/>
              <a:t>)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6309320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/>
              </a:rPr>
              <a:t>Zdroj: HR Fórum 9/2016 a </a:t>
            </a:r>
            <a:r>
              <a:rPr lang="cs-CZ" dirty="0" smtClean="0">
                <a:latin typeface="Arial"/>
                <a:hlinkClick r:id="rId3"/>
              </a:rPr>
              <a:t>www.selflearning.cz</a:t>
            </a:r>
            <a:r>
              <a:rPr lang="cs-CZ" dirty="0" smtClean="0">
                <a:latin typeface="Arial"/>
              </a:rPr>
              <a:t>  </a:t>
            </a:r>
            <a:endParaRPr lang="cs-CZ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70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457200" y="274647"/>
            <a:ext cx="8075240" cy="884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-CZ" sz="2800" dirty="0"/>
              <a:t>Strategie rozvoje a vzdělávání dle typu organizace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457200" y="1159050"/>
            <a:ext cx="7467600" cy="4873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buClr>
                <a:schemeClr val="accent1"/>
              </a:buClr>
              <a:buSzPct val="58333"/>
              <a:buFont typeface="Libre Baskerville"/>
              <a:buChar char="•"/>
            </a:pPr>
            <a:r>
              <a:rPr lang="cs-CZ" dirty="0"/>
              <a:t>je závislá </a:t>
            </a:r>
            <a:r>
              <a:rPr lang="cs-CZ" b="1" dirty="0">
                <a:solidFill>
                  <a:srgbClr val="980000"/>
                </a:solidFill>
              </a:rPr>
              <a:t>na nadřazených strategiích</a:t>
            </a:r>
            <a:r>
              <a:rPr lang="cs-CZ" dirty="0"/>
              <a:t>, tedy </a:t>
            </a:r>
            <a:r>
              <a:rPr lang="cs-CZ" b="1" dirty="0">
                <a:solidFill>
                  <a:srgbClr val="980000"/>
                </a:solidFill>
              </a:rPr>
              <a:t>personální a business strategie</a:t>
            </a:r>
          </a:p>
          <a:p>
            <a:pPr marL="457200" lvl="0" indent="-317500" rtl="0">
              <a:buClr>
                <a:schemeClr val="accent1"/>
              </a:buClr>
              <a:buSzPct val="58333"/>
              <a:buFont typeface="Libre Baskerville"/>
              <a:buChar char="•"/>
            </a:pPr>
            <a:r>
              <a:rPr lang="cs-CZ" dirty="0"/>
              <a:t>vytvářena obvykle na dobu 3 až 5 let</a:t>
            </a:r>
          </a:p>
          <a:p>
            <a:pPr marL="0" lvl="0" indent="0" rtl="0">
              <a:buNone/>
            </a:pPr>
            <a:r>
              <a:rPr lang="cs-CZ" b="1" dirty="0">
                <a:solidFill>
                  <a:srgbClr val="980000"/>
                </a:solidFill>
              </a:rPr>
              <a:t>Zásadní otázka: </a:t>
            </a:r>
          </a:p>
          <a:p>
            <a:pPr marL="457200" lvl="0" indent="-317500" rtl="0">
              <a:buClr>
                <a:schemeClr val="accent1"/>
              </a:buClr>
              <a:buSzPct val="58333"/>
              <a:buFont typeface="Libre Baskerville"/>
              <a:buAutoNum type="arabicPeriod"/>
            </a:pPr>
            <a:r>
              <a:rPr lang="cs-CZ" b="1" dirty="0">
                <a:solidFill>
                  <a:srgbClr val="4A86E8"/>
                </a:solidFill>
              </a:rPr>
              <a:t>organizace na jedno použití</a:t>
            </a:r>
            <a:r>
              <a:rPr lang="cs-CZ" dirty="0"/>
              <a:t> </a:t>
            </a:r>
          </a:p>
          <a:p>
            <a:pPr marL="0" lvl="0" indent="0" rtl="0">
              <a:buNone/>
            </a:pPr>
            <a:r>
              <a:rPr lang="cs-CZ" dirty="0"/>
              <a:t>NEBO </a:t>
            </a:r>
          </a:p>
          <a:p>
            <a:pPr marL="457200" lvl="0" indent="-317500" rtl="0">
              <a:buClr>
                <a:srgbClr val="4A86E8"/>
              </a:buClr>
              <a:buSzPct val="58333"/>
              <a:buFont typeface="Libre Baskerville"/>
              <a:buAutoNum type="arabicPeriod"/>
            </a:pPr>
            <a:r>
              <a:rPr lang="cs-CZ" b="1" dirty="0">
                <a:solidFill>
                  <a:srgbClr val="4A86E8"/>
                </a:solidFill>
              </a:rPr>
              <a:t>revitalizující se organizace</a:t>
            </a:r>
          </a:p>
          <a:p>
            <a:pPr marL="914400" lvl="1" indent="-317500" rtl="0">
              <a:buClr>
                <a:schemeClr val="accent1"/>
              </a:buClr>
              <a:buSzPct val="58333"/>
              <a:buFont typeface="Libre Baskerville"/>
              <a:buAutoNum type="alphaLcPeriod"/>
            </a:pPr>
            <a:r>
              <a:rPr lang="cs-CZ" dirty="0"/>
              <a:t>osa strategie organizačního rozvoje - strategie rozvoje jednotlivců</a:t>
            </a:r>
          </a:p>
          <a:p>
            <a:pPr marL="914400" lvl="1" indent="-317500" rtl="0">
              <a:buClr>
                <a:schemeClr val="accent1"/>
              </a:buClr>
              <a:buSzPct val="58333"/>
              <a:buFont typeface="Libre Baskerville"/>
              <a:buAutoNum type="alphaLcPeriod"/>
            </a:pPr>
            <a:r>
              <a:rPr lang="cs-CZ" dirty="0"/>
              <a:t>osa strategie diferenciace - strategie integrace</a:t>
            </a:r>
          </a:p>
          <a:p>
            <a:pPr marL="914400" lvl="1" indent="-317500">
              <a:buClr>
                <a:schemeClr val="accent1"/>
              </a:buClr>
              <a:buSzPct val="58333"/>
              <a:buFont typeface="Libre Baskerville"/>
              <a:buAutoNum type="alphaLcPeriod"/>
            </a:pPr>
            <a:r>
              <a:rPr lang="cs-CZ" dirty="0"/>
              <a:t>osa strategie velkého skoku - strategie plynulého zlepšování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57200" y="6237312"/>
            <a:ext cx="656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Hroník 2007</a:t>
            </a:r>
            <a:endParaRPr lang="cs-CZ" dirty="0"/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Propouštění a exit management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Exit management </a:t>
            </a:r>
            <a:r>
              <a:rPr lang="cs-CZ" dirty="0" smtClean="0"/>
              <a:t>znamená kontrolovaný a řízený proces odchodu zaměstnance</a:t>
            </a:r>
          </a:p>
          <a:p>
            <a:pPr marL="106680" indent="0">
              <a:buNone/>
            </a:pPr>
            <a:endParaRPr lang="cs-CZ" dirty="0" smtClean="0"/>
          </a:p>
          <a:p>
            <a:r>
              <a:rPr lang="cs-CZ" b="1" dirty="0">
                <a:solidFill>
                  <a:srgbClr val="FF0000"/>
                </a:solidFill>
              </a:rPr>
              <a:t>Role HR při propouštění </a:t>
            </a:r>
            <a:r>
              <a:rPr lang="cs-CZ" dirty="0" smtClean="0"/>
              <a:t>– prostředník mezi zaměstnancem a organizací zastoupenou manažery:</a:t>
            </a:r>
          </a:p>
          <a:p>
            <a:pPr lvl="1"/>
            <a:r>
              <a:rPr lang="cs-CZ" dirty="0" smtClean="0"/>
              <a:t>HR pomáhá s řízením procesu</a:t>
            </a:r>
          </a:p>
          <a:p>
            <a:pPr lvl="1"/>
            <a:r>
              <a:rPr lang="cs-CZ" dirty="0" smtClean="0"/>
              <a:t>HR se snaží minimalizovat možné škody na obou stranách</a:t>
            </a:r>
          </a:p>
          <a:p>
            <a:pPr lvl="1"/>
            <a:r>
              <a:rPr lang="cs-CZ" dirty="0" smtClean="0"/>
              <a:t>HR zodpovídá za to, aby všechny aktivity byly v souladu s právními předpisy</a:t>
            </a:r>
          </a:p>
          <a:p>
            <a:pPr lvl="1"/>
            <a:r>
              <a:rPr lang="cs-CZ" dirty="0" smtClean="0"/>
              <a:t>HR mírní dopady odchodu </a:t>
            </a:r>
            <a:r>
              <a:rPr lang="cs-CZ" dirty="0" err="1" smtClean="0"/>
              <a:t>zam-ce</a:t>
            </a:r>
            <a:r>
              <a:rPr lang="cs-CZ" dirty="0" smtClean="0"/>
              <a:t>/</a:t>
            </a:r>
            <a:r>
              <a:rPr lang="cs-CZ" dirty="0" err="1" smtClean="0"/>
              <a:t>ců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7755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rozvázání pracovního poměru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51520" y="1600200"/>
            <a:ext cx="3863280" cy="4572000"/>
          </a:xfrm>
        </p:spPr>
        <p:txBody>
          <a:bodyPr/>
          <a:lstStyle/>
          <a:p>
            <a:pPr marL="106680" indent="0">
              <a:buNone/>
            </a:pPr>
            <a:r>
              <a:rPr lang="cs-CZ" sz="2300" b="1" dirty="0" smtClean="0"/>
              <a:t>Ze strany zaměstnavatele:</a:t>
            </a:r>
          </a:p>
          <a:p>
            <a:r>
              <a:rPr lang="cs-CZ" sz="2300" dirty="0" smtClean="0"/>
              <a:t>Nízký výkon </a:t>
            </a:r>
            <a:r>
              <a:rPr lang="cs-CZ" sz="2300" dirty="0" err="1" smtClean="0"/>
              <a:t>zam-ce</a:t>
            </a:r>
            <a:endParaRPr lang="cs-CZ" sz="2300" dirty="0" smtClean="0"/>
          </a:p>
          <a:p>
            <a:r>
              <a:rPr lang="cs-CZ" sz="2300" dirty="0" smtClean="0"/>
              <a:t>Snižování personálních kapacit</a:t>
            </a:r>
          </a:p>
          <a:p>
            <a:r>
              <a:rPr lang="cs-CZ" sz="2300" dirty="0" smtClean="0"/>
              <a:t>Ztráta kvalifikace</a:t>
            </a:r>
          </a:p>
          <a:p>
            <a:r>
              <a:rPr lang="cs-CZ" sz="2300" dirty="0" smtClean="0"/>
              <a:t>Chování na pracovišti/v týmu</a:t>
            </a:r>
          </a:p>
          <a:p>
            <a:r>
              <a:rPr lang="cs-CZ" sz="2300" dirty="0" smtClean="0"/>
              <a:t>Ztráta povolení k zaměstnání</a:t>
            </a:r>
          </a:p>
          <a:p>
            <a:r>
              <a:rPr lang="cs-CZ" sz="2300" dirty="0" smtClean="0"/>
              <a:t>Smrt </a:t>
            </a:r>
            <a:r>
              <a:rPr lang="cs-CZ" sz="2300" dirty="0" err="1" smtClean="0"/>
              <a:t>zam-ce</a:t>
            </a:r>
            <a:endParaRPr lang="cs-CZ" sz="23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06680" indent="0">
              <a:buNone/>
            </a:pPr>
            <a:r>
              <a:rPr lang="cs-CZ" b="1" dirty="0" smtClean="0"/>
              <a:t>Ze strany zaměstnance:</a:t>
            </a:r>
          </a:p>
          <a:p>
            <a:r>
              <a:rPr lang="cs-CZ" dirty="0" smtClean="0"/>
              <a:t>Ztráta pracovní motivace (rozvoj, finanční ohodnocení)</a:t>
            </a:r>
          </a:p>
          <a:p>
            <a:r>
              <a:rPr lang="cs-CZ" dirty="0" smtClean="0"/>
              <a:t>Pracovní problémy (v kolektivu či s nadřízeným)</a:t>
            </a:r>
          </a:p>
          <a:p>
            <a:r>
              <a:rPr lang="cs-CZ" dirty="0" smtClean="0"/>
              <a:t>Osobní život (přestěhování, rodina, zdravotní stav)</a:t>
            </a:r>
            <a:endParaRPr lang="cs-CZ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6381328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Hejtmánková, L. – přednáška exit management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8161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/>
          <a:lstStyle/>
          <a:p>
            <a:r>
              <a:rPr lang="cs-CZ" sz="3200" dirty="0"/>
              <a:t>Jakými způsoby může končit pracovní poměr </a:t>
            </a:r>
            <a:r>
              <a:rPr lang="cs-CZ" sz="3200" dirty="0" smtClean="0"/>
              <a:t>? </a:t>
            </a:r>
            <a:r>
              <a:rPr lang="cs-CZ" sz="2000" cap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(Zákoník práce č.262/2006 Sb. </a:t>
            </a:r>
            <a:r>
              <a:rPr lang="cs-CZ" sz="20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Hlava IV.)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7467600" cy="5184576"/>
          </a:xfrm>
        </p:spPr>
        <p:txBody>
          <a:bodyPr/>
          <a:lstStyle/>
          <a:p>
            <a:pPr marL="554038" indent="-465138">
              <a:buSzPct val="80000"/>
              <a:buFont typeface="Wingdings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</a:rPr>
              <a:t>Dohodou</a:t>
            </a:r>
          </a:p>
          <a:p>
            <a:pPr marL="554038" indent="-465138">
              <a:buSzPct val="80000"/>
              <a:buFont typeface="Wingdings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</a:rPr>
              <a:t>Výpovědí</a:t>
            </a:r>
          </a:p>
          <a:p>
            <a:pPr marL="554038" indent="-465138">
              <a:buSzPct val="80000"/>
              <a:buFont typeface="Wingdings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</a:rPr>
              <a:t>Okamžitým </a:t>
            </a:r>
            <a:r>
              <a:rPr lang="cs-CZ" sz="2000" dirty="0" smtClean="0">
                <a:solidFill>
                  <a:schemeClr val="tx1"/>
                </a:solidFill>
              </a:rPr>
              <a:t>zrušením (ze strany </a:t>
            </a:r>
            <a:r>
              <a:rPr lang="cs-CZ" sz="2000" dirty="0" err="1" smtClean="0">
                <a:solidFill>
                  <a:schemeClr val="tx1"/>
                </a:solidFill>
              </a:rPr>
              <a:t>zam-ce</a:t>
            </a:r>
            <a:r>
              <a:rPr lang="cs-CZ" sz="2000" dirty="0" smtClean="0">
                <a:solidFill>
                  <a:schemeClr val="tx1"/>
                </a:solidFill>
              </a:rPr>
              <a:t> §56 i </a:t>
            </a:r>
            <a:r>
              <a:rPr lang="cs-CZ" sz="2000" dirty="0" err="1" smtClean="0">
                <a:solidFill>
                  <a:schemeClr val="tx1"/>
                </a:solidFill>
              </a:rPr>
              <a:t>zam</a:t>
            </a:r>
            <a:r>
              <a:rPr lang="cs-CZ" sz="2000" dirty="0" smtClean="0">
                <a:solidFill>
                  <a:schemeClr val="tx1"/>
                </a:solidFill>
              </a:rPr>
              <a:t>-tele §55)</a:t>
            </a:r>
            <a:endParaRPr lang="cs-CZ" sz="2000" dirty="0">
              <a:solidFill>
                <a:schemeClr val="tx1"/>
              </a:solidFill>
            </a:endParaRPr>
          </a:p>
          <a:p>
            <a:pPr marL="554038" indent="-465138">
              <a:buSzPct val="80000"/>
              <a:buFont typeface="Wingdings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</a:rPr>
              <a:t>Zrušením ve zkušební době</a:t>
            </a:r>
          </a:p>
          <a:p>
            <a:pPr marL="554038" indent="-465138">
              <a:buSzPct val="80000"/>
              <a:buFont typeface="Wingdings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</a:rPr>
              <a:t>Uplynutím sjednané doby </a:t>
            </a:r>
            <a:r>
              <a:rPr lang="cs-CZ" sz="2000" dirty="0" smtClean="0">
                <a:solidFill>
                  <a:schemeClr val="tx1"/>
                </a:solidFill>
              </a:rPr>
              <a:t>pracovního poměru</a:t>
            </a:r>
            <a:endParaRPr lang="cs-CZ" sz="2000" dirty="0">
              <a:solidFill>
                <a:schemeClr val="tx1"/>
              </a:solidFill>
            </a:endParaRPr>
          </a:p>
          <a:p>
            <a:pPr marL="554038" indent="-465138">
              <a:buSzPct val="80000"/>
              <a:buFont typeface="Wingdings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</a:rPr>
              <a:t>Smrtí zaměstnance</a:t>
            </a:r>
          </a:p>
          <a:p>
            <a:pPr marL="554038" indent="-465138">
              <a:buSzPct val="80000"/>
              <a:buFont typeface="Wingdings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</a:rPr>
              <a:t>Zrušením povolení k </a:t>
            </a:r>
            <a:r>
              <a:rPr lang="cs-CZ" sz="2000" dirty="0" smtClean="0">
                <a:solidFill>
                  <a:schemeClr val="tx1"/>
                </a:solidFill>
              </a:rPr>
              <a:t>pobytu</a:t>
            </a:r>
          </a:p>
          <a:p>
            <a:pPr marL="431800" indent="-342900">
              <a:buSzPct val="80000"/>
              <a:buFont typeface="Wingdings" panose="05000000000000000000" pitchFamily="2" charset="2"/>
              <a:buChar char="v"/>
              <a:defRPr/>
            </a:pPr>
            <a:r>
              <a:rPr lang="cs-CZ" sz="2000" b="1" dirty="0" smtClean="0">
                <a:solidFill>
                  <a:schemeClr val="accent2"/>
                </a:solidFill>
              </a:rPr>
              <a:t>Kdy nelze dát </a:t>
            </a:r>
            <a:r>
              <a:rPr lang="cs-CZ" sz="2000" b="1" dirty="0" err="1" smtClean="0">
                <a:solidFill>
                  <a:schemeClr val="accent2"/>
                </a:solidFill>
              </a:rPr>
              <a:t>zam-ci</a:t>
            </a:r>
            <a:r>
              <a:rPr lang="cs-CZ" sz="2000" b="1" dirty="0" smtClean="0">
                <a:solidFill>
                  <a:schemeClr val="accent2"/>
                </a:solidFill>
              </a:rPr>
              <a:t> výpověď? </a:t>
            </a:r>
            <a:r>
              <a:rPr lang="cs-CZ" sz="2000" dirty="0" smtClean="0">
                <a:solidFill>
                  <a:schemeClr val="tx1"/>
                </a:solidFill>
              </a:rPr>
              <a:t>Období mateřské či rodičovské dovolené, pracovní neschopnosti, v době dlouhodobého uvolnění pro výkon veřejné funkce či v době vojenského cvičení či výkonu vojenské služby</a:t>
            </a:r>
          </a:p>
          <a:p>
            <a:pPr marL="431800" indent="-342900">
              <a:buSzPct val="80000"/>
              <a:buFont typeface="Wingdings" panose="05000000000000000000" pitchFamily="2" charset="2"/>
              <a:buChar char="v"/>
              <a:defRPr/>
            </a:pPr>
            <a:r>
              <a:rPr lang="cs-CZ" sz="2000" b="1" dirty="0" smtClean="0">
                <a:solidFill>
                  <a:schemeClr val="accent2"/>
                </a:solidFill>
              </a:rPr>
              <a:t>Odstupné</a:t>
            </a:r>
            <a:r>
              <a:rPr lang="cs-CZ" sz="2000" dirty="0" smtClean="0">
                <a:solidFill>
                  <a:schemeClr val="tx1"/>
                </a:solidFill>
              </a:rPr>
              <a:t> – při výpovědi dané </a:t>
            </a:r>
            <a:r>
              <a:rPr lang="cs-CZ" sz="2000" dirty="0" err="1" smtClean="0">
                <a:solidFill>
                  <a:schemeClr val="tx1"/>
                </a:solidFill>
              </a:rPr>
              <a:t>zam-telem</a:t>
            </a:r>
            <a:r>
              <a:rPr lang="cs-CZ" sz="2000" dirty="0" smtClean="0">
                <a:solidFill>
                  <a:schemeClr val="tx1"/>
                </a:solidFill>
              </a:rPr>
              <a:t> pro nadbytečnost, rušení či přemisťování či při dohodě z týchž důvodů, výše odvozena dle trvání délky PP 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8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Co dělat, když zaměstnanec odchází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Domluva </a:t>
            </a:r>
            <a:r>
              <a:rPr lang="cs-CZ" dirty="0"/>
              <a:t>HR s nadřízeným na postupu</a:t>
            </a:r>
          </a:p>
          <a:p>
            <a:pPr eaLnBrk="1" hangingPunct="1"/>
            <a:r>
              <a:rPr lang="cs-CZ" dirty="0"/>
              <a:t>HR příprava potřebných dokumentů</a:t>
            </a:r>
          </a:p>
          <a:p>
            <a:pPr eaLnBrk="1" hangingPunct="1"/>
            <a:r>
              <a:rPr lang="cs-CZ" dirty="0"/>
              <a:t>Setkání zaměstnance, nadřízeného a HR (vyjednávání podmínek, exit interview)</a:t>
            </a:r>
          </a:p>
          <a:p>
            <a:pPr eaLnBrk="1" hangingPunct="1"/>
            <a:r>
              <a:rPr lang="cs-CZ" dirty="0"/>
              <a:t>Vyřízení formálních a bezpečnostních </a:t>
            </a:r>
            <a:r>
              <a:rPr lang="cs-CZ" dirty="0" smtClean="0"/>
              <a:t>záležitostí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6381328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Hejtmánková, L. – přednáška exit management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41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778099"/>
          </a:xfrm>
        </p:spPr>
        <p:txBody>
          <a:bodyPr/>
          <a:lstStyle/>
          <a:p>
            <a:r>
              <a:rPr lang="cs-CZ" dirty="0" smtClean="0"/>
              <a:t>Hromadné propouštění - legislativa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7859216" cy="5205191"/>
          </a:xfrm>
        </p:spPr>
        <p:txBody>
          <a:bodyPr/>
          <a:lstStyle/>
          <a:p>
            <a:pPr marL="106680" indent="0">
              <a:buNone/>
            </a:pPr>
            <a:r>
              <a:rPr lang="cs-CZ" kern="1200" dirty="0" smtClean="0">
                <a:solidFill>
                  <a:schemeClr val="tx1"/>
                </a:solidFill>
                <a:latin typeface="+mj-lt"/>
              </a:rPr>
              <a:t>= je-li rozvázán PP (pro nadbytečnost, rušení či přemisťování </a:t>
            </a:r>
            <a:r>
              <a:rPr lang="cs-CZ" kern="1200" dirty="0" err="1" smtClean="0">
                <a:solidFill>
                  <a:schemeClr val="tx1"/>
                </a:solidFill>
                <a:latin typeface="+mj-lt"/>
              </a:rPr>
              <a:t>zam</a:t>
            </a:r>
            <a:r>
              <a:rPr lang="cs-CZ" kern="1200" dirty="0" smtClean="0">
                <a:solidFill>
                  <a:schemeClr val="tx1"/>
                </a:solidFill>
                <a:latin typeface="+mj-lt"/>
              </a:rPr>
              <a:t>-tele) v době 30 dnů s:</a:t>
            </a:r>
          </a:p>
          <a:p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10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zam-ci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 u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-tele s 20 do 100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zam-ci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,</a:t>
            </a:r>
          </a:p>
          <a:p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10 %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zam-ci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 u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-tele se 101 až 300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zam-ci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30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zam-ci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 u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-tele s více než 300 </a:t>
            </a:r>
            <a:r>
              <a:rPr lang="cs-CZ" sz="2000" kern="1200" dirty="0" err="1" smtClean="0">
                <a:solidFill>
                  <a:schemeClr val="tx1"/>
                </a:solidFill>
                <a:latin typeface="+mj-lt"/>
              </a:rPr>
              <a:t>zam-ci</a:t>
            </a:r>
            <a:r>
              <a:rPr lang="cs-CZ" sz="2000" kern="1200" dirty="0" smtClean="0">
                <a:solidFill>
                  <a:schemeClr val="tx1"/>
                </a:solidFill>
                <a:latin typeface="+mj-lt"/>
              </a:rPr>
              <a:t>.</a:t>
            </a:r>
            <a:endParaRPr lang="cs-CZ" sz="2000" dirty="0" smtClean="0">
              <a:latin typeface="+mj-lt"/>
            </a:endParaRPr>
          </a:p>
          <a:p>
            <a:pPr marL="106680" indent="0">
              <a:buNone/>
            </a:pPr>
            <a:r>
              <a:rPr lang="cs-CZ" dirty="0" smtClean="0"/>
              <a:t>Alespoň </a:t>
            </a:r>
            <a:r>
              <a:rPr lang="cs-CZ" b="1" dirty="0" smtClean="0">
                <a:solidFill>
                  <a:schemeClr val="accent2"/>
                </a:solidFill>
              </a:rPr>
              <a:t>30 dnů před</a:t>
            </a:r>
            <a:r>
              <a:rPr lang="cs-CZ" dirty="0" smtClean="0"/>
              <a:t> informovat odborovou organizaci, radu zaměstnanců a krajskou pobočku ÚP o:</a:t>
            </a:r>
          </a:p>
          <a:p>
            <a:r>
              <a:rPr lang="cs-CZ" sz="2000" dirty="0" smtClean="0"/>
              <a:t>důvodech a době HP</a:t>
            </a:r>
          </a:p>
          <a:p>
            <a:r>
              <a:rPr lang="cs-CZ" sz="2000" dirty="0" smtClean="0"/>
              <a:t>počtu </a:t>
            </a:r>
            <a:r>
              <a:rPr lang="cs-CZ" sz="2000" dirty="0"/>
              <a:t>a profesním složení </a:t>
            </a:r>
            <a:r>
              <a:rPr lang="cs-CZ" sz="2000" dirty="0" err="1" smtClean="0"/>
              <a:t>zam-ců</a:t>
            </a:r>
            <a:r>
              <a:rPr lang="cs-CZ" sz="2000" dirty="0" smtClean="0"/>
              <a:t> (všech stávajících a propouštěných)</a:t>
            </a:r>
            <a:endParaRPr lang="cs-CZ" sz="2000" dirty="0"/>
          </a:p>
          <a:p>
            <a:r>
              <a:rPr lang="cs-CZ" sz="2000" dirty="0" smtClean="0"/>
              <a:t>hlediscích </a:t>
            </a:r>
            <a:r>
              <a:rPr lang="cs-CZ" sz="2000" dirty="0"/>
              <a:t>navržených pro výběr </a:t>
            </a:r>
            <a:r>
              <a:rPr lang="cs-CZ" sz="2000" dirty="0" err="1" smtClean="0"/>
              <a:t>zam-ců</a:t>
            </a:r>
            <a:r>
              <a:rPr lang="cs-CZ" sz="2000" dirty="0"/>
              <a:t>, kteří mají být propuštěni</a:t>
            </a:r>
            <a:r>
              <a:rPr lang="cs-CZ" sz="2000" dirty="0" smtClean="0"/>
              <a:t>,</a:t>
            </a:r>
            <a:endParaRPr lang="cs-CZ" sz="2000" dirty="0"/>
          </a:p>
          <a:p>
            <a:r>
              <a:rPr lang="cs-CZ" sz="2000" dirty="0" smtClean="0"/>
              <a:t>odstupném</a:t>
            </a:r>
            <a:r>
              <a:rPr lang="cs-CZ" sz="2000" dirty="0"/>
              <a:t>, popřípadě dalších právech propuštěných </a:t>
            </a:r>
            <a:r>
              <a:rPr lang="cs-CZ" sz="2000" dirty="0" err="1" smtClean="0"/>
              <a:t>zam-ců</a:t>
            </a:r>
            <a:r>
              <a:rPr lang="cs-CZ" sz="2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12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Hromadné propouštění – v organizaci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9763" indent="-468313">
              <a:buFont typeface="Wingdings" charset="2"/>
              <a:buChar char="Ø"/>
              <a:defRPr/>
            </a:pPr>
            <a:r>
              <a:rPr lang="cs-CZ" dirty="0">
                <a:solidFill>
                  <a:schemeClr val="tx1"/>
                </a:solidFill>
              </a:rPr>
              <a:t>Plánování propouštění – analýza </a:t>
            </a:r>
            <a:r>
              <a:rPr lang="cs-CZ" dirty="0" err="1">
                <a:solidFill>
                  <a:schemeClr val="tx1"/>
                </a:solidFill>
              </a:rPr>
              <a:t>prac</a:t>
            </a:r>
            <a:r>
              <a:rPr lang="cs-CZ" dirty="0">
                <a:solidFill>
                  <a:schemeClr val="tx1"/>
                </a:solidFill>
              </a:rPr>
              <a:t>. míst a </a:t>
            </a:r>
            <a:r>
              <a:rPr lang="cs-CZ" dirty="0" err="1">
                <a:solidFill>
                  <a:schemeClr val="tx1"/>
                </a:solidFill>
              </a:rPr>
              <a:t>zam-ců</a:t>
            </a:r>
            <a:r>
              <a:rPr lang="cs-CZ" dirty="0">
                <a:solidFill>
                  <a:schemeClr val="tx1"/>
                </a:solidFill>
              </a:rPr>
              <a:t> (koho </a:t>
            </a:r>
            <a:r>
              <a:rPr lang="cs-CZ" dirty="0" smtClean="0">
                <a:solidFill>
                  <a:schemeClr val="tx1"/>
                </a:solidFill>
              </a:rPr>
              <a:t>propustit?, </a:t>
            </a:r>
            <a:r>
              <a:rPr lang="cs-CZ" dirty="0">
                <a:solidFill>
                  <a:schemeClr val="tx1"/>
                </a:solidFill>
              </a:rPr>
              <a:t>koho </a:t>
            </a:r>
            <a:r>
              <a:rPr lang="cs-CZ" dirty="0" smtClean="0">
                <a:solidFill>
                  <a:schemeClr val="tx1"/>
                </a:solidFill>
              </a:rPr>
              <a:t>stabilizovat?)</a:t>
            </a:r>
          </a:p>
          <a:p>
            <a:pPr marL="639763" indent="-468313">
              <a:buFont typeface="Wingdings" charset="2"/>
              <a:buChar char="Ø"/>
              <a:defRPr/>
            </a:pPr>
            <a:r>
              <a:rPr lang="cs-CZ" dirty="0" smtClean="0">
                <a:solidFill>
                  <a:schemeClr val="tx1"/>
                </a:solidFill>
              </a:rPr>
              <a:t>Kritéria </a:t>
            </a:r>
            <a:r>
              <a:rPr lang="cs-CZ" dirty="0">
                <a:solidFill>
                  <a:schemeClr val="tx1"/>
                </a:solidFill>
              </a:rPr>
              <a:t>dle výkonu, </a:t>
            </a:r>
            <a:r>
              <a:rPr lang="cs-CZ" dirty="0" smtClean="0">
                <a:solidFill>
                  <a:schemeClr val="tx1"/>
                </a:solidFill>
              </a:rPr>
              <a:t>dobrovolníci, metoda last in – </a:t>
            </a:r>
            <a:r>
              <a:rPr lang="cs-CZ" dirty="0" err="1" smtClean="0">
                <a:solidFill>
                  <a:schemeClr val="tx1"/>
                </a:solidFill>
              </a:rPr>
              <a:t>first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out</a:t>
            </a:r>
            <a:r>
              <a:rPr lang="cs-CZ" dirty="0" smtClean="0">
                <a:solidFill>
                  <a:schemeClr val="tx1"/>
                </a:solidFill>
              </a:rPr>
              <a:t> (LIFO)</a:t>
            </a:r>
          </a:p>
          <a:p>
            <a:pPr marL="639763" indent="-468313">
              <a:buFont typeface="Wingdings" charset="2"/>
              <a:buChar char="Ø"/>
              <a:defRPr/>
            </a:pPr>
            <a:r>
              <a:rPr lang="cs-CZ" dirty="0">
                <a:solidFill>
                  <a:schemeClr val="tx1"/>
                </a:solidFill>
              </a:rPr>
              <a:t>Harmonogram </a:t>
            </a:r>
            <a:r>
              <a:rPr lang="cs-CZ" dirty="0" smtClean="0">
                <a:solidFill>
                  <a:schemeClr val="tx1"/>
                </a:solidFill>
              </a:rPr>
              <a:t>propouštění, dělba odpovědnosti</a:t>
            </a:r>
            <a:endParaRPr lang="cs-CZ" dirty="0">
              <a:solidFill>
                <a:schemeClr val="tx1"/>
              </a:solidFill>
            </a:endParaRPr>
          </a:p>
          <a:p>
            <a:pPr marL="639763" indent="-468313">
              <a:buFont typeface="Wingdings" charset="2"/>
              <a:buChar char="Ø"/>
              <a:defRPr/>
            </a:pPr>
            <a:r>
              <a:rPr lang="cs-CZ" dirty="0" smtClean="0">
                <a:solidFill>
                  <a:schemeClr val="tx1"/>
                </a:solidFill>
              </a:rPr>
              <a:t>Komunikace – dovnitř i ven</a:t>
            </a:r>
            <a:endParaRPr lang="cs-CZ" dirty="0">
              <a:solidFill>
                <a:schemeClr val="tx1"/>
              </a:solidFill>
            </a:endParaRPr>
          </a:p>
          <a:p>
            <a:pPr marL="639763" indent="-468313">
              <a:buFont typeface="Wingdings" charset="2"/>
              <a:buChar char="Ø"/>
              <a:defRPr/>
            </a:pPr>
            <a:r>
              <a:rPr lang="cs-CZ" dirty="0" smtClean="0">
                <a:solidFill>
                  <a:schemeClr val="tx1"/>
                </a:solidFill>
              </a:rPr>
              <a:t>Služby a podpora </a:t>
            </a:r>
            <a:r>
              <a:rPr lang="cs-CZ" dirty="0">
                <a:solidFill>
                  <a:schemeClr val="tx1"/>
                </a:solidFill>
              </a:rPr>
              <a:t>pro </a:t>
            </a:r>
            <a:r>
              <a:rPr lang="cs-CZ" dirty="0" smtClean="0">
                <a:solidFill>
                  <a:schemeClr val="tx1"/>
                </a:solidFill>
              </a:rPr>
              <a:t>propouštěné </a:t>
            </a:r>
            <a:r>
              <a:rPr lang="cs-CZ" dirty="0" err="1" smtClean="0">
                <a:solidFill>
                  <a:schemeClr val="tx1"/>
                </a:solidFill>
              </a:rPr>
              <a:t>zam-ce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i="1" dirty="0" err="1" smtClean="0">
                <a:solidFill>
                  <a:schemeClr val="tx1"/>
                </a:solidFill>
              </a:rPr>
              <a:t>outplacement</a:t>
            </a:r>
            <a:r>
              <a:rPr lang="cs-CZ" i="1" dirty="0" smtClean="0">
                <a:solidFill>
                  <a:schemeClr val="tx1"/>
                </a:solidFill>
              </a:rPr>
              <a:t> </a:t>
            </a:r>
            <a:r>
              <a:rPr lang="cs-CZ" i="1" dirty="0" err="1" smtClean="0">
                <a:solidFill>
                  <a:schemeClr val="tx1"/>
                </a:solidFill>
              </a:rPr>
              <a:t>service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1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Adaptace 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075240" cy="4493095"/>
          </a:xfrm>
        </p:spPr>
        <p:txBody>
          <a:bodyPr/>
          <a:lstStyle/>
          <a:p>
            <a:pPr algn="just" eaLnBrk="1" hangingPunct="1"/>
            <a:r>
              <a:rPr lang="cs-CZ" sz="2100" dirty="0">
                <a:solidFill>
                  <a:srgbClr val="FC7E00"/>
                </a:solidFill>
                <a:latin typeface="Arial" charset="0"/>
                <a:ea typeface="ＭＳ Ｐゴシック" charset="0"/>
              </a:rPr>
              <a:t>Adaptace</a:t>
            </a:r>
            <a:r>
              <a:rPr lang="cs-CZ" sz="2100" dirty="0">
                <a:latin typeface="Arial" charset="0"/>
                <a:ea typeface="ＭＳ Ｐゴシック" charset="0"/>
              </a:rPr>
              <a:t>- proces </a:t>
            </a:r>
            <a:r>
              <a:rPr lang="cs-CZ" sz="2100" b="1" dirty="0">
                <a:latin typeface="Arial" charset="0"/>
                <a:ea typeface="ＭＳ Ｐゴシック" charset="0"/>
              </a:rPr>
              <a:t>aktivního přizpůsobování člověka životním podmínkám a jejich změnám. </a:t>
            </a:r>
            <a:r>
              <a:rPr lang="cs-CZ" sz="2100" dirty="0">
                <a:latin typeface="Arial" charset="0"/>
                <a:ea typeface="ＭＳ Ｐゴシック" charset="0"/>
              </a:rPr>
              <a:t>Ve společenském procesu práce je procesem vyrovnávání se člověka se skutečností, ve které plní pracovní úkoly. Tento proces probíhá ve dvou základních rovinách:</a:t>
            </a:r>
          </a:p>
          <a:p>
            <a:pPr algn="just" eaLnBrk="1" hangingPunct="1"/>
            <a:endParaRPr lang="cs-CZ" sz="2100" dirty="0">
              <a:latin typeface="Arial" charset="0"/>
              <a:ea typeface="ＭＳ Ｐゴシック" charset="0"/>
            </a:endParaRPr>
          </a:p>
          <a:p>
            <a:pPr marL="626745" lvl="2" indent="-163513" algn="just"/>
            <a:r>
              <a:rPr lang="cs-CZ" sz="2100" dirty="0">
                <a:solidFill>
                  <a:srgbClr val="34A8CC"/>
                </a:solidFill>
                <a:latin typeface="Arial" charset="0"/>
                <a:ea typeface="ＭＳ Ｐゴシック" charset="0"/>
              </a:rPr>
              <a:t>Pracovní adaptace</a:t>
            </a:r>
            <a:r>
              <a:rPr lang="cs-CZ" sz="2100" dirty="0">
                <a:latin typeface="Arial" charset="0"/>
                <a:ea typeface="ＭＳ Ｐゴシック" charset="0"/>
              </a:rPr>
              <a:t>- proces, v jehož průběhu dochází k postupnému vyrovnávání souboru osobních předpokladů jedince s konkrétními požadavky jeho pracovního zařazení</a:t>
            </a:r>
            <a:r>
              <a:rPr lang="cs-CZ" sz="2100" dirty="0" smtClean="0">
                <a:latin typeface="Arial" charset="0"/>
                <a:ea typeface="ＭＳ Ｐゴシック" charset="0"/>
              </a:rPr>
              <a:t>.</a:t>
            </a:r>
            <a:endParaRPr lang="cs-CZ" sz="2100" dirty="0">
              <a:latin typeface="Arial" charset="0"/>
              <a:ea typeface="ＭＳ Ｐゴシック" charset="0"/>
            </a:endParaRPr>
          </a:p>
          <a:p>
            <a:pPr marL="626745" lvl="2" indent="-163513" algn="just"/>
            <a:r>
              <a:rPr lang="cs-CZ" sz="2100" dirty="0">
                <a:solidFill>
                  <a:srgbClr val="34A8CC"/>
                </a:solidFill>
                <a:latin typeface="Arial" charset="0"/>
                <a:ea typeface="ＭＳ Ｐゴシック" charset="0"/>
              </a:rPr>
              <a:t>Sociální adaptace</a:t>
            </a:r>
            <a:r>
              <a:rPr lang="cs-CZ" sz="2100" dirty="0">
                <a:latin typeface="Arial" charset="0"/>
                <a:ea typeface="ＭＳ Ｐゴシック" charset="0"/>
              </a:rPr>
              <a:t>- proces, při kterém se jedinec začleňuje do struktury sociálních vztahů v rámci pracovní skupiny i do celého sociálního systému dané organizace</a:t>
            </a:r>
            <a:endParaRPr lang="cs-CZ" sz="21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Arial" charset="0"/>
                <a:ea typeface="ＭＳ Ｐゴシック" charset="0"/>
              </a:rPr>
              <a:t>Bedrnová</a:t>
            </a:r>
            <a:r>
              <a:rPr lang="cs-CZ" dirty="0">
                <a:latin typeface="Arial" charset="0"/>
                <a:ea typeface="ＭＳ Ｐゴシック" charset="0"/>
              </a:rPr>
              <a:t>, E., Nový, I.1998. </a:t>
            </a:r>
            <a:r>
              <a:rPr lang="cs-CZ" i="1" dirty="0">
                <a:latin typeface="Arial" charset="0"/>
                <a:ea typeface="ＭＳ Ｐゴシック" charset="0"/>
              </a:rPr>
              <a:t>Psychologie a sociologie řízení</a:t>
            </a:r>
            <a:r>
              <a:rPr lang="cs-CZ" dirty="0">
                <a:latin typeface="Arial" charset="0"/>
                <a:ea typeface="ＭＳ Ｐゴシック" charset="0"/>
              </a:rPr>
              <a:t>. Praha: Management </a:t>
            </a:r>
            <a:r>
              <a:rPr lang="cs-CZ" dirty="0" err="1" smtClean="0">
                <a:latin typeface="Arial" charset="0"/>
                <a:ea typeface="ＭＳ Ｐゴシック" charset="0"/>
              </a:rPr>
              <a:t>Press</a:t>
            </a:r>
            <a:r>
              <a:rPr lang="cs-CZ" dirty="0" smtClean="0">
                <a:latin typeface="Arial" charset="0"/>
                <a:ea typeface="ＭＳ Ｐゴシック" charset="0"/>
              </a:rPr>
              <a:t>, </a:t>
            </a:r>
            <a:r>
              <a:rPr lang="cs-CZ" dirty="0" err="1" smtClean="0">
                <a:latin typeface="Arial" charset="0"/>
                <a:ea typeface="ＭＳ Ｐゴシック" charset="0"/>
              </a:rPr>
              <a:t>Drdáková</a:t>
            </a:r>
            <a:r>
              <a:rPr lang="cs-CZ" dirty="0" smtClean="0">
                <a:latin typeface="Arial" charset="0"/>
                <a:ea typeface="ＭＳ Ｐゴシック" charset="0"/>
              </a:rPr>
              <a:t>, A. Adaptace – přednáška 2015</a:t>
            </a:r>
            <a:endParaRPr lang="cs-CZ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9060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Adaptace 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cs-CZ" dirty="0">
                <a:latin typeface="Arial" charset="0"/>
                <a:ea typeface="ＭＳ Ｐゴシック" charset="0"/>
              </a:rPr>
              <a:t>Nový pracovník se v průběhu adaptace adaptuje na: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kulturu organizace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vlastní pracovní činnost (pracovní adaptace)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sociální podmínky (sociální adaptace)</a:t>
            </a:r>
          </a:p>
          <a:p>
            <a:pPr marL="0" indent="0" algn="just" eaLnBrk="1" hangingPunct="1">
              <a:buFontTx/>
              <a:buChar char="-"/>
            </a:pPr>
            <a:endParaRPr lang="cs-CZ" sz="1050" dirty="0">
              <a:latin typeface="Arial" charset="0"/>
              <a:ea typeface="ＭＳ Ｐゴシック" charset="0"/>
            </a:endParaRPr>
          </a:p>
          <a:p>
            <a:pPr marL="0" indent="0" eaLnBrk="1" hangingPunct="1"/>
            <a:r>
              <a:rPr lang="cs-CZ" dirty="0">
                <a:latin typeface="Arial" charset="0"/>
                <a:ea typeface="ＭＳ Ｐゴシック" charset="0"/>
              </a:rPr>
              <a:t>Adaptace </a:t>
            </a:r>
            <a:r>
              <a:rPr lang="cs-CZ" dirty="0">
                <a:solidFill>
                  <a:srgbClr val="FAB900"/>
                </a:solidFill>
                <a:latin typeface="Arial" charset="0"/>
                <a:ea typeface="ＭＳ Ｐゴシック" charset="0"/>
              </a:rPr>
              <a:t>formální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 err="1">
                <a:latin typeface="Arial" charset="0"/>
                <a:ea typeface="ＭＳ Ｐゴシック" charset="0"/>
              </a:rPr>
              <a:t>x</a:t>
            </a:r>
            <a:r>
              <a:rPr lang="cs-CZ" dirty="0">
                <a:latin typeface="Arial" charset="0"/>
                <a:ea typeface="ＭＳ Ｐゴシック" charset="0"/>
              </a:rPr>
              <a:t> </a:t>
            </a:r>
            <a:r>
              <a:rPr lang="cs-CZ" dirty="0">
                <a:solidFill>
                  <a:srgbClr val="0081BE"/>
                </a:solidFill>
                <a:latin typeface="Arial" charset="0"/>
                <a:ea typeface="ＭＳ Ｐゴシック" charset="0"/>
              </a:rPr>
              <a:t>neformální</a:t>
            </a:r>
          </a:p>
          <a:p>
            <a:pPr marL="0" indent="0" eaLnBrk="1" hangingPunct="1"/>
            <a:endParaRPr lang="cs-CZ" sz="1050" dirty="0">
              <a:solidFill>
                <a:srgbClr val="0081BE"/>
              </a:solidFill>
              <a:latin typeface="Arial" charset="0"/>
              <a:ea typeface="ＭＳ Ｐゴシック" charset="0"/>
            </a:endParaRPr>
          </a:p>
          <a:p>
            <a:pPr marL="0" indent="0" eaLnBrk="1" hangingPunct="1"/>
            <a:r>
              <a:rPr lang="cs-CZ" dirty="0">
                <a:solidFill>
                  <a:srgbClr val="171717"/>
                </a:solidFill>
                <a:latin typeface="Arial" charset="0"/>
                <a:ea typeface="ＭＳ Ｐゴシック" charset="0"/>
              </a:rPr>
              <a:t>Orientace nových pracovníků se zaměřuje na tři oblasti:</a:t>
            </a:r>
          </a:p>
          <a:p>
            <a:pPr lvl="1" eaLnBrk="1" hangingPunct="1">
              <a:buFontTx/>
              <a:buChar char="-"/>
            </a:pPr>
            <a:r>
              <a:rPr lang="cs-CZ" sz="2000" dirty="0">
                <a:solidFill>
                  <a:srgbClr val="171717"/>
                </a:solidFill>
                <a:latin typeface="Arial" charset="0"/>
                <a:ea typeface="ＭＳ Ｐゴシック" charset="0"/>
              </a:rPr>
              <a:t>celopodniková</a:t>
            </a:r>
          </a:p>
          <a:p>
            <a:pPr lvl="1" eaLnBrk="1" hangingPunct="1">
              <a:buFontTx/>
              <a:buChar char="-"/>
            </a:pPr>
            <a:r>
              <a:rPr lang="cs-CZ" sz="2000" dirty="0">
                <a:solidFill>
                  <a:srgbClr val="171717"/>
                </a:solidFill>
                <a:latin typeface="Arial" charset="0"/>
                <a:ea typeface="ＭＳ Ｐゴシック" charset="0"/>
              </a:rPr>
              <a:t>útvarová/skupinová</a:t>
            </a:r>
          </a:p>
          <a:p>
            <a:pPr lvl="1" eaLnBrk="1" hangingPunct="1">
              <a:buFontTx/>
              <a:buChar char="-"/>
            </a:pPr>
            <a:r>
              <a:rPr lang="cs-CZ" sz="2000" dirty="0">
                <a:solidFill>
                  <a:srgbClr val="171717"/>
                </a:solidFill>
                <a:latin typeface="Arial" charset="0"/>
                <a:ea typeface="ＭＳ Ｐゴシック" charset="0"/>
              </a:rPr>
              <a:t>na konkrétní pracovní místo</a:t>
            </a:r>
            <a:endParaRPr lang="cs-CZ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16530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charset="0"/>
                <a:ea typeface="ＭＳ Ｐゴシック" charset="0"/>
              </a:rPr>
              <a:t>Koubek 2007, </a:t>
            </a:r>
            <a:r>
              <a:rPr lang="cs-CZ" dirty="0" err="1" smtClean="0">
                <a:latin typeface="Arial" charset="0"/>
                <a:ea typeface="ＭＳ Ｐゴシック" charset="0"/>
              </a:rPr>
              <a:t>Drdáková</a:t>
            </a:r>
            <a:r>
              <a:rPr lang="cs-CZ" dirty="0">
                <a:latin typeface="Arial" charset="0"/>
                <a:ea typeface="ＭＳ Ｐゴシック" charset="0"/>
              </a:rPr>
              <a:t>, A. Adaptace – přednáška 2015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027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adaptačního procesu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44513" indent="-438150" algn="just" eaLnBrk="1" hangingPunct="1">
              <a:buClr>
                <a:srgbClr val="E7711C"/>
              </a:buClr>
              <a:buFont typeface="Wingdings" charset="2"/>
              <a:buChar char="Ø"/>
            </a:pPr>
            <a:r>
              <a:rPr lang="cs-CZ" dirty="0">
                <a:latin typeface="+mn-lt"/>
                <a:ea typeface="ＭＳ Ｐゴシック" charset="0"/>
              </a:rPr>
              <a:t>Pomoci pracovníkovi překonat počáteční fáze, kdy se všechno novému pracovníkovi zdá neobvyklé, cizí, neznámé</a:t>
            </a:r>
          </a:p>
          <a:p>
            <a:pPr marL="544513" indent="-438150" algn="just" eaLnBrk="1" hangingPunct="1">
              <a:buClr>
                <a:srgbClr val="E7711C"/>
              </a:buClr>
              <a:buFont typeface="Wingdings" charset="2"/>
              <a:buChar char="Ø"/>
            </a:pPr>
            <a:r>
              <a:rPr lang="cs-CZ" dirty="0">
                <a:latin typeface="+mn-lt"/>
                <a:ea typeface="ＭＳ Ｐゴシック" charset="0"/>
              </a:rPr>
              <a:t>Ovlivnit příznivý postoj a vztah pracovníka k organizaci, aby se zvýšila pravděpodobnost jeho stabilizace</a:t>
            </a:r>
          </a:p>
          <a:p>
            <a:pPr marL="544513" indent="-438150" algn="just" eaLnBrk="1" hangingPunct="1">
              <a:buClr>
                <a:srgbClr val="E7711C"/>
              </a:buClr>
              <a:buFont typeface="Wingdings" charset="2"/>
              <a:buChar char="Ø"/>
            </a:pPr>
            <a:r>
              <a:rPr lang="cs-CZ" dirty="0">
                <a:latin typeface="+mn-lt"/>
                <a:ea typeface="ＭＳ Ｐゴシック" charset="0"/>
              </a:rPr>
              <a:t>Dosáhnout toho, aby nový pracovník podával žádoucí pracovní výkon v co nejkratším čase po </a:t>
            </a:r>
            <a:r>
              <a:rPr lang="cs-CZ" dirty="0" smtClean="0">
                <a:latin typeface="+mn-lt"/>
                <a:ea typeface="ＭＳ Ｐゴシック" charset="0"/>
              </a:rPr>
              <a:t>nástupu</a:t>
            </a:r>
          </a:p>
          <a:p>
            <a:pPr marL="544513" indent="-438150" algn="just" eaLnBrk="1" hangingPunct="1">
              <a:buClr>
                <a:srgbClr val="E7711C"/>
              </a:buClr>
              <a:buFont typeface="Wingdings" charset="2"/>
              <a:buChar char="Ø"/>
            </a:pPr>
            <a:r>
              <a:rPr lang="cs-CZ" dirty="0" smtClean="0">
                <a:latin typeface="+mn-lt"/>
                <a:ea typeface="ＭＳ Ｐゴシック" charset="0"/>
              </a:rPr>
              <a:t>Snížit </a:t>
            </a:r>
            <a:r>
              <a:rPr lang="cs-CZ" dirty="0">
                <a:latin typeface="+mn-lt"/>
                <a:ea typeface="ＭＳ Ｐゴシック" charset="0"/>
              </a:rPr>
              <a:t>pravděpodobnost brzkého odchodu pracovníka</a:t>
            </a:r>
            <a:endParaRPr lang="cs-CZ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6165304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Armstrong 2007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5184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Adaptační program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467600" cy="4637112"/>
          </a:xfrm>
        </p:spPr>
        <p:txBody>
          <a:bodyPr/>
          <a:lstStyle/>
          <a:p>
            <a:pPr marL="106680" indent="0" algn="just" eaLnBrk="1" hangingPunct="1"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ea typeface="ＭＳ Ｐゴシック" charset="0"/>
              </a:rPr>
              <a:t>= </a:t>
            </a:r>
            <a:r>
              <a:rPr lang="cs-CZ" sz="2000" dirty="0" smtClean="0">
                <a:latin typeface="Arial" charset="0"/>
                <a:ea typeface="ＭＳ Ｐゴシック" charset="0"/>
              </a:rPr>
              <a:t>souhrn </a:t>
            </a:r>
            <a:r>
              <a:rPr lang="cs-CZ" sz="2000" b="1" dirty="0">
                <a:latin typeface="Arial" charset="0"/>
                <a:ea typeface="ＭＳ Ｐゴシック" charset="0"/>
              </a:rPr>
              <a:t>formalizovaných opatření na podporu odborné a sociální adaptace pracovníků v organizaci.</a:t>
            </a:r>
            <a:r>
              <a:rPr lang="cs-CZ" sz="2000" dirty="0">
                <a:latin typeface="Arial" charset="0"/>
                <a:ea typeface="ＭＳ Ｐゴシック" charset="0"/>
              </a:rPr>
              <a:t> </a:t>
            </a:r>
            <a:endParaRPr lang="cs-CZ" sz="2000" dirty="0" smtClean="0">
              <a:latin typeface="Arial" charset="0"/>
              <a:ea typeface="ＭＳ Ｐゴシック" charset="0"/>
            </a:endParaRPr>
          </a:p>
          <a:p>
            <a:pPr marL="106680" indent="0" algn="just" eaLnBrk="1" hangingPunct="1">
              <a:buNone/>
            </a:pPr>
            <a:endParaRPr lang="cs-CZ" sz="2000" dirty="0">
              <a:latin typeface="Arial" charset="0"/>
              <a:ea typeface="ＭＳ Ｐゴシック" charset="0"/>
            </a:endParaRPr>
          </a:p>
          <a:p>
            <a:pPr marL="106680" indent="0" algn="just" eaLnBrk="1" hangingPunct="1">
              <a:buNone/>
            </a:pPr>
            <a:r>
              <a:rPr lang="cs-CZ" b="1" dirty="0" smtClean="0">
                <a:solidFill>
                  <a:schemeClr val="accent6"/>
                </a:solidFill>
                <a:latin typeface="Arial" charset="0"/>
                <a:ea typeface="ＭＳ Ｐゴシック" charset="0"/>
              </a:rPr>
              <a:t>Prvky </a:t>
            </a:r>
            <a:r>
              <a:rPr lang="cs-CZ" b="1" dirty="0">
                <a:solidFill>
                  <a:schemeClr val="accent6"/>
                </a:solidFill>
                <a:latin typeface="Arial" charset="0"/>
                <a:ea typeface="ＭＳ Ｐゴシック" charset="0"/>
              </a:rPr>
              <a:t>AP mohou být: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adaptační akce v širším rámci 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písemné informační materiály 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materiály s instrukcemi k adaptaci nových pracovníků pro nadřízené, mentory (patrony),…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„seznamovací“ služební cesty nových pracovníků do organizačních složek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kvalifikační opatření </a:t>
            </a:r>
          </a:p>
          <a:p>
            <a:pPr lvl="1" algn="just" eaLnBrk="1" hangingPunct="1">
              <a:buFontTx/>
              <a:buChar char="-"/>
            </a:pPr>
            <a:r>
              <a:rPr lang="cs-CZ" sz="2000" dirty="0">
                <a:latin typeface="Arial" charset="0"/>
                <a:ea typeface="ＭＳ Ｐゴシック" charset="0"/>
              </a:rPr>
              <a:t>filmy</a:t>
            </a:r>
          </a:p>
          <a:p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6381328"/>
            <a:ext cx="7848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charset="0"/>
                <a:ea typeface="ＭＳ Ｐゴシック" charset="0"/>
              </a:rPr>
              <a:t>Koubek 2015</a:t>
            </a:r>
            <a:endParaRPr lang="cs-CZ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965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77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Libre Baskerville"/>
              <a:buNone/>
            </a:pPr>
            <a:r>
              <a:rPr lang="cs-CZ" sz="4000" dirty="0"/>
              <a:t>Priority a  kroky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457200" y="1484783"/>
            <a:ext cx="7715100" cy="49892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609600" marR="0" lvl="0" indent="-60960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32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Strategické priority</a:t>
            </a:r>
          </a:p>
          <a:p>
            <a:pPr marL="914400" marR="0" lvl="2" indent="-254000" algn="l" rtl="0">
              <a:lnSpc>
                <a:spcPct val="90000"/>
              </a:lnSpc>
              <a:spcBef>
                <a:spcPts val="400"/>
              </a:spcBef>
              <a:buClr>
                <a:srgbClr val="4571A6"/>
              </a:buClr>
              <a:buSzPct val="100000"/>
              <a:buFont typeface="Libre Baskerville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Zvýšit vědomí potřeby kultury učení a vzdělávání</a:t>
            </a:r>
          </a:p>
          <a:p>
            <a:pPr marL="914400" marR="0" lvl="2" indent="-254000" algn="l" rtl="0">
              <a:lnSpc>
                <a:spcPct val="90000"/>
              </a:lnSpc>
              <a:spcBef>
                <a:spcPts val="400"/>
              </a:spcBef>
              <a:buClr>
                <a:srgbClr val="4571A6"/>
              </a:buClr>
              <a:buSzPct val="100000"/>
              <a:buFont typeface="Libre Baskerville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Všeobecně rozšířit schopnost učit se a vzdělávat se (manažeři jako první a nejen klíčová pracovní síla)</a:t>
            </a:r>
          </a:p>
          <a:p>
            <a:pPr marL="609600" marR="0" lvl="0" indent="-609600" algn="l" rtl="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32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Kroky rozvoje</a:t>
            </a:r>
          </a:p>
          <a:p>
            <a:pPr marL="1188720" marR="0" lvl="3" indent="-256539" algn="l" rtl="0">
              <a:lnSpc>
                <a:spcPct val="90000"/>
              </a:lnSpc>
              <a:spcBef>
                <a:spcPts val="400"/>
              </a:spcBef>
              <a:buClr>
                <a:srgbClr val="4571A6"/>
              </a:buClr>
              <a:buSzPct val="100000"/>
              <a:buFont typeface="Libre Baskerville"/>
              <a:buAutoNum type="arabicPeriod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Ustavit tým vytvářejícím strategii</a:t>
            </a:r>
          </a:p>
          <a:p>
            <a:pPr marL="1188720" marR="0" lvl="3" indent="-256539" algn="l" rtl="0">
              <a:lnSpc>
                <a:spcPct val="90000"/>
              </a:lnSpc>
              <a:spcBef>
                <a:spcPts val="400"/>
              </a:spcBef>
              <a:buClr>
                <a:srgbClr val="4571A6"/>
              </a:buClr>
              <a:buSzPct val="100000"/>
              <a:buFont typeface="Libre Baskerville"/>
              <a:buAutoNum type="arabicPeriod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Vyjasnit poslání organizace </a:t>
            </a:r>
          </a:p>
          <a:p>
            <a:pPr marL="1188720" marR="0" lvl="3" indent="-256539" algn="l" rtl="0">
              <a:lnSpc>
                <a:spcPct val="90000"/>
              </a:lnSpc>
              <a:spcBef>
                <a:spcPts val="400"/>
              </a:spcBef>
              <a:buClr>
                <a:srgbClr val="4571A6"/>
              </a:buClr>
              <a:buSzPct val="100000"/>
              <a:buFont typeface="Libre Baskerville"/>
              <a:buAutoNum type="arabicPeriod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Prozkoumat hodnoty</a:t>
            </a:r>
          </a:p>
          <a:p>
            <a:pPr marL="1188720" marR="0" lvl="3" indent="-256539" algn="l" rtl="0">
              <a:lnSpc>
                <a:spcPct val="90000"/>
              </a:lnSpc>
              <a:spcBef>
                <a:spcPts val="400"/>
              </a:spcBef>
              <a:buClr>
                <a:srgbClr val="4571A6"/>
              </a:buClr>
              <a:buSzPct val="100000"/>
              <a:buFont typeface="Libre Baskerville"/>
              <a:buAutoNum type="arabicPeriod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Identifikace záležitostí a problémů</a:t>
            </a:r>
          </a:p>
          <a:p>
            <a:pPr marL="1188720" marR="0" lvl="3" indent="-256539" algn="l" rtl="0">
              <a:lnSpc>
                <a:spcPct val="90000"/>
              </a:lnSpc>
              <a:spcBef>
                <a:spcPts val="400"/>
              </a:spcBef>
              <a:buClr>
                <a:srgbClr val="4571A6"/>
              </a:buClr>
              <a:buSzPct val="100000"/>
              <a:buFont typeface="Libre Baskerville"/>
              <a:buAutoNum type="arabicPeriod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Dohodnout se na strategii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382250" y="6295875"/>
            <a:ext cx="5418900" cy="472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-CZ"/>
              <a:t>Armstrong 2007</a:t>
            </a:r>
          </a:p>
        </p:txBody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778099"/>
          </a:xfrm>
        </p:spPr>
        <p:txBody>
          <a:bodyPr/>
          <a:lstStyle/>
          <a:p>
            <a:r>
              <a:rPr lang="cs-CZ" dirty="0" smtClean="0"/>
              <a:t>Adaptační plán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003232" cy="5277199"/>
          </a:xfrm>
        </p:spPr>
        <p:txBody>
          <a:bodyPr/>
          <a:lstStyle/>
          <a:p>
            <a:pPr algn="just" eaLnBrk="1" hangingPunct="1"/>
            <a:r>
              <a:rPr lang="cs-CZ" sz="2200" dirty="0">
                <a:latin typeface="Arial" charset="0"/>
                <a:ea typeface="ＭＳ Ｐゴシック" charset="0"/>
              </a:rPr>
              <a:t>Uplatňován především pro řízení adaptačního procesu pracovníků</a:t>
            </a:r>
          </a:p>
          <a:p>
            <a:pPr algn="just" eaLnBrk="1" hangingPunct="1"/>
            <a:r>
              <a:rPr lang="cs-CZ" sz="2200" dirty="0">
                <a:latin typeface="Arial" charset="0"/>
                <a:ea typeface="ＭＳ Ｐゴシック" charset="0"/>
              </a:rPr>
              <a:t>Měl by zahrnovat </a:t>
            </a:r>
            <a:r>
              <a:rPr lang="cs-CZ" sz="2200" b="1" dirty="0">
                <a:latin typeface="Arial" charset="0"/>
                <a:ea typeface="ＭＳ Ｐゴシック" charset="0"/>
              </a:rPr>
              <a:t>všechny významné kroky procesu adaptace na pracovní místo v časovém harmonogramu</a:t>
            </a:r>
          </a:p>
          <a:p>
            <a:pPr algn="just" eaLnBrk="1" hangingPunct="1"/>
            <a:r>
              <a:rPr lang="cs-CZ" sz="2200" dirty="0">
                <a:latin typeface="Arial" charset="0"/>
                <a:ea typeface="ＭＳ Ｐゴシック" charset="0"/>
              </a:rPr>
              <a:t>Měl by obsahovat základní akce směřující k adaptaci na úrovni organizace, které se budou vztahovat </a:t>
            </a:r>
            <a:r>
              <a:rPr lang="cs-CZ" sz="2200" b="1" dirty="0">
                <a:latin typeface="Arial" charset="0"/>
                <a:ea typeface="ＭＳ Ｐゴシック" charset="0"/>
              </a:rPr>
              <a:t>ke všem pracovním místům v organizaci, a individualizované aktivity v průběhu adaptačního procesu pro určitého pracovníka na konkrétním pracovním místě</a:t>
            </a:r>
          </a:p>
          <a:p>
            <a:pPr algn="just" eaLnBrk="1" hangingPunct="1"/>
            <a:r>
              <a:rPr lang="cs-CZ" sz="2200" dirty="0">
                <a:latin typeface="Arial" charset="0"/>
                <a:ea typeface="ＭＳ Ｐゴシック" charset="0"/>
              </a:rPr>
              <a:t>Měl by </a:t>
            </a:r>
            <a:r>
              <a:rPr lang="cs-CZ" sz="2200" b="1" dirty="0">
                <a:latin typeface="Arial" charset="0"/>
                <a:ea typeface="ＭＳ Ｐゴシック" charset="0"/>
              </a:rPr>
              <a:t>vycházet  z nároků na adaptaci na úrovni organizace, z pracovního místa (profil pozice) a nároků na pracovníka na tomto místě (profil uchazeče) a z posouzení současných předpokladů pracovníka k výkonu dané </a:t>
            </a:r>
            <a:r>
              <a:rPr lang="cs-CZ" sz="2200" b="1" dirty="0" smtClean="0">
                <a:latin typeface="Arial" charset="0"/>
                <a:ea typeface="ＭＳ Ｐゴシック" charset="0"/>
              </a:rPr>
              <a:t>práce</a:t>
            </a:r>
            <a:endParaRPr lang="cs-CZ" sz="2200" b="1" dirty="0">
              <a:latin typeface="Arial" charset="0"/>
              <a:ea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6381328"/>
            <a:ext cx="7848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charset="0"/>
                <a:ea typeface="ＭＳ Ｐゴシック" charset="0"/>
              </a:rPr>
              <a:t>Koubek 2015</a:t>
            </a:r>
            <a:endParaRPr lang="cs-CZ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8380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850107"/>
          </a:xfrm>
        </p:spPr>
        <p:txBody>
          <a:bodyPr/>
          <a:lstStyle/>
          <a:p>
            <a:r>
              <a:rPr lang="cs-CZ" dirty="0"/>
              <a:t>tipy pro zavádění procesu </a:t>
            </a:r>
            <a:r>
              <a:rPr lang="cs-CZ" dirty="0" smtClean="0"/>
              <a:t>adaptace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7467600" cy="4369695"/>
          </a:xfrm>
        </p:spPr>
        <p:txBody>
          <a:bodyPr/>
          <a:lstStyle/>
          <a:p>
            <a:r>
              <a:rPr lang="cs-CZ" b="1" dirty="0"/>
              <a:t>Sestavte časový </a:t>
            </a:r>
            <a:r>
              <a:rPr lang="cs-CZ" b="1" dirty="0" smtClean="0"/>
              <a:t>rozvrh </a:t>
            </a:r>
            <a:r>
              <a:rPr lang="cs-CZ" dirty="0" smtClean="0"/>
              <a:t>(rozvrh klíčových cílů pro nováčky vč. časového harmonogramu)</a:t>
            </a:r>
            <a:endParaRPr lang="cs-CZ" dirty="0"/>
          </a:p>
          <a:p>
            <a:r>
              <a:rPr lang="cs-CZ" b="1" dirty="0" smtClean="0"/>
              <a:t>Zapojte </a:t>
            </a:r>
            <a:r>
              <a:rPr lang="cs-CZ" b="1" dirty="0"/>
              <a:t>představitele </a:t>
            </a:r>
            <a:r>
              <a:rPr lang="cs-CZ" b="1" dirty="0" smtClean="0"/>
              <a:t>vedení</a:t>
            </a:r>
            <a:r>
              <a:rPr lang="cs-CZ" dirty="0"/>
              <a:t> </a:t>
            </a:r>
            <a:r>
              <a:rPr lang="cs-CZ" dirty="0" smtClean="0"/>
              <a:t>(získejte </a:t>
            </a:r>
            <a:r>
              <a:rPr lang="cs-CZ" dirty="0" err="1"/>
              <a:t>seniorní</a:t>
            </a:r>
            <a:r>
              <a:rPr lang="cs-CZ" dirty="0"/>
              <a:t> manažery, kteří se budou účastnit tréninků a dalších setkání s novými </a:t>
            </a:r>
            <a:r>
              <a:rPr lang="cs-CZ" dirty="0" smtClean="0"/>
              <a:t>zaměstnanci). </a:t>
            </a:r>
          </a:p>
          <a:p>
            <a:r>
              <a:rPr lang="cs-CZ" b="1" dirty="0" smtClean="0"/>
              <a:t>Jmenujte mentory</a:t>
            </a:r>
            <a:r>
              <a:rPr lang="cs-CZ" dirty="0" smtClean="0"/>
              <a:t> (plán spolupráce + mentoři musí znát a umět, ale musí mít i zájem a čas)</a:t>
            </a:r>
            <a:endParaRPr lang="cs-CZ" dirty="0"/>
          </a:p>
          <a:p>
            <a:r>
              <a:rPr lang="cs-CZ" b="1" dirty="0" smtClean="0"/>
              <a:t>Sbírejte </a:t>
            </a:r>
            <a:r>
              <a:rPr lang="cs-CZ" b="1" dirty="0"/>
              <a:t>zpětnou </a:t>
            </a:r>
            <a:r>
              <a:rPr lang="cs-CZ" b="1" dirty="0" smtClean="0"/>
              <a:t>vazbu</a:t>
            </a:r>
            <a:r>
              <a:rPr lang="cs-CZ" dirty="0" smtClean="0"/>
              <a:t> (ptejte se, co bylo nejužitečnější a co nováčkům chybělo).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021288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Talent </a:t>
            </a:r>
            <a:r>
              <a:rPr lang="cs-CZ" dirty="0"/>
              <a:t>Management - portál amerického časopisu zaměřeného na řízení </a:t>
            </a:r>
            <a:r>
              <a:rPr lang="cs-CZ" dirty="0" smtClean="0"/>
              <a:t>talentů, přes </a:t>
            </a:r>
            <a:r>
              <a:rPr lang="cs-CZ" dirty="0" smtClean="0">
                <a:hlinkClick r:id="rId3"/>
              </a:rPr>
              <a:t>www.selflearning.cz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92157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706091"/>
          </a:xfrm>
        </p:spPr>
        <p:txBody>
          <a:bodyPr/>
          <a:lstStyle/>
          <a:p>
            <a:r>
              <a:rPr lang="cs-CZ" dirty="0" smtClean="0"/>
              <a:t>Nejčastější chyby při adaptaci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124744"/>
            <a:ext cx="7467600" cy="4873751"/>
          </a:xfrm>
        </p:spPr>
        <p:txBody>
          <a:bodyPr/>
          <a:lstStyle/>
          <a:p>
            <a:r>
              <a:rPr lang="cs-CZ" b="1" dirty="0" smtClean="0"/>
              <a:t>Papír pro papír</a:t>
            </a:r>
            <a:r>
              <a:rPr lang="cs-CZ" dirty="0" smtClean="0"/>
              <a:t> – jen podepsané stohy  papírů o zaškolení (BOZP apod.) X často to pracovník jen podepíše</a:t>
            </a:r>
          </a:p>
          <a:p>
            <a:r>
              <a:rPr lang="cs-CZ" b="1" kern="1200" dirty="0">
                <a:solidFill>
                  <a:schemeClr val="tx1"/>
                </a:solidFill>
              </a:rPr>
              <a:t>O mě se při příchodu do firmy taky nikdo nestaral, tak </a:t>
            </a:r>
            <a:r>
              <a:rPr lang="cs-CZ" b="1" kern="1200" dirty="0" smtClean="0">
                <a:solidFill>
                  <a:schemeClr val="tx1"/>
                </a:solidFill>
              </a:rPr>
              <a:t>co...</a:t>
            </a:r>
            <a:r>
              <a:rPr lang="cs-CZ" kern="1200" dirty="0" smtClean="0">
                <a:solidFill>
                  <a:schemeClr val="tx1"/>
                </a:solidFill>
              </a:rPr>
              <a:t> (hodíme je do vody a...někteří utonou)</a:t>
            </a:r>
            <a:endParaRPr lang="cs-CZ" b="1" kern="1200" dirty="0" smtClean="0">
              <a:solidFill>
                <a:schemeClr val="tx1"/>
              </a:solidFill>
            </a:endParaRPr>
          </a:p>
          <a:p>
            <a:r>
              <a:rPr lang="cs-CZ" b="1" kern="1200" dirty="0" smtClean="0">
                <a:solidFill>
                  <a:schemeClr val="tx1"/>
                </a:solidFill>
              </a:rPr>
              <a:t>Porušení základních pravidel při zaškolování</a:t>
            </a:r>
            <a:r>
              <a:rPr lang="cs-CZ" kern="1200" dirty="0" smtClean="0">
                <a:solidFill>
                  <a:schemeClr val="tx1"/>
                </a:solidFill>
              </a:rPr>
              <a:t> („tady by měly nosit rukavice, ale já je nenosím“)</a:t>
            </a:r>
          </a:p>
          <a:p>
            <a:r>
              <a:rPr lang="cs-CZ" b="1" kern="1200" dirty="0" smtClean="0">
                <a:solidFill>
                  <a:schemeClr val="tx1"/>
                </a:solidFill>
              </a:rPr>
              <a:t>Ukázat nestačí </a:t>
            </a:r>
            <a:r>
              <a:rPr lang="cs-CZ" kern="1200" dirty="0" smtClean="0">
                <a:solidFill>
                  <a:schemeClr val="tx1"/>
                </a:solidFill>
              </a:rPr>
              <a:t>(růst chybovosti a dalšího tlaku na nováčka)</a:t>
            </a:r>
          </a:p>
          <a:p>
            <a:r>
              <a:rPr lang="cs-CZ" b="1" kern="1200" dirty="0">
                <a:solidFill>
                  <a:schemeClr val="tx1"/>
                </a:solidFill>
              </a:rPr>
              <a:t>Všechno je jasné a </a:t>
            </a:r>
            <a:r>
              <a:rPr lang="cs-CZ" b="1" kern="1200" dirty="0" smtClean="0">
                <a:solidFill>
                  <a:schemeClr val="tx1"/>
                </a:solidFill>
              </a:rPr>
              <a:t>logické </a:t>
            </a:r>
            <a:r>
              <a:rPr lang="cs-CZ" kern="1200" dirty="0" smtClean="0">
                <a:solidFill>
                  <a:schemeClr val="tx1"/>
                </a:solidFill>
              </a:rPr>
              <a:t>(Jak to, že jsi to nepochopil? Co vás v té škole učili?)</a:t>
            </a:r>
            <a:endParaRPr lang="cs-CZ" b="1" kern="12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6237312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Štěpán, P.; </a:t>
            </a:r>
            <a:r>
              <a:rPr lang="cs-CZ" dirty="0" err="1" smtClean="0"/>
              <a:t>Tejnorová</a:t>
            </a:r>
            <a:r>
              <a:rPr lang="cs-CZ" dirty="0" smtClean="0"/>
              <a:t>, J. 2015.Jak </a:t>
            </a:r>
            <a:r>
              <a:rPr lang="cs-CZ" dirty="0"/>
              <a:t>omezit fluktuaci nových zaměstnanců? Pomůže správný adaptační </a:t>
            </a:r>
            <a:r>
              <a:rPr lang="cs-CZ" dirty="0" smtClean="0"/>
              <a:t>proces. </a:t>
            </a:r>
            <a:r>
              <a:rPr lang="cs-CZ" dirty="0" smtClean="0">
                <a:hlinkClick r:id="rId3"/>
              </a:rPr>
              <a:t>www.selflearning.cz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4861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778099"/>
          </a:xfrm>
        </p:spPr>
        <p:txBody>
          <a:bodyPr/>
          <a:lstStyle/>
          <a:p>
            <a:r>
              <a:rPr lang="cs-CZ" dirty="0" smtClean="0"/>
              <a:t>Stabilizace zaměstnanců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96753"/>
            <a:ext cx="7467600" cy="4824536"/>
          </a:xfrm>
        </p:spPr>
        <p:txBody>
          <a:bodyPr/>
          <a:lstStyle/>
          <a:p>
            <a:r>
              <a:rPr lang="cs-CZ" dirty="0" smtClean="0"/>
              <a:t>Nelze ukrýt svoje </a:t>
            </a:r>
            <a:r>
              <a:rPr lang="cs-CZ" dirty="0" err="1" smtClean="0"/>
              <a:t>zam-ce</a:t>
            </a:r>
            <a:r>
              <a:rPr lang="cs-CZ" dirty="0" smtClean="0"/>
              <a:t> před dynamikou TP a atraktivními nabídkami od konkurence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►jako firma se tedy spíše snažíme ovlivnit to, </a:t>
            </a:r>
            <a:r>
              <a:rPr lang="cs-CZ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odejde a KDY</a:t>
            </a:r>
          </a:p>
          <a:p>
            <a:r>
              <a:rPr lang="cs-CZ" dirty="0" smtClean="0"/>
              <a:t>Strategie stabilizace by se měla opírat o:</a:t>
            </a:r>
          </a:p>
          <a:p>
            <a:pPr marL="919480" lvl="1" indent="-457200">
              <a:buFont typeface="+mj-lt"/>
              <a:buAutoNum type="arabicPeriod"/>
            </a:pPr>
            <a:r>
              <a:rPr lang="cs-CZ" dirty="0" smtClean="0"/>
              <a:t>Pochopení intervenujících faktorů (věk jako základní determinanta?)</a:t>
            </a:r>
          </a:p>
          <a:p>
            <a:pPr marL="919480" lvl="1" indent="-457200">
              <a:buFont typeface="+mj-lt"/>
              <a:buAutoNum type="arabicPeriod"/>
            </a:pPr>
            <a:r>
              <a:rPr lang="cs-CZ" dirty="0" smtClean="0"/>
              <a:t>Analýzu rizik – jací klíčoví lidé by mohli odejít? (pravděpodobnost odchodu, důsledky jejich ztráty pro firmu, jak ztrátu nahradit a kolik to bude stát)</a:t>
            </a:r>
          </a:p>
          <a:p>
            <a:pPr marL="919480" lvl="1" indent="-457200">
              <a:buFont typeface="+mj-lt"/>
              <a:buAutoNum type="arabicPeriod"/>
            </a:pPr>
            <a:r>
              <a:rPr lang="cs-CZ" dirty="0" smtClean="0"/>
              <a:t>Analýzu důvodu odchodů – pozor – rozhovory s odcházejícími jsou často nepřesné, lépe opřít o pravidelné šetření postojů a názorů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237312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Armstrong 2007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09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706091"/>
          </a:xfrm>
        </p:spPr>
        <p:txBody>
          <a:bodyPr/>
          <a:lstStyle/>
          <a:p>
            <a:r>
              <a:rPr lang="cs-CZ" dirty="0" smtClean="0"/>
              <a:t>Klíčové oblasti po stabilizaci </a:t>
            </a:r>
            <a:r>
              <a:rPr lang="cs-CZ" dirty="0" err="1" smtClean="0"/>
              <a:t>zam-ců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80729"/>
            <a:ext cx="7859216" cy="5040560"/>
          </a:xfrm>
        </p:spPr>
        <p:txBody>
          <a:bodyPr/>
          <a:lstStyle/>
          <a:p>
            <a:r>
              <a:rPr lang="cs-CZ" sz="2100" b="1" dirty="0" smtClean="0"/>
              <a:t>Systémy odměňování </a:t>
            </a:r>
            <a:r>
              <a:rPr lang="cs-CZ" sz="2100" dirty="0" smtClean="0"/>
              <a:t>– Nekonkurenceschopné? Nespravedlivé? Neobjektivní?</a:t>
            </a:r>
          </a:p>
          <a:p>
            <a:r>
              <a:rPr lang="cs-CZ" sz="2100" b="1" dirty="0" smtClean="0"/>
              <a:t>Maximalizace rozmanitosti práce, významnost úkolů, autonomie, zpětná vazba</a:t>
            </a:r>
            <a:r>
              <a:rPr lang="cs-CZ" sz="2100" dirty="0" smtClean="0"/>
              <a:t> – vazba na potřeby lidí</a:t>
            </a:r>
          </a:p>
          <a:p>
            <a:r>
              <a:rPr lang="cs-CZ" sz="2100" b="1" dirty="0" smtClean="0"/>
              <a:t>Vytvářet oddanost práci</a:t>
            </a:r>
          </a:p>
          <a:p>
            <a:r>
              <a:rPr lang="cs-CZ" sz="2100" b="1" dirty="0" smtClean="0"/>
              <a:t>Podpora vytváření sociálních vazeb ve firmě </a:t>
            </a:r>
            <a:r>
              <a:rPr lang="cs-CZ" sz="2100" dirty="0" smtClean="0"/>
              <a:t>– zejm. loajalita ke kolegům</a:t>
            </a:r>
          </a:p>
          <a:p>
            <a:r>
              <a:rPr lang="cs-CZ" sz="2100" b="1" dirty="0" smtClean="0"/>
              <a:t>Propojování schopností lidí s nároky na pozici/místo</a:t>
            </a:r>
          </a:p>
          <a:p>
            <a:r>
              <a:rPr lang="cs-CZ" sz="2100" dirty="0" smtClean="0"/>
              <a:t>Odstranit </a:t>
            </a:r>
            <a:r>
              <a:rPr lang="cs-CZ" sz="2100" b="1" dirty="0" smtClean="0"/>
              <a:t>překážky v adaptaci</a:t>
            </a:r>
          </a:p>
          <a:p>
            <a:r>
              <a:rPr lang="cs-CZ" sz="2100" b="1" dirty="0" smtClean="0"/>
              <a:t>Rovnováha mezi pracovním a rodinným životem</a:t>
            </a:r>
            <a:r>
              <a:rPr lang="cs-CZ" sz="2100" dirty="0" smtClean="0"/>
              <a:t>, </a:t>
            </a:r>
            <a:r>
              <a:rPr lang="cs-CZ" sz="2100" i="1" dirty="0" err="1" smtClean="0"/>
              <a:t>employee</a:t>
            </a:r>
            <a:r>
              <a:rPr lang="cs-CZ" sz="2100" i="1" dirty="0" smtClean="0"/>
              <a:t>-led</a:t>
            </a:r>
            <a:r>
              <a:rPr lang="cs-CZ" sz="2100" dirty="0" smtClean="0"/>
              <a:t> flexibilita</a:t>
            </a:r>
          </a:p>
          <a:p>
            <a:r>
              <a:rPr lang="cs-CZ" sz="2100" dirty="0" smtClean="0"/>
              <a:t>Eliminace </a:t>
            </a:r>
            <a:r>
              <a:rPr lang="cs-CZ" sz="2100" b="1" dirty="0" smtClean="0"/>
              <a:t>nepříznivých podmínek a stresu</a:t>
            </a:r>
          </a:p>
          <a:p>
            <a:r>
              <a:rPr lang="cs-CZ" sz="2100" dirty="0" smtClean="0"/>
              <a:t>Zvyšovat </a:t>
            </a:r>
            <a:r>
              <a:rPr lang="cs-CZ" sz="2100" b="1" dirty="0" smtClean="0"/>
              <a:t>manažerské schopnosti v oblasti vedení lidí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3528" y="6237312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 smtClean="0"/>
              <a:t>Cappelli</a:t>
            </a:r>
            <a:r>
              <a:rPr lang="cs-CZ" dirty="0" smtClean="0"/>
              <a:t> 2000 in Armstrong 2007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7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7467600" cy="726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Libre Baskerville"/>
              <a:buNone/>
            </a:pPr>
            <a:r>
              <a:rPr lang="cs-CZ" sz="3000" b="0" i="0" u="none" strike="noStrike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Základní termíny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457200" y="1150500"/>
            <a:ext cx="7467600" cy="5312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4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Učení se</a:t>
            </a:r>
            <a:r>
              <a:rPr lang="cs-CZ" sz="2400" b="0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– </a:t>
            </a:r>
            <a:r>
              <a:rPr lang="cs-CZ" dirty="0"/>
              <a:t>proces změny, který zahrnuje nové vědění i nové konání, organizované i spontánní (širší než rozvoj a vzdělávání) </a:t>
            </a:r>
            <a:r>
              <a:rPr lang="cs-CZ" sz="1400" dirty="0"/>
              <a:t>(Hroník </a:t>
            </a:r>
            <a:r>
              <a:rPr lang="cs-CZ" sz="1400" dirty="0" smtClean="0"/>
              <a:t>2007a)</a:t>
            </a:r>
            <a:endParaRPr lang="cs-CZ" sz="1400" dirty="0"/>
          </a:p>
          <a:p>
            <a:pPr marL="274320" lvl="0" indent="-274320" rtl="0"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4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Rozvoj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– dosažení žádoucí změny pomocí učení (se)</a:t>
            </a:r>
            <a:r>
              <a:rPr lang="cs-CZ" dirty="0"/>
              <a:t>, rozvoj obsahuje záměr </a:t>
            </a:r>
            <a:r>
              <a:rPr lang="cs-CZ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(Hroník </a:t>
            </a:r>
            <a:r>
              <a:rPr lang="cs-CZ" sz="14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2007a)</a:t>
            </a:r>
            <a:endParaRPr lang="cs-CZ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4320">
              <a:spcBef>
                <a:spcPts val="0"/>
              </a:spcBef>
              <a:buSzPct val="70000"/>
            </a:pPr>
            <a:r>
              <a:rPr lang="cs-CZ" sz="24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Vzdělávání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– </a:t>
            </a:r>
            <a:r>
              <a:rPr lang="cs-CZ" dirty="0"/>
              <a:t>jeden ze způsobů učení (se), organizovaný a institucionalizovaný způsob učení (se) </a:t>
            </a:r>
            <a:r>
              <a:rPr lang="cs-CZ" sz="1400" dirty="0"/>
              <a:t>(</a:t>
            </a:r>
            <a:r>
              <a:rPr lang="cs-CZ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Hroník </a:t>
            </a:r>
            <a:r>
              <a:rPr lang="cs-CZ" sz="14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2007a)</a:t>
            </a:r>
            <a:r>
              <a:rPr lang="cs-CZ" dirty="0" smtClean="0"/>
              <a:t>  </a:t>
            </a:r>
            <a:r>
              <a:rPr lang="cs-CZ" b="1" dirty="0" smtClean="0">
                <a:solidFill>
                  <a:srgbClr val="C00000"/>
                </a:solidFill>
              </a:rPr>
              <a:t>X</a:t>
            </a:r>
            <a:r>
              <a:rPr lang="cs-CZ" dirty="0" smtClean="0"/>
              <a:t> </a:t>
            </a:r>
            <a:r>
              <a:rPr lang="cs-CZ" dirty="0"/>
              <a:t>rozvoj znalostí, hodnot a vědomostí požadovaných spíše obecně ve všech oblastech života </a:t>
            </a:r>
            <a:r>
              <a:rPr lang="cs-CZ" sz="1400" dirty="0"/>
              <a:t>(Armstrong 2007)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4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Odborné vzdělávání/výcvik/trénink </a:t>
            </a:r>
            <a:r>
              <a:rPr lang="cs-CZ" sz="2400" b="1" i="0" u="none" strike="noStrike" cap="none" baseline="0" dirty="0">
                <a:solidFill>
                  <a:srgbClr val="CC330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-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systematické formování chování pomocí příležitostí k učení, vzdělávacích akcí, programů a instrukcí pro efektivní výkon konkrétní práce</a:t>
            </a:r>
            <a:r>
              <a:rPr lang="cs-CZ" dirty="0"/>
              <a:t> </a:t>
            </a:r>
            <a:r>
              <a:rPr lang="cs-CZ" sz="1400" dirty="0"/>
              <a:t>(Armstrong 2007)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190200" y="687989"/>
            <a:ext cx="8953800" cy="560788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8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Učení probíhající v organizaci</a:t>
            </a:r>
            <a:r>
              <a:rPr lang="cs-CZ" sz="2000" b="0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– se týká:  </a:t>
            </a:r>
          </a:p>
          <a:p>
            <a:pPr lvl="1" indent="-284480">
              <a:lnSpc>
                <a:spcPct val="80000"/>
              </a:lnSpc>
              <a:spcBef>
                <a:spcPts val="400"/>
              </a:spcBef>
              <a:buSzPct val="80000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vytváření nových znalostí nebo úhlů pohledů, které jsou schopny ovlivňovat </a:t>
            </a:r>
            <a:r>
              <a:rPr lang="cs-CZ" sz="2000" b="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chování </a:t>
            </a:r>
            <a:r>
              <a:rPr lang="cs-CZ" sz="1600" dirty="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1600" dirty="0" err="1">
                <a:latin typeface="Arial"/>
                <a:ea typeface="Arial"/>
                <a:cs typeface="Arial"/>
                <a:sym typeface="Arial"/>
              </a:rPr>
              <a:t>Mabey</a:t>
            </a:r>
            <a:r>
              <a:rPr lang="cs-CZ" sz="1600" dirty="0"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cs-CZ" sz="1600" dirty="0" err="1">
                <a:latin typeface="Arial"/>
                <a:ea typeface="Arial"/>
                <a:cs typeface="Arial"/>
                <a:sym typeface="Arial"/>
              </a:rPr>
              <a:t>Salaman</a:t>
            </a:r>
            <a:r>
              <a:rPr lang="cs-CZ" sz="1600" dirty="0">
                <a:latin typeface="Arial"/>
                <a:ea typeface="Arial"/>
                <a:cs typeface="Arial"/>
                <a:sym typeface="Arial"/>
              </a:rPr>
              <a:t>, 1995)</a:t>
            </a:r>
            <a:endParaRPr lang="cs-CZ" sz="1600" b="0" i="0" u="none" strike="noStrike" cap="none" baseline="0" dirty="0">
              <a:solidFill>
                <a:schemeClr val="dk1"/>
              </a:solidFill>
              <a:sym typeface="Libre Baskerville"/>
            </a:endParaRPr>
          </a:p>
          <a:p>
            <a:pPr marL="640080" marR="0" lvl="1" indent="-284480" algn="l" rtl="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zpracovávání a vysvětlování interních i externích informací.</a:t>
            </a:r>
          </a:p>
          <a:p>
            <a:pPr lvl="1" indent="-284480">
              <a:lnSpc>
                <a:spcPct val="80000"/>
              </a:lnSpc>
              <a:spcBef>
                <a:spcPts val="400"/>
              </a:spcBef>
              <a:buSzPct val="80000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organizačně specifické osvojování nejrůznějších znalostí, metod a </a:t>
            </a:r>
            <a:r>
              <a:rPr lang="cs-CZ" sz="2000" b="0" i="0" u="none" strike="noStrike" cap="none" baseline="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postupů </a:t>
            </a:r>
            <a:r>
              <a:rPr lang="cs-CZ" sz="1600" dirty="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1600" dirty="0" err="1">
                <a:latin typeface="Arial"/>
                <a:ea typeface="Arial"/>
                <a:cs typeface="Arial"/>
                <a:sym typeface="Arial"/>
              </a:rPr>
              <a:t>Argyris</a:t>
            </a:r>
            <a:r>
              <a:rPr lang="cs-CZ" sz="1600" dirty="0"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cs-CZ" sz="1600" dirty="0" err="1">
                <a:latin typeface="Arial"/>
                <a:ea typeface="Arial"/>
                <a:cs typeface="Arial"/>
                <a:sym typeface="Arial"/>
              </a:rPr>
              <a:t>Schon</a:t>
            </a:r>
            <a:r>
              <a:rPr lang="cs-CZ" sz="1600" dirty="0">
                <a:latin typeface="Arial"/>
                <a:ea typeface="Arial"/>
                <a:cs typeface="Arial"/>
                <a:sym typeface="Arial"/>
              </a:rPr>
              <a:t>, 1996)</a:t>
            </a:r>
            <a:endParaRPr lang="cs-CZ" sz="1600" b="0" i="0" u="none" strike="noStrike" cap="none" baseline="0" dirty="0" smtClean="0">
              <a:solidFill>
                <a:schemeClr val="dk1"/>
              </a:solidFill>
              <a:sym typeface="Libre Baskerville"/>
            </a:endParaRPr>
          </a:p>
          <a:p>
            <a:pPr marL="355600" marR="0" lvl="1" indent="0" algn="l" rtl="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80000"/>
              <a:buNone/>
            </a:pPr>
            <a:endParaRPr lang="cs-CZ" sz="2000" b="0" i="0" u="none" strike="noStrike" cap="none" baseline="0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698500" marR="0" lvl="1" indent="-342900" algn="l" rtl="0">
              <a:lnSpc>
                <a:spcPct val="80000"/>
              </a:lnSpc>
              <a:spcBef>
                <a:spcPts val="400"/>
              </a:spcBef>
              <a:buClr>
                <a:srgbClr val="92D050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000" b="1" dirty="0">
                <a:solidFill>
                  <a:schemeClr val="accent3"/>
                </a:solidFill>
              </a:rPr>
              <a:t>Jde o proces probíhající v širokém institucionálním kontextu vztahů uvnitř organizace.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800" b="1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Učící se organizace</a:t>
            </a:r>
            <a:r>
              <a:rPr lang="cs-CZ" sz="2000" b="0" i="0" u="none" strike="noStrike" cap="none" baseline="0" dirty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cs-CZ" sz="2000" dirty="0"/>
              <a:t>- charakteristiky (</a:t>
            </a:r>
            <a:r>
              <a:rPr lang="cs-CZ" sz="2000" b="0" i="0" u="none" strike="noStrike" cap="none" baseline="0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Senge</a:t>
            </a:r>
            <a:r>
              <a:rPr lang="cs-CZ" sz="2000" dirty="0"/>
              <a:t> </a:t>
            </a: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1990): </a:t>
            </a:r>
          </a:p>
          <a:p>
            <a:pPr marL="640080" marR="0" lvl="1" indent="-284480" algn="l" rtl="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lidé soustavně rozšiřují své schopnosti vytvářet výsledky, které si opravdově přejí </a:t>
            </a:r>
          </a:p>
          <a:p>
            <a:pPr marL="640080" marR="0" lvl="1" indent="-284480" algn="l" rtl="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jsou pěstovány nové a expanzivní způsoby myšlení</a:t>
            </a:r>
          </a:p>
          <a:p>
            <a:pPr marL="640080" marR="0" lvl="1" indent="-284480" algn="l" rtl="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kde se svobodně formulují a stanovují kolektivní aspirace</a:t>
            </a:r>
          </a:p>
          <a:p>
            <a:pPr marL="640080" marR="0" lvl="1" indent="-284480" algn="l" rtl="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kde se lidé soustavně učí, jak se učit společně". </a:t>
            </a:r>
          </a:p>
          <a:p>
            <a:pPr marL="640080" marR="0" lvl="1" indent="-284480" algn="l" rtl="0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25000"/>
              <a:buFont typeface="Libre Baskerville"/>
              <a:buNone/>
            </a:pPr>
            <a:endParaRPr lang="cs-CZ" sz="2000" b="1" i="0" u="none" strike="noStrike" cap="none" baseline="0" dirty="0" smtClean="0">
              <a:solidFill>
                <a:schemeClr val="accent3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698500" marR="0" lvl="1" indent="-342900" algn="l" rtl="0">
              <a:lnSpc>
                <a:spcPct val="80000"/>
              </a:lnSpc>
              <a:spcBef>
                <a:spcPts val="400"/>
              </a:spcBef>
              <a:buClr>
                <a:srgbClr val="92D050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000" b="1" i="0" u="none" strike="noStrike" cap="none" baseline="0" dirty="0" smtClean="0">
                <a:solidFill>
                  <a:schemeClr val="accent3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Jde </a:t>
            </a:r>
            <a:r>
              <a:rPr lang="cs-CZ" sz="2000" b="1" i="0" u="none" strike="noStrike" cap="none" baseline="0" dirty="0">
                <a:solidFill>
                  <a:schemeClr val="accent3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 vědomý, soustavný a integrovaný proces v organizaci </a:t>
            </a:r>
            <a:endParaRPr lang="cs-CZ" sz="2000" b="1" i="0" u="none" strike="noStrike" cap="none" baseline="0" dirty="0" smtClean="0">
              <a:solidFill>
                <a:schemeClr val="accent3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698500" marR="0" lvl="1" indent="-342900" algn="l" rtl="0">
              <a:lnSpc>
                <a:spcPct val="80000"/>
              </a:lnSpc>
              <a:spcBef>
                <a:spcPts val="400"/>
              </a:spcBef>
              <a:buClr>
                <a:srgbClr val="92D050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000" b="1" i="0" u="none" strike="noStrike" cap="none" baseline="0" dirty="0" smtClean="0">
                <a:solidFill>
                  <a:schemeClr val="accent3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Silná </a:t>
            </a:r>
            <a:r>
              <a:rPr lang="cs-CZ" sz="2000" b="1" i="0" u="none" strike="noStrike" cap="none" baseline="0" dirty="0">
                <a:solidFill>
                  <a:schemeClr val="accent3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vazba na HRM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382250" y="6295875"/>
            <a:ext cx="5418900" cy="472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-CZ"/>
              <a:t>Armstrong 2007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7060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Libre Baskerville"/>
              <a:buNone/>
            </a:pPr>
            <a:r>
              <a:rPr lang="cs-CZ" sz="3000" b="0" i="0" u="none" strike="noStrike" cap="small" baseline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Vzdělávání a rozvoj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457200" y="980724"/>
            <a:ext cx="8229600" cy="5688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Libre Baskerville"/>
              <a:buNone/>
            </a:pPr>
            <a:r>
              <a:rPr lang="cs-CZ" sz="2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= </a:t>
            </a:r>
            <a:r>
              <a:rPr lang="cs-CZ" sz="2800" b="0" i="1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„Vzdělávání je proces, během nějž určitá osoba získává a rozvíjí nové znalosti, dovednosti, schopnosti a postoje“ </a:t>
            </a:r>
            <a:r>
              <a:rPr lang="cs-CZ" sz="14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(Armstrong 2007: 461).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Proces i výsledek! 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Problematická provázanost cílů vzdělávaní v perspektivě osobní a podnikové.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Libre Baskerville"/>
              <a:buChar char="•"/>
            </a:pPr>
            <a:r>
              <a:rPr lang="cs-CZ" sz="2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Typy </a:t>
            </a:r>
            <a:r>
              <a:rPr lang="cs-CZ" sz="18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(Harrisonová 2005):</a:t>
            </a:r>
          </a:p>
          <a:p>
            <a:pPr marL="640080" marR="0" lvl="1" indent="-28448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400" b="1" i="0" u="none" strike="noStrike" cap="none" baseline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Instrumentální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– zvýšit základní úroveň výkonu. </a:t>
            </a:r>
          </a:p>
          <a:p>
            <a:pPr marL="640080" marR="0" lvl="1" indent="-28448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400" b="1" i="0" u="none" strike="noStrike" cap="none" baseline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Poznávací (kognitivní)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- výsledky jsou založeny na zlepšení znalostí a pochopení věcí.</a:t>
            </a:r>
          </a:p>
          <a:p>
            <a:pPr marL="640080" marR="0" lvl="1" indent="-28448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400" b="1" i="0" u="none" strike="noStrike" cap="none" baseline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Citové (emoční)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- výsledky založeny na formování postojů nebo pocitů </a:t>
            </a:r>
          </a:p>
          <a:p>
            <a:pPr marL="640080" marR="0" lvl="1" indent="-28448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80000"/>
              <a:buFont typeface="Libre Baskerville"/>
              <a:buChar char="●"/>
            </a:pPr>
            <a:r>
              <a:rPr lang="cs-CZ" sz="2400" b="1" i="0" u="none" strike="noStrike" cap="none" baseline="0">
                <a:solidFill>
                  <a:schemeClr val="accent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Sebereflektující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- formování nových vzorců nazírání, myšlení a chování</a:t>
            </a:r>
          </a:p>
        </p:txBody>
      </p:sp>
      <p:sp>
        <p:nvSpPr>
          <p:cNvPr id="4" name="Shape 190"/>
          <p:cNvSpPr txBox="1"/>
          <p:nvPr/>
        </p:nvSpPr>
        <p:spPr>
          <a:xfrm>
            <a:off x="382250" y="6381328"/>
            <a:ext cx="5418900" cy="38674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-CZ" dirty="0"/>
              <a:t>Armstrong 2007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Cyklus vzdělávání v organizaci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IDENTIFIKACE </a:t>
            </a:r>
            <a:r>
              <a:rPr lang="en-US" dirty="0"/>
              <a:t>VZDĚLÁVACÍCH POTŘEB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DESIGN </a:t>
            </a:r>
            <a:r>
              <a:rPr lang="en-US" dirty="0"/>
              <a:t>VZDĚLÁVACÍ KTIVITY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REALIZACE </a:t>
            </a:r>
            <a:r>
              <a:rPr lang="en-US" dirty="0"/>
              <a:t>VZDĚLÁVACÍ AKTIVITY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ZPĚTNÁ </a:t>
            </a:r>
            <a:r>
              <a:rPr lang="en-US" dirty="0"/>
              <a:t>VAZBA (VYHODNOCENÍ EFEKTIVITY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165304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Hroník 2007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0714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 potřeb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6680" indent="0">
              <a:buNone/>
            </a:pPr>
            <a:r>
              <a:rPr lang="cs-CZ" b="1" dirty="0" smtClean="0">
                <a:solidFill>
                  <a:schemeClr val="accent6"/>
                </a:solidFill>
              </a:rPr>
              <a:t>1. Potřeby zaměstnance</a:t>
            </a:r>
          </a:p>
          <a:p>
            <a:r>
              <a:rPr lang="cs-CZ" sz="2000" b="1" dirty="0" smtClean="0"/>
              <a:t>Zdroje:</a:t>
            </a:r>
            <a:r>
              <a:rPr lang="cs-CZ" sz="2000" dirty="0" smtClean="0"/>
              <a:t> zaměstnanec sám a jeho nadřízený</a:t>
            </a:r>
          </a:p>
          <a:p>
            <a:r>
              <a:rPr lang="cs-CZ" sz="2000" b="1" dirty="0" smtClean="0"/>
              <a:t>Metody:</a:t>
            </a:r>
            <a:r>
              <a:rPr lang="cs-CZ" sz="2000" dirty="0" smtClean="0"/>
              <a:t> vlastní zpětná vazba, rozvojové potřeby nadřízeným, </a:t>
            </a:r>
            <a:r>
              <a:rPr lang="cs-CZ" sz="2000" dirty="0" err="1" smtClean="0"/>
              <a:t>development</a:t>
            </a:r>
            <a:r>
              <a:rPr lang="cs-CZ" sz="2000" dirty="0" smtClean="0"/>
              <a:t> centrum, 360°zpětná vazba, rozvojový plán</a:t>
            </a:r>
            <a:endParaRPr lang="cs-CZ" dirty="0" smtClean="0"/>
          </a:p>
          <a:p>
            <a:pPr marL="106680" indent="0">
              <a:buNone/>
            </a:pPr>
            <a:r>
              <a:rPr lang="cs-CZ" b="1" dirty="0">
                <a:solidFill>
                  <a:schemeClr val="accent6"/>
                </a:solidFill>
              </a:rPr>
              <a:t>2. Potřeby </a:t>
            </a:r>
            <a:r>
              <a:rPr lang="cs-CZ" b="1" dirty="0" smtClean="0">
                <a:solidFill>
                  <a:schemeClr val="accent6"/>
                </a:solidFill>
              </a:rPr>
              <a:t>organizace </a:t>
            </a:r>
            <a:r>
              <a:rPr lang="cs-CZ" dirty="0" smtClean="0">
                <a:solidFill>
                  <a:schemeClr val="tx1"/>
                </a:solidFill>
              </a:rPr>
              <a:t>(strategie, cíle, kultura)</a:t>
            </a:r>
          </a:p>
          <a:p>
            <a:pPr marL="10668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106680" indent="0">
              <a:buNone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10668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   </a:t>
            </a:r>
          </a:p>
          <a:p>
            <a:pPr marL="10668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 Kompetence</a:t>
            </a:r>
          </a:p>
          <a:p>
            <a:pPr marL="10668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10668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10668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	</a:t>
            </a:r>
            <a:r>
              <a:rPr lang="cs-CZ" sz="2000" dirty="0" smtClean="0">
                <a:solidFill>
                  <a:schemeClr val="tx1"/>
                </a:solidFill>
              </a:rPr>
              <a:t>		  Výkon</a:t>
            </a:r>
          </a:p>
        </p:txBody>
      </p:sp>
      <p:sp>
        <p:nvSpPr>
          <p:cNvPr id="4" name="Up Arrow 3"/>
          <p:cNvSpPr/>
          <p:nvPr/>
        </p:nvSpPr>
        <p:spPr>
          <a:xfrm>
            <a:off x="2627784" y="3717032"/>
            <a:ext cx="360040" cy="223224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flipV="1">
            <a:off x="2915816" y="5661248"/>
            <a:ext cx="2232248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915816" y="4869160"/>
            <a:ext cx="20162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51920" y="3789040"/>
            <a:ext cx="0" cy="20247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1520" y="6381328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Hroník 2007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304411"/>
      </p:ext>
    </p:extLst>
  </p:cSld>
  <p:clrMapOvr>
    <a:masterClrMapping/>
  </p:clrMapOvr>
</p:sld>
</file>

<file path=ppt/theme/theme1.xml><?xml version="1.0" encoding="utf-8"?>
<a:theme xmlns:a="http://schemas.openxmlformats.org/drawingml/2006/main" name="Arkýř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3173</Words>
  <Application>Microsoft Office PowerPoint</Application>
  <PresentationFormat>Předvádění na obrazovce (4:3)</PresentationFormat>
  <Paragraphs>410</Paragraphs>
  <Slides>44</Slides>
  <Notes>41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3" baseType="lpstr">
      <vt:lpstr>ＭＳ Ｐゴシック</vt:lpstr>
      <vt:lpstr>Arial</vt:lpstr>
      <vt:lpstr>Calibri</vt:lpstr>
      <vt:lpstr>Libre Baskerville</vt:lpstr>
      <vt:lpstr>Lucida Grande CE</vt:lpstr>
      <vt:lpstr>Times New Roman</vt:lpstr>
      <vt:lpstr>Trebuchet MS</vt:lpstr>
      <vt:lpstr>Wingdings</vt:lpstr>
      <vt:lpstr>Arkýř</vt:lpstr>
      <vt:lpstr>VPL818 Řízení a rozvoj lidských zdrojů 2. setkání</vt:lpstr>
      <vt:lpstr>Struktura setkání</vt:lpstr>
      <vt:lpstr>Strategie rozvoje a vzdělávání dle typu organizace</vt:lpstr>
      <vt:lpstr>Priority a  kroky</vt:lpstr>
      <vt:lpstr>Základní termíny</vt:lpstr>
      <vt:lpstr>Prezentace aplikace PowerPoint</vt:lpstr>
      <vt:lpstr>Vzdělávání a rozvoj</vt:lpstr>
      <vt:lpstr>Cyklus vzdělávání v organizaci</vt:lpstr>
      <vt:lpstr>Identifikace potřeb</vt:lpstr>
      <vt:lpstr>Design vzdělávací aktivity</vt:lpstr>
      <vt:lpstr>REALIZACE</vt:lpstr>
      <vt:lpstr>Efektivita vzdělávání</vt:lpstr>
      <vt:lpstr>Jak nastavit spektrum vzdělávání?</vt:lpstr>
      <vt:lpstr>Talent management - pojmy</vt:lpstr>
      <vt:lpstr>Exkluzivní vs. inkluzivní forma TM</vt:lpstr>
      <vt:lpstr>Identifikace talentů</vt:lpstr>
      <vt:lpstr>Získávání a kontrakt</vt:lpstr>
      <vt:lpstr>Rozvoj</vt:lpstr>
      <vt:lpstr>Udržení talentů</vt:lpstr>
      <vt:lpstr>Přínosy vs. Problémy TM</vt:lpstr>
      <vt:lpstr>2. Zajišťování lidských zdrojů</vt:lpstr>
      <vt:lpstr>Proces získávání a výběru pracovníků</vt:lpstr>
      <vt:lpstr>Zásady procesu</vt:lpstr>
      <vt:lpstr>1. fáze: Definování požadavků</vt:lpstr>
      <vt:lpstr>Specifikace požadavků na pracovníka</vt:lpstr>
      <vt:lpstr>2. fáze: Přilákání uchazečů</vt:lpstr>
      <vt:lpstr>3. fáze: Výběr/třídění uchazečů</vt:lpstr>
      <vt:lpstr>  Základní metody náboru a výběru</vt:lpstr>
      <vt:lpstr>Nástroje náboru a výběru - aktuálně</vt:lpstr>
      <vt:lpstr>Propouštění a exit management</vt:lpstr>
      <vt:lpstr>Příčiny rozvázání pracovního poměru</vt:lpstr>
      <vt:lpstr>Jakými způsoby může končit pracovní poměr ? (Zákoník práce č.262/2006 Sb. – Hlava IV.)</vt:lpstr>
      <vt:lpstr>Co dělat, když zaměstnanec odchází</vt:lpstr>
      <vt:lpstr>Hromadné propouštění - legislativa</vt:lpstr>
      <vt:lpstr>Hromadné propouštění – v organizaci</vt:lpstr>
      <vt:lpstr>Adaptace </vt:lpstr>
      <vt:lpstr>Adaptace </vt:lpstr>
      <vt:lpstr>Cíle adaptačního procesu</vt:lpstr>
      <vt:lpstr>Adaptační program</vt:lpstr>
      <vt:lpstr>Adaptační plán</vt:lpstr>
      <vt:lpstr>tipy pro zavádění procesu adaptace</vt:lpstr>
      <vt:lpstr>Nejčastější chyby při adaptaci</vt:lpstr>
      <vt:lpstr>Stabilizace zaměstnanců</vt:lpstr>
      <vt:lpstr>Klíčové oblasti po stabilizaci zam-ců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VPL/SPP818 Řízení a rozvoj lidských zdrojů2. setkání</dc:title>
  <dc:creator>Blanka Plasová</dc:creator>
  <cp:lastModifiedBy>Blanka Plasová</cp:lastModifiedBy>
  <cp:revision>47</cp:revision>
  <cp:lastPrinted>2013-11-01T15:55:39Z</cp:lastPrinted>
  <dcterms:modified xsi:type="dcterms:W3CDTF">2017-12-02T07:40:33Z</dcterms:modified>
</cp:coreProperties>
</file>