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63" r:id="rId5"/>
    <p:sldId id="260" r:id="rId6"/>
    <p:sldId id="264" r:id="rId7"/>
    <p:sldId id="270" r:id="rId8"/>
    <p:sldId id="269" r:id="rId9"/>
    <p:sldId id="271" r:id="rId10"/>
    <p:sldId id="272" r:id="rId11"/>
    <p:sldId id="273" r:id="rId12"/>
    <p:sldId id="274" r:id="rId13"/>
    <p:sldId id="259" r:id="rId14"/>
    <p:sldId id="258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43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5E550-9AFB-4EB9-A8BE-60C1CB5C0653}" type="datetimeFigureOut">
              <a:rPr lang="cs-CZ" smtClean="0"/>
              <a:t>01.10.2017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1BF88-8F11-45FE-B327-673C98EEFC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2962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5E550-9AFB-4EB9-A8BE-60C1CB5C0653}" type="datetimeFigureOut">
              <a:rPr lang="cs-CZ" smtClean="0"/>
              <a:t>01.10.2017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1BF88-8F11-45FE-B327-673C98EEFC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2754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5E550-9AFB-4EB9-A8BE-60C1CB5C0653}" type="datetimeFigureOut">
              <a:rPr lang="cs-CZ" smtClean="0"/>
              <a:t>01.10.2017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1BF88-8F11-45FE-B327-673C98EEFC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2964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5E550-9AFB-4EB9-A8BE-60C1CB5C0653}" type="datetimeFigureOut">
              <a:rPr lang="cs-CZ" smtClean="0"/>
              <a:t>01.10.2017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1BF88-8F11-45FE-B327-673C98EEFC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485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5E550-9AFB-4EB9-A8BE-60C1CB5C0653}" type="datetimeFigureOut">
              <a:rPr lang="cs-CZ" smtClean="0"/>
              <a:t>01.10.2017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1BF88-8F11-45FE-B327-673C98EEFC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2064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5E550-9AFB-4EB9-A8BE-60C1CB5C0653}" type="datetimeFigureOut">
              <a:rPr lang="cs-CZ" smtClean="0"/>
              <a:t>01.10.2017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1BF88-8F11-45FE-B327-673C98EEFC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9609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5E550-9AFB-4EB9-A8BE-60C1CB5C0653}" type="datetimeFigureOut">
              <a:rPr lang="cs-CZ" smtClean="0"/>
              <a:t>01.10.2017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1BF88-8F11-45FE-B327-673C98EEFC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3215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5E550-9AFB-4EB9-A8BE-60C1CB5C0653}" type="datetimeFigureOut">
              <a:rPr lang="cs-CZ" smtClean="0"/>
              <a:t>01.10.2017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1BF88-8F11-45FE-B327-673C98EEFC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58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5E550-9AFB-4EB9-A8BE-60C1CB5C0653}" type="datetimeFigureOut">
              <a:rPr lang="cs-CZ" smtClean="0"/>
              <a:t>01.10.2017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1BF88-8F11-45FE-B327-673C98EEFC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8210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5E550-9AFB-4EB9-A8BE-60C1CB5C0653}" type="datetimeFigureOut">
              <a:rPr lang="cs-CZ" smtClean="0"/>
              <a:t>01.10.2017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1BF88-8F11-45FE-B327-673C98EEFC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5305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5E550-9AFB-4EB9-A8BE-60C1CB5C0653}" type="datetimeFigureOut">
              <a:rPr lang="cs-CZ" smtClean="0"/>
              <a:t>01.10.2017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1BF88-8F11-45FE-B327-673C98EEFC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8934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05E550-9AFB-4EB9-A8BE-60C1CB5C0653}" type="datetimeFigureOut">
              <a:rPr lang="cs-CZ" smtClean="0"/>
              <a:t>01.10.2017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E1BF88-8F11-45FE-B327-673C98EEFC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8845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 descr="PRGANG_PREZKA_HUB_SLIDE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955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164"/>
            <a:ext cx="9146885" cy="6860164"/>
          </a:xfrm>
        </p:spPr>
      </p:pic>
      <p:sp>
        <p:nvSpPr>
          <p:cNvPr id="3" name="TextovéPole 2"/>
          <p:cNvSpPr txBox="1"/>
          <p:nvPr/>
        </p:nvSpPr>
        <p:spPr>
          <a:xfrm>
            <a:off x="2235200" y="612576"/>
            <a:ext cx="4673600" cy="523220"/>
          </a:xfrm>
          <a:prstGeom prst="rect">
            <a:avLst/>
          </a:prstGeom>
          <a:noFill/>
          <a:ln w="34925">
            <a:solidFill>
              <a:schemeClr val="bg1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cs-CZ" sz="2800" b="1" dirty="0" smtClean="0">
                <a:solidFill>
                  <a:schemeClr val="bg1"/>
                </a:solidFill>
                <a:latin typeface="AKROBAT" panose="00000600000000000000" pitchFamily="50" charset="-18"/>
              </a:rPr>
              <a:t>MEDIALIST</a:t>
            </a:r>
            <a:endParaRPr lang="cs-CZ" sz="2800" b="1" dirty="0">
              <a:solidFill>
                <a:schemeClr val="bg1"/>
              </a:solidFill>
              <a:latin typeface="AKROBAT" panose="00000600000000000000" pitchFamily="50" charset="-18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994411" y="2273756"/>
            <a:ext cx="7793454" cy="361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chemeClr val="bg1"/>
                </a:solidFill>
                <a:latin typeface="AKROBAT" panose="00000600000000000000" pitchFamily="50" charset="-18"/>
              </a:rPr>
              <a:t>VYTVOŘENÍ DATABÁZE MÉDIÍ</a:t>
            </a:r>
          </a:p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chemeClr val="bg1"/>
                </a:solidFill>
                <a:latin typeface="AKROBAT" panose="00000600000000000000" pitchFamily="50" charset="-18"/>
              </a:rPr>
              <a:t>VYTVOŘENÍ SEZNAMU KONTAKTŮ NA KONKRÉTNÍ NOVINÁŘE</a:t>
            </a:r>
          </a:p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chemeClr val="bg1"/>
                </a:solidFill>
                <a:latin typeface="AKROBAT" panose="00000600000000000000" pitchFamily="50" charset="-18"/>
              </a:rPr>
              <a:t>ZAMĚŘENÍ SE NA ODBORNÉ NOVINÁŘE – OBLAST VĚDY</a:t>
            </a:r>
          </a:p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chemeClr val="bg1"/>
                </a:solidFill>
                <a:latin typeface="AKROBAT" panose="00000600000000000000" pitchFamily="50" charset="-18"/>
              </a:rPr>
              <a:t>TITULY,POŘADY, RUBRIKY ZAMĚŘENÉ NA OBLAST VĚDY</a:t>
            </a:r>
            <a:endParaRPr lang="cs-CZ" sz="2400" dirty="0">
              <a:solidFill>
                <a:schemeClr val="bg1"/>
              </a:solidFill>
              <a:latin typeface="AKROBAT" panose="00000600000000000000" pitchFamily="50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2426980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164"/>
            <a:ext cx="9146885" cy="6860164"/>
          </a:xfrm>
        </p:spPr>
      </p:pic>
      <p:sp>
        <p:nvSpPr>
          <p:cNvPr id="3" name="TextovéPole 2"/>
          <p:cNvSpPr txBox="1"/>
          <p:nvPr/>
        </p:nvSpPr>
        <p:spPr>
          <a:xfrm>
            <a:off x="2235200" y="397133"/>
            <a:ext cx="4673600" cy="954107"/>
          </a:xfrm>
          <a:prstGeom prst="rect">
            <a:avLst/>
          </a:prstGeom>
          <a:noFill/>
          <a:ln w="34925">
            <a:solidFill>
              <a:schemeClr val="bg1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cs-CZ" sz="2800" b="1" dirty="0" smtClean="0">
                <a:solidFill>
                  <a:schemeClr val="bg1"/>
                </a:solidFill>
                <a:latin typeface="AKROBAT" panose="00000600000000000000" pitchFamily="50" charset="-18"/>
              </a:rPr>
              <a:t>NÁVRH VĚRNOSTNÍHO PROGRAMU</a:t>
            </a:r>
            <a:endParaRPr lang="cs-CZ" sz="2800" b="1" dirty="0">
              <a:solidFill>
                <a:schemeClr val="bg1"/>
              </a:solidFill>
              <a:latin typeface="AKROBAT" panose="00000600000000000000" pitchFamily="50" charset="-18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994411" y="2273756"/>
            <a:ext cx="779345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chemeClr val="bg1"/>
                </a:solidFill>
                <a:latin typeface="AKROBAT" panose="00000600000000000000" pitchFamily="50" charset="-18"/>
              </a:rPr>
              <a:t>NÁVRH NOVÉHO KOMUNIKAČNÍHO KANÁLU</a:t>
            </a:r>
          </a:p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chemeClr val="bg1"/>
                </a:solidFill>
                <a:latin typeface="AKROBAT" panose="00000600000000000000" pitchFamily="50" charset="-18"/>
              </a:rPr>
              <a:t>MOŽNOST PRAVIDELNÉHO OSLOVOVÁNÍ CÍLOVÉ SKUPINY</a:t>
            </a:r>
          </a:p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chemeClr val="bg1"/>
                </a:solidFill>
                <a:latin typeface="AKROBAT" panose="00000600000000000000" pitchFamily="50" charset="-18"/>
              </a:rPr>
              <a:t>DLOUHODOBÉ POSÍLENÍ POZICE ZNAČKY NA TRHU</a:t>
            </a:r>
          </a:p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chemeClr val="bg1"/>
                </a:solidFill>
                <a:latin typeface="AKROBAT" panose="00000600000000000000" pitchFamily="50" charset="-18"/>
              </a:rPr>
              <a:t>NÁVRH VĚRNOSTNÍHO PROGRAMU ZÁKAZNÍKŮ MUNIPRESS</a:t>
            </a:r>
          </a:p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endParaRPr lang="cs-CZ" sz="2400" dirty="0" smtClean="0">
              <a:solidFill>
                <a:schemeClr val="bg1"/>
              </a:solidFill>
              <a:latin typeface="AKROBAT" panose="00000600000000000000" pitchFamily="50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2552068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164"/>
            <a:ext cx="9146885" cy="6860164"/>
          </a:xfrm>
        </p:spPr>
      </p:pic>
      <p:sp>
        <p:nvSpPr>
          <p:cNvPr id="3" name="TextovéPole 2"/>
          <p:cNvSpPr txBox="1"/>
          <p:nvPr/>
        </p:nvSpPr>
        <p:spPr>
          <a:xfrm>
            <a:off x="2041235" y="612576"/>
            <a:ext cx="5440219" cy="523220"/>
          </a:xfrm>
          <a:prstGeom prst="rect">
            <a:avLst/>
          </a:prstGeom>
          <a:noFill/>
          <a:ln w="34925">
            <a:solidFill>
              <a:schemeClr val="bg1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cs-CZ" sz="2800" b="1" dirty="0" smtClean="0">
                <a:solidFill>
                  <a:schemeClr val="bg1"/>
                </a:solidFill>
                <a:latin typeface="AKROBAT" panose="00000600000000000000" pitchFamily="50" charset="-18"/>
              </a:rPr>
              <a:t>BONUSOVÝ ÚKOL – HESLO WIKIPEDIE</a:t>
            </a:r>
            <a:endParaRPr lang="cs-CZ" sz="2800" b="1" dirty="0">
              <a:solidFill>
                <a:schemeClr val="bg1"/>
              </a:solidFill>
              <a:latin typeface="AKROBAT" panose="00000600000000000000" pitchFamily="50" charset="-18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037663" y="1562556"/>
            <a:ext cx="779345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chemeClr val="bg1"/>
                </a:solidFill>
                <a:latin typeface="AKROBAT" panose="00000600000000000000" pitchFamily="50" charset="-18"/>
              </a:rPr>
              <a:t>VYTVOŘENÍ HESLA MUNIPRESS NA WIKIPEDII</a:t>
            </a:r>
          </a:p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chemeClr val="bg1"/>
                </a:solidFill>
                <a:latin typeface="AKROBAT" panose="00000600000000000000" pitchFamily="50" charset="-18"/>
              </a:rPr>
              <a:t>PROPOJENÍ S ČLÁNKY MU</a:t>
            </a:r>
          </a:p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chemeClr val="bg1"/>
                </a:solidFill>
                <a:latin typeface="AKROBAT" panose="00000600000000000000" pitchFamily="50" charset="-18"/>
              </a:rPr>
              <a:t>PROPOJENÍ S UNIVERZITNÍMI NAKLADATELSTVÍMI</a:t>
            </a:r>
          </a:p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endParaRPr lang="cs-CZ" sz="2400" dirty="0" smtClean="0">
              <a:solidFill>
                <a:schemeClr val="bg1"/>
              </a:solidFill>
              <a:latin typeface="AKROBAT" panose="00000600000000000000" pitchFamily="50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4807596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</p:spPr>
      </p:pic>
    </p:spTree>
    <p:extLst>
      <p:ext uri="{BB962C8B-B14F-4D97-AF65-F5344CB8AC3E}">
        <p14:creationId xmlns:p14="http://schemas.microsoft.com/office/powerpoint/2010/main" val="25847824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PRGANG_PREZKA_HUB_SLIDE_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51436" cy="6863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07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5" descr="PRGANG_PREZKA_HUB_SLIDE_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37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6018"/>
            <a:ext cx="9165357" cy="6874018"/>
          </a:xfrm>
        </p:spPr>
      </p:pic>
    </p:spTree>
    <p:extLst>
      <p:ext uri="{BB962C8B-B14F-4D97-AF65-F5344CB8AC3E}">
        <p14:creationId xmlns:p14="http://schemas.microsoft.com/office/powerpoint/2010/main" val="2786615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6800"/>
            <a:ext cx="9193066" cy="6894800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380" y="2479857"/>
            <a:ext cx="7563239" cy="4115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0106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921" y="1690689"/>
            <a:ext cx="5122158" cy="3596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178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85" y="0"/>
            <a:ext cx="9146885" cy="6860164"/>
          </a:xfrm>
        </p:spPr>
      </p:pic>
      <p:sp>
        <p:nvSpPr>
          <p:cNvPr id="5" name="TextovéPole 4"/>
          <p:cNvSpPr txBox="1"/>
          <p:nvPr/>
        </p:nvSpPr>
        <p:spPr>
          <a:xfrm>
            <a:off x="1020619" y="2967335"/>
            <a:ext cx="7102763" cy="923330"/>
          </a:xfrm>
          <a:prstGeom prst="rect">
            <a:avLst/>
          </a:prstGeom>
          <a:noFill/>
          <a:ln w="44450" cmpd="sng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5400" b="1" dirty="0" smtClean="0">
                <a:solidFill>
                  <a:schemeClr val="bg1"/>
                </a:solidFill>
                <a:latin typeface="AKROBAT" panose="00000600000000000000" pitchFamily="50" charset="-18"/>
              </a:rPr>
              <a:t>KOMUNIKAČNÍ STRATEGIE</a:t>
            </a:r>
            <a:endParaRPr lang="cs-CZ" sz="5400" b="1" dirty="0">
              <a:solidFill>
                <a:schemeClr val="bg1"/>
              </a:solidFill>
              <a:latin typeface="AKROBAT" panose="00000600000000000000" pitchFamily="50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825645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3" y="0"/>
            <a:ext cx="9146885" cy="6860164"/>
          </a:xfrm>
        </p:spPr>
      </p:pic>
      <p:sp>
        <p:nvSpPr>
          <p:cNvPr id="3" name="TextovéPole 2"/>
          <p:cNvSpPr txBox="1"/>
          <p:nvPr/>
        </p:nvSpPr>
        <p:spPr>
          <a:xfrm>
            <a:off x="2680273" y="365126"/>
            <a:ext cx="4396511" cy="523220"/>
          </a:xfrm>
          <a:prstGeom prst="rect">
            <a:avLst/>
          </a:prstGeom>
          <a:noFill/>
          <a:ln w="34925">
            <a:solidFill>
              <a:schemeClr val="bg1"/>
            </a:solidFill>
          </a:ln>
        </p:spPr>
        <p:txBody>
          <a:bodyPr wrap="square" rtlCol="0" anchor="ctr">
            <a:spAutoFit/>
          </a:bodyPr>
          <a:lstStyle/>
          <a:p>
            <a:r>
              <a:rPr lang="cs-CZ" sz="2800" b="1" dirty="0" smtClean="0">
                <a:solidFill>
                  <a:schemeClr val="bg1"/>
                </a:solidFill>
                <a:latin typeface="AKROBAT" panose="00000600000000000000" pitchFamily="50" charset="-18"/>
              </a:rPr>
              <a:t>KONKURENCE – EDICE MUNICE</a:t>
            </a:r>
            <a:endParaRPr lang="cs-CZ" sz="2800" b="1" dirty="0">
              <a:solidFill>
                <a:schemeClr val="bg1"/>
              </a:solidFill>
              <a:latin typeface="AKROBAT" panose="00000600000000000000" pitchFamily="50" charset="-18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766618" y="2177306"/>
            <a:ext cx="7887855" cy="36163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chemeClr val="bg1"/>
                </a:solidFill>
                <a:latin typeface="AKROBAT" panose="00000600000000000000" pitchFamily="50" charset="-18"/>
              </a:rPr>
              <a:t>PROVEDENÍ REŠERŠE KONKURENCE </a:t>
            </a:r>
          </a:p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chemeClr val="bg1"/>
                </a:solidFill>
                <a:latin typeface="AKROBAT" panose="00000600000000000000" pitchFamily="50" charset="-18"/>
              </a:rPr>
              <a:t>CHARAKTERISTIKA KONKURENČNÍHO SUBJEKTU</a:t>
            </a:r>
          </a:p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chemeClr val="bg1"/>
                </a:solidFill>
                <a:latin typeface="AKROBAT" panose="00000600000000000000" pitchFamily="50" charset="-18"/>
              </a:rPr>
              <a:t>PŘEDSTAVENÍ KOMUNIKAČNÍ STRATEGIE</a:t>
            </a:r>
          </a:p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chemeClr val="bg1"/>
                </a:solidFill>
                <a:latin typeface="AKROBAT" panose="00000600000000000000" pitchFamily="50" charset="-18"/>
              </a:rPr>
              <a:t>URČENÍ CÍLOVÉ SKUPINY</a:t>
            </a:r>
            <a:endParaRPr lang="cs-CZ" sz="2400" dirty="0">
              <a:solidFill>
                <a:schemeClr val="bg1"/>
              </a:solidFill>
              <a:latin typeface="AKROBAT" panose="00000600000000000000" pitchFamily="50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8257000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164"/>
            <a:ext cx="9146885" cy="6860164"/>
          </a:xfrm>
        </p:spPr>
      </p:pic>
      <p:sp>
        <p:nvSpPr>
          <p:cNvPr id="3" name="TextovéPole 2"/>
          <p:cNvSpPr txBox="1"/>
          <p:nvPr/>
        </p:nvSpPr>
        <p:spPr>
          <a:xfrm>
            <a:off x="2235200" y="612576"/>
            <a:ext cx="4673600" cy="523220"/>
          </a:xfrm>
          <a:prstGeom prst="rect">
            <a:avLst/>
          </a:prstGeom>
          <a:noFill/>
          <a:ln w="34925">
            <a:solidFill>
              <a:schemeClr val="bg1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cs-CZ" sz="2800" b="1" dirty="0" smtClean="0">
                <a:solidFill>
                  <a:schemeClr val="bg1"/>
                </a:solidFill>
                <a:latin typeface="AKROBAT" panose="00000600000000000000" pitchFamily="50" charset="-18"/>
              </a:rPr>
              <a:t>KOMUNIKACE KE STUDENTŮM</a:t>
            </a:r>
            <a:endParaRPr lang="cs-CZ" sz="2800" b="1" dirty="0">
              <a:solidFill>
                <a:schemeClr val="bg1"/>
              </a:solidFill>
              <a:latin typeface="AKROBAT" panose="00000600000000000000" pitchFamily="50" charset="-18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994411" y="2273756"/>
            <a:ext cx="779345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chemeClr val="bg1"/>
                </a:solidFill>
                <a:latin typeface="AKROBAT" panose="00000600000000000000" pitchFamily="50" charset="-18"/>
              </a:rPr>
              <a:t>NAVRŽENÍ FOREM A NÁSTROJŮ KOMUNIKACE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>
              <a:solidFill>
                <a:schemeClr val="bg1"/>
              </a:solidFill>
              <a:latin typeface="AKROBAT" panose="00000600000000000000" pitchFamily="50" charset="-1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chemeClr val="bg1"/>
                </a:solidFill>
                <a:latin typeface="AKROBAT" panose="00000600000000000000" pitchFamily="50" charset="-18"/>
              </a:rPr>
              <a:t>ODPOVĚDI NA OTÁZKY: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cs-CZ" sz="2400" dirty="0">
                <a:solidFill>
                  <a:schemeClr val="bg1"/>
                </a:solidFill>
                <a:latin typeface="AKROBAT" panose="00000600000000000000" pitchFamily="50" charset="-18"/>
              </a:rPr>
              <a:t>Jaké nástroje využít?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cs-CZ" sz="2400" dirty="0">
                <a:solidFill>
                  <a:schemeClr val="bg1"/>
                </a:solidFill>
                <a:latin typeface="AKROBAT" panose="00000600000000000000" pitchFamily="50" charset="-18"/>
              </a:rPr>
              <a:t>Jaká bude forma komunikace?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cs-CZ" sz="2400" dirty="0">
                <a:solidFill>
                  <a:schemeClr val="bg1"/>
                </a:solidFill>
                <a:latin typeface="AKROBAT" panose="00000600000000000000" pitchFamily="50" charset="-18"/>
              </a:rPr>
              <a:t>Jaké je hlavní sdělení, které by mělo být komunikováno?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 smtClean="0">
              <a:solidFill>
                <a:schemeClr val="bg1"/>
              </a:solidFill>
              <a:latin typeface="AKROBAT" panose="00000600000000000000" pitchFamily="50" charset="-1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chemeClr val="bg1"/>
                </a:solidFill>
                <a:latin typeface="AKROBAT" panose="00000600000000000000" pitchFamily="50" charset="-18"/>
              </a:rPr>
              <a:t>CÍLOVÁ SKUPINA: STUDENTI</a:t>
            </a:r>
            <a:endParaRPr lang="cs-CZ" sz="2400" dirty="0">
              <a:solidFill>
                <a:schemeClr val="bg1"/>
              </a:solidFill>
              <a:latin typeface="AKROBAT" panose="00000600000000000000" pitchFamily="50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6600785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164"/>
            <a:ext cx="9146885" cy="6860164"/>
          </a:xfrm>
        </p:spPr>
      </p:pic>
      <p:sp>
        <p:nvSpPr>
          <p:cNvPr id="3" name="TextovéPole 2"/>
          <p:cNvSpPr txBox="1"/>
          <p:nvPr/>
        </p:nvSpPr>
        <p:spPr>
          <a:xfrm>
            <a:off x="2235200" y="612576"/>
            <a:ext cx="4673600" cy="523220"/>
          </a:xfrm>
          <a:prstGeom prst="rect">
            <a:avLst/>
          </a:prstGeom>
          <a:noFill/>
          <a:ln w="34925">
            <a:solidFill>
              <a:schemeClr val="bg1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cs-CZ" sz="2800" b="1" dirty="0" smtClean="0">
                <a:solidFill>
                  <a:schemeClr val="bg1"/>
                </a:solidFill>
                <a:latin typeface="AKROBAT" panose="00000600000000000000" pitchFamily="50" charset="-18"/>
              </a:rPr>
              <a:t>KOMUNIKACE K AKADEMIKŮM</a:t>
            </a:r>
            <a:endParaRPr lang="cs-CZ" sz="2800" b="1" dirty="0">
              <a:solidFill>
                <a:schemeClr val="bg1"/>
              </a:solidFill>
              <a:latin typeface="AKROBAT" panose="00000600000000000000" pitchFamily="50" charset="-18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994411" y="2273756"/>
            <a:ext cx="779345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chemeClr val="bg1"/>
                </a:solidFill>
                <a:latin typeface="AKROBAT" panose="00000600000000000000" pitchFamily="50" charset="-18"/>
              </a:rPr>
              <a:t>NAVRŽENÍ FOREM A NÁSTROJŮ KOMUNIKACE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>
              <a:solidFill>
                <a:schemeClr val="bg1"/>
              </a:solidFill>
              <a:latin typeface="AKROBAT" panose="00000600000000000000" pitchFamily="50" charset="-1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chemeClr val="bg1"/>
                </a:solidFill>
                <a:latin typeface="AKROBAT" panose="00000600000000000000" pitchFamily="50" charset="-18"/>
              </a:rPr>
              <a:t>ODPOVĚDI NA OTÁZKY: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cs-CZ" sz="2400" dirty="0">
                <a:solidFill>
                  <a:schemeClr val="bg1"/>
                </a:solidFill>
                <a:latin typeface="AKROBAT" panose="00000600000000000000" pitchFamily="50" charset="-18"/>
              </a:rPr>
              <a:t>Jaké nástroje využít?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cs-CZ" sz="2400" dirty="0">
                <a:solidFill>
                  <a:schemeClr val="bg1"/>
                </a:solidFill>
                <a:latin typeface="AKROBAT" panose="00000600000000000000" pitchFamily="50" charset="-18"/>
              </a:rPr>
              <a:t>Jaká bude forma komunikace?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cs-CZ" sz="2400" dirty="0">
                <a:solidFill>
                  <a:schemeClr val="bg1"/>
                </a:solidFill>
                <a:latin typeface="AKROBAT" panose="00000600000000000000" pitchFamily="50" charset="-18"/>
              </a:rPr>
              <a:t>Jaké je hlavní sdělení, které by mělo být komunikováno?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 smtClean="0">
              <a:solidFill>
                <a:schemeClr val="bg1"/>
              </a:solidFill>
              <a:latin typeface="AKROBAT" panose="00000600000000000000" pitchFamily="50" charset="-1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chemeClr val="bg1"/>
                </a:solidFill>
                <a:latin typeface="AKROBAT" panose="00000600000000000000" pitchFamily="50" charset="-18"/>
              </a:rPr>
              <a:t>CÍLOVÁ SKUPINA: AKADEMICKÁ OBEC </a:t>
            </a:r>
            <a:endParaRPr lang="cs-CZ" sz="2400" dirty="0">
              <a:solidFill>
                <a:schemeClr val="bg1"/>
              </a:solidFill>
              <a:latin typeface="AKROBAT" panose="00000600000000000000" pitchFamily="50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15448991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167</TotalTime>
  <Words>157</Words>
  <Application>Microsoft Office PowerPoint</Application>
  <PresentationFormat>Předvádění na obrazovce (4:3)</PresentationFormat>
  <Paragraphs>38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20" baseType="lpstr">
      <vt:lpstr>Akrobat</vt:lpstr>
      <vt:lpstr>Arial</vt:lpstr>
      <vt:lpstr>Calibri</vt:lpstr>
      <vt:lpstr>Calibri Light</vt:lpstr>
      <vt:lpstr>Courier New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Markéta Kohoutková</dc:creator>
  <cp:lastModifiedBy>Markéta Kohoutková</cp:lastModifiedBy>
  <cp:revision>10</cp:revision>
  <dcterms:created xsi:type="dcterms:W3CDTF">2017-09-26T10:59:35Z</dcterms:created>
  <dcterms:modified xsi:type="dcterms:W3CDTF">2017-10-01T18:59:49Z</dcterms:modified>
</cp:coreProperties>
</file>