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58" r:id="rId6"/>
    <p:sldId id="263" r:id="rId7"/>
    <p:sldId id="265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7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5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5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5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1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8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26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3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63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29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4D0E0-39E2-428C-BD50-7A0FE9358A84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AC3AA7-39DA-4A21-8088-9D753263AF1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13" Type="http://schemas.openxmlformats.org/officeDocument/2006/relationships/image" Target="../media/image25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12" Type="http://schemas.openxmlformats.org/officeDocument/2006/relationships/image" Target="../media/image24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11" Type="http://schemas.openxmlformats.org/officeDocument/2006/relationships/image" Target="../media/image23.tmp"/><Relationship Id="rId5" Type="http://schemas.openxmlformats.org/officeDocument/2006/relationships/image" Target="../media/image17.tmp"/><Relationship Id="rId10" Type="http://schemas.openxmlformats.org/officeDocument/2006/relationships/image" Target="../media/image22.tmp"/><Relationship Id="rId4" Type="http://schemas.openxmlformats.org/officeDocument/2006/relationships/image" Target="../media/image16.tmp"/><Relationship Id="rId9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youtube.com/watch?v=WhF1JDRB_V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Závěrečná hodina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ZUR387</a:t>
            </a:r>
          </a:p>
          <a:p>
            <a:endParaRPr lang="cs-CZ" dirty="0"/>
          </a:p>
          <a:p>
            <a:r>
              <a:rPr lang="cs-CZ" dirty="0" smtClean="0"/>
              <a:t>Lenka Dědková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1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389965"/>
            <a:ext cx="10661365" cy="170401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Eugenia </a:t>
            </a:r>
            <a:r>
              <a:rPr lang="cs-CZ" dirty="0" err="1" smtClean="0"/>
              <a:t>Cooney</a:t>
            </a:r>
            <a:r>
              <a:rPr lang="cs-CZ" dirty="0" smtClean="0"/>
              <a:t> (1994) je mladá </a:t>
            </a:r>
            <a:r>
              <a:rPr lang="cs-CZ" dirty="0" err="1" smtClean="0"/>
              <a:t>lifestyle</a:t>
            </a:r>
            <a:r>
              <a:rPr lang="cs-CZ" dirty="0" smtClean="0"/>
              <a:t> </a:t>
            </a:r>
            <a:r>
              <a:rPr lang="cs-CZ" dirty="0" err="1" smtClean="0"/>
              <a:t>youtuberka</a:t>
            </a:r>
            <a:r>
              <a:rPr lang="cs-CZ" dirty="0" smtClean="0"/>
              <a:t> (od 2011)</a:t>
            </a:r>
          </a:p>
          <a:p>
            <a:r>
              <a:rPr lang="cs-CZ" dirty="0" smtClean="0"/>
              <a:t>Má 1,317,465 </a:t>
            </a:r>
            <a:r>
              <a:rPr lang="cs-CZ" dirty="0" err="1" smtClean="0"/>
              <a:t>subscriberů</a:t>
            </a:r>
            <a:endParaRPr lang="cs-CZ" dirty="0" smtClean="0"/>
          </a:p>
          <a:p>
            <a:r>
              <a:rPr lang="cs-CZ" dirty="0" smtClean="0"/>
              <a:t>Videa mají miliony shlédnutí</a:t>
            </a:r>
          </a:p>
          <a:p>
            <a:r>
              <a:rPr lang="cs-CZ" dirty="0" smtClean="0"/>
              <a:t>Petice </a:t>
            </a:r>
            <a:r>
              <a:rPr lang="cs-CZ" dirty="0"/>
              <a:t>pro zákaz jejího YT kanálu</a:t>
            </a:r>
          </a:p>
          <a:p>
            <a:endParaRPr lang="cs-CZ" dirty="0" smtClean="0"/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2" y="5471022"/>
            <a:ext cx="6906589" cy="57158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2" y="4265602"/>
            <a:ext cx="1991003" cy="97168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21" y="4632830"/>
            <a:ext cx="7106642" cy="51442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38" y="2222582"/>
            <a:ext cx="5048955" cy="55252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56" y="5264119"/>
            <a:ext cx="4972744" cy="66684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70" y="3093960"/>
            <a:ext cx="4972744" cy="65731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46" y="6261309"/>
            <a:ext cx="4715533" cy="33342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ek 14" descr="Výřez obrazovk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10" y="3925565"/>
            <a:ext cx="5068008" cy="35247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ázek 15" descr="Výřez obrazovk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00" y="5942177"/>
            <a:ext cx="2086266" cy="63826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ázek 16" descr="Výřez obrazovk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33" y="3629926"/>
            <a:ext cx="1876687" cy="49536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" y="2775109"/>
            <a:ext cx="1905266" cy="52394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3" y="2359372"/>
            <a:ext cx="2048161" cy="53347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5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probírali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Především rizika</a:t>
            </a:r>
          </a:p>
          <a:p>
            <a:pPr lvl="1"/>
            <a:r>
              <a:rPr lang="cs-CZ" dirty="0" smtClean="0"/>
              <a:t>Byť s občasným poukázáním na možné pozitivní dopady</a:t>
            </a:r>
          </a:p>
          <a:p>
            <a:pPr lvl="1"/>
            <a:r>
              <a:rPr lang="cs-CZ" b="1" dirty="0" smtClean="0">
                <a:solidFill>
                  <a:schemeClr val="accent2"/>
                </a:solidFill>
              </a:rPr>
              <a:t>Nezapomínejte, že technologie přináší mnoho pozitiv!</a:t>
            </a:r>
          </a:p>
          <a:p>
            <a:pPr lvl="1"/>
            <a:endParaRPr lang="cs-CZ" dirty="0"/>
          </a:p>
          <a:p>
            <a:r>
              <a:rPr lang="cs-CZ" dirty="0" smtClean="0"/>
              <a:t>Jen výběr témat</a:t>
            </a:r>
          </a:p>
          <a:p>
            <a:pPr lvl="1"/>
            <a:r>
              <a:rPr lang="cs-CZ" dirty="0" smtClean="0"/>
              <a:t>Zkušenosti s ICT jsou široké – podobně jako „</a:t>
            </a:r>
            <a:r>
              <a:rPr lang="cs-CZ" dirty="0" err="1" smtClean="0"/>
              <a:t>offline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Skoro u všech životních oblastí se lze ptát na to, jak do nich vstupují technologie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2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probírali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Úroveň jednotlivce</a:t>
            </a:r>
          </a:p>
          <a:p>
            <a:pPr lvl="1"/>
            <a:r>
              <a:rPr lang="cs-CZ" dirty="0"/>
              <a:t>To je fokus psychologie </a:t>
            </a:r>
          </a:p>
          <a:p>
            <a:pPr lvl="1"/>
            <a:r>
              <a:rPr lang="cs-CZ" dirty="0"/>
              <a:t>Ale lze se ptát na to, jak technologie ovlivňují společnost, skupiny lidí, státy…</a:t>
            </a:r>
          </a:p>
          <a:p>
            <a:pPr lvl="1"/>
            <a:endParaRPr lang="cs-CZ" dirty="0"/>
          </a:p>
          <a:p>
            <a:r>
              <a:rPr lang="cs-CZ" dirty="0"/>
              <a:t>Metodologické problémy</a:t>
            </a:r>
          </a:p>
          <a:p>
            <a:pPr lvl="1"/>
            <a:r>
              <a:rPr lang="cs-CZ" dirty="0"/>
              <a:t>To, co „víme“, je poplatné tomu, jak se na to ptáme/díváme</a:t>
            </a:r>
          </a:p>
          <a:p>
            <a:pPr lvl="1"/>
            <a:r>
              <a:rPr lang="cs-CZ" dirty="0"/>
              <a:t>Hodně toho stále </a:t>
            </a:r>
            <a:r>
              <a:rPr lang="cs-CZ" dirty="0" smtClean="0"/>
              <a:t>nevíme, na spoustu věcí se ptáme (zatím) problematicky </a:t>
            </a:r>
            <a:r>
              <a:rPr lang="cs-CZ" dirty="0"/>
              <a:t>a technologie nás často </a:t>
            </a:r>
            <a:r>
              <a:rPr lang="cs-CZ" dirty="0" smtClean="0"/>
              <a:t>předbíhá a nestíháme na ni výzkumně reagovat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To ale neznamená, že to, co víme, je automaticky </a:t>
            </a:r>
            <a:r>
              <a:rPr lang="cs-CZ" b="1" dirty="0" smtClean="0">
                <a:solidFill>
                  <a:schemeClr val="accent2"/>
                </a:solidFill>
              </a:rPr>
              <a:t>bezcenné</a:t>
            </a:r>
            <a:endParaRPr lang="cs-CZ" dirty="0" smtClean="0"/>
          </a:p>
          <a:p>
            <a:pPr lvl="1"/>
            <a:r>
              <a:rPr lang="cs-CZ" b="1" dirty="0" smtClean="0">
                <a:solidFill>
                  <a:schemeClr val="accent2"/>
                </a:solidFill>
              </a:rPr>
              <a:t>..a že „starší“ studie o vlivu technologií nám nemají co říct</a:t>
            </a:r>
          </a:p>
        </p:txBody>
      </p:sp>
    </p:spTree>
    <p:extLst>
      <p:ext uri="{BB962C8B-B14F-4D97-AF65-F5344CB8AC3E}">
        <p14:creationId xmlns:p14="http://schemas.microsoft.com/office/powerpoint/2010/main" val="187601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z kurzu odneste: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223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To, že důsledky toho, co děláme, závisí na kontextu</a:t>
            </a:r>
          </a:p>
          <a:p>
            <a:pPr lvl="1"/>
            <a:r>
              <a:rPr lang="cs-CZ" dirty="0" smtClean="0"/>
              <a:t>Osobnostní predispozice, okamžitý stav, sociální okolí, širší sociokulturní rámec</a:t>
            </a:r>
          </a:p>
          <a:p>
            <a:pPr lvl="1"/>
            <a:endParaRPr lang="cs-CZ" dirty="0"/>
          </a:p>
          <a:p>
            <a:r>
              <a:rPr lang="cs-CZ" dirty="0" smtClean="0"/>
              <a:t>Že kontext (nyní ve smyslu prostředí - ICT) může některé věci posilovat a jiné umenšovat, ale celkově je to jen nástroj, který sám o sobě nic nedělá</a:t>
            </a:r>
          </a:p>
          <a:p>
            <a:endParaRPr lang="cs-CZ" dirty="0"/>
          </a:p>
          <a:p>
            <a:r>
              <a:rPr lang="cs-CZ" dirty="0" smtClean="0"/>
              <a:t>Že u online rizik se často setkáváme s mediální panikou a vyššími obavami než u </a:t>
            </a:r>
            <a:r>
              <a:rPr lang="cs-CZ" dirty="0" err="1" smtClean="0"/>
              <a:t>offline</a:t>
            </a:r>
            <a:r>
              <a:rPr lang="cs-CZ" dirty="0" smtClean="0"/>
              <a:t> rizik (přestože stejné riziko je častější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Že online rizika jsou v médiích často podávána velmi zkresleně a jednostranně</a:t>
            </a:r>
          </a:p>
          <a:p>
            <a:pPr lvl="1"/>
            <a:r>
              <a:rPr lang="cs-CZ" dirty="0" smtClean="0"/>
              <a:t>Což ale neznamená, že ve skutečnosti vůbec neexistují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31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spoustě rizik se ví…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o spoustě se mluví</a:t>
            </a:r>
          </a:p>
          <a:p>
            <a:endParaRPr lang="cs-CZ" dirty="0"/>
          </a:p>
          <a:p>
            <a:r>
              <a:rPr lang="cs-CZ" dirty="0" smtClean="0"/>
              <a:t>Pak jsou taková, o kterých se „tak nějak“ ví, ale moc se o nich nemluví</a:t>
            </a:r>
          </a:p>
          <a:p>
            <a:endParaRPr lang="cs-CZ" dirty="0"/>
          </a:p>
          <a:p>
            <a:r>
              <a:rPr lang="cs-CZ" dirty="0" smtClean="0"/>
              <a:t>A taková, o kterých nevíme..?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3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prezentované v </a:t>
            </a:r>
            <a:r>
              <a:rPr lang="cs-CZ" dirty="0" smtClean="0"/>
              <a:t>médiích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Staré téma v novém </a:t>
            </a:r>
          </a:p>
          <a:p>
            <a:pPr lvl="1"/>
            <a:r>
              <a:rPr lang="cs-CZ" dirty="0" smtClean="0"/>
              <a:t>Reklamy </a:t>
            </a:r>
            <a:endParaRPr lang="cs-CZ" dirty="0"/>
          </a:p>
          <a:p>
            <a:pPr lvl="1"/>
            <a:r>
              <a:rPr lang="cs-CZ" dirty="0"/>
              <a:t>Hierarchie ve hrách</a:t>
            </a:r>
          </a:p>
          <a:p>
            <a:pPr lvl="1"/>
            <a:r>
              <a:rPr lang="cs-CZ" dirty="0"/>
              <a:t>Stereotypy a karikované postavy</a:t>
            </a:r>
          </a:p>
          <a:p>
            <a:endParaRPr lang="cs-CZ" dirty="0"/>
          </a:p>
        </p:txBody>
      </p:sp>
      <p:pic>
        <p:nvPicPr>
          <p:cNvPr id="4" name="Picture 2" descr="https://static.boredpanda.com/blog/wp-content/uploads/2015/02/tree-change-dolls-sonia-singh-14.jpg">
            <a:extLst>
              <a:ext uri="{FF2B5EF4-FFF2-40B4-BE49-F238E27FC236}">
                <a16:creationId xmlns:a16="http://schemas.microsoft.com/office/drawing/2014/main" id="{0CF3E428-FED7-4534-85E8-13D021E2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17" y="4009980"/>
            <a:ext cx="3467100" cy="26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66" y="4222376"/>
            <a:ext cx="5401116" cy="208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6" y="467229"/>
            <a:ext cx="5494372" cy="2227959"/>
          </a:xfr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4" y="3305545"/>
            <a:ext cx="4709074" cy="3318016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69" y="3305545"/>
            <a:ext cx="6704094" cy="3318016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76" y="585216"/>
            <a:ext cx="5572903" cy="2305372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22" y="4009430"/>
            <a:ext cx="10019355" cy="2216671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20" y="2068073"/>
            <a:ext cx="2474944" cy="2474944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9" y="1724284"/>
            <a:ext cx="6411220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curious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Eugenia </a:t>
            </a:r>
            <a:r>
              <a:rPr lang="cs-CZ" dirty="0" err="1" smtClean="0"/>
              <a:t>Cooney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1909482"/>
            <a:ext cx="9720073" cy="402336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www.youtube.com/watch?v=WhF1JDRB_VM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9" y="2573850"/>
            <a:ext cx="9959788" cy="42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9" y="2985247"/>
            <a:ext cx="4246378" cy="352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389965"/>
            <a:ext cx="10661365" cy="2097741"/>
          </a:xfrm>
        </p:spPr>
        <p:txBody>
          <a:bodyPr>
            <a:normAutofit/>
          </a:bodyPr>
          <a:lstStyle/>
          <a:p>
            <a:r>
              <a:rPr lang="cs-CZ" dirty="0" smtClean="0"/>
              <a:t>Eugenia </a:t>
            </a:r>
            <a:r>
              <a:rPr lang="cs-CZ" dirty="0" err="1" smtClean="0"/>
              <a:t>Cooney</a:t>
            </a:r>
            <a:r>
              <a:rPr lang="cs-CZ" dirty="0" smtClean="0"/>
              <a:t> (1994) je mladá </a:t>
            </a:r>
            <a:r>
              <a:rPr lang="cs-CZ" dirty="0" err="1" smtClean="0"/>
              <a:t>lifestyle</a:t>
            </a:r>
            <a:r>
              <a:rPr lang="cs-CZ" dirty="0" smtClean="0"/>
              <a:t> </a:t>
            </a:r>
            <a:r>
              <a:rPr lang="cs-CZ" dirty="0" err="1" smtClean="0"/>
              <a:t>youtuberka</a:t>
            </a:r>
            <a:r>
              <a:rPr lang="cs-CZ" dirty="0" smtClean="0"/>
              <a:t> (od 2011)</a:t>
            </a:r>
          </a:p>
          <a:p>
            <a:r>
              <a:rPr lang="cs-CZ" dirty="0" smtClean="0"/>
              <a:t>Má 1,317,465 </a:t>
            </a:r>
            <a:r>
              <a:rPr lang="cs-CZ" dirty="0" err="1" smtClean="0"/>
              <a:t>subscriberů</a:t>
            </a:r>
            <a:endParaRPr lang="cs-CZ" dirty="0" smtClean="0"/>
          </a:p>
          <a:p>
            <a:r>
              <a:rPr lang="cs-CZ" dirty="0" smtClean="0"/>
              <a:t>Videa mají miliony shlédnutí</a:t>
            </a:r>
          </a:p>
          <a:p>
            <a:r>
              <a:rPr lang="cs-CZ" dirty="0" smtClean="0"/>
              <a:t>Petice </a:t>
            </a:r>
            <a:r>
              <a:rPr lang="cs-CZ" dirty="0"/>
              <a:t>pro zákaz jejího YT </a:t>
            </a:r>
            <a:r>
              <a:rPr lang="cs-CZ" dirty="0" smtClean="0"/>
              <a:t>kanálu, petice proti tomuto zákazu….and </a:t>
            </a:r>
            <a:r>
              <a:rPr lang="cs-CZ" dirty="0" err="1" smtClean="0"/>
              <a:t>repeat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64" y="2658313"/>
            <a:ext cx="6611818" cy="386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0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343</TotalTime>
  <Words>380</Words>
  <Application>Microsoft Office PowerPoint</Application>
  <PresentationFormat>Širokoúhlá obrazovka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Integrál</vt:lpstr>
      <vt:lpstr>Závěrečná hodina</vt:lpstr>
      <vt:lpstr>Co jsme probírali</vt:lpstr>
      <vt:lpstr>Co jsme probírali</vt:lpstr>
      <vt:lpstr>Co si z kurzu odneste:</vt:lpstr>
      <vt:lpstr>O spoustě rizik se ví…</vt:lpstr>
      <vt:lpstr>Hodnoty prezentované v médiích</vt:lpstr>
      <vt:lpstr>Prezentace aplikace PowerPoint</vt:lpstr>
      <vt:lpstr>The curious case of Eugenia Cooney</vt:lpstr>
      <vt:lpstr>Prezentace aplikace PowerPoint</vt:lpstr>
      <vt:lpstr>Prezentace aplikace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Dědková</dc:creator>
  <cp:lastModifiedBy>Lenka Dědková</cp:lastModifiedBy>
  <cp:revision>30</cp:revision>
  <dcterms:created xsi:type="dcterms:W3CDTF">2017-12-11T14:31:06Z</dcterms:created>
  <dcterms:modified xsi:type="dcterms:W3CDTF">2017-12-13T15:43:16Z</dcterms:modified>
</cp:coreProperties>
</file>