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1" r:id="rId1"/>
  </p:sldMasterIdLst>
  <p:sldIdLst>
    <p:sldId id="256" r:id="rId2"/>
    <p:sldId id="257" r:id="rId3"/>
    <p:sldId id="258" r:id="rId4"/>
    <p:sldId id="265" r:id="rId5"/>
    <p:sldId id="260" r:id="rId6"/>
    <p:sldId id="261" r:id="rId7"/>
    <p:sldId id="271" r:id="rId8"/>
    <p:sldId id="262" r:id="rId9"/>
    <p:sldId id="263" r:id="rId10"/>
    <p:sldId id="266" r:id="rId11"/>
    <p:sldId id="267" r:id="rId12"/>
    <p:sldId id="269" r:id="rId13"/>
    <p:sldId id="270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18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9DF05-8D38-4142-B595-5720FECD3B36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5AFB3-7B6F-4DFB-BC74-62F8FAB5745A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5648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9DF05-8D38-4142-B595-5720FECD3B36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5AFB3-7B6F-4DFB-BC74-62F8FAB57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357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9DF05-8D38-4142-B595-5720FECD3B36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5AFB3-7B6F-4DFB-BC74-62F8FAB57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647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9DF05-8D38-4142-B595-5720FECD3B36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5AFB3-7B6F-4DFB-BC74-62F8FAB57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69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9DF05-8D38-4142-B595-5720FECD3B36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5AFB3-7B6F-4DFB-BC74-62F8FAB5745A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2901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9DF05-8D38-4142-B595-5720FECD3B36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5AFB3-7B6F-4DFB-BC74-62F8FAB57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595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9DF05-8D38-4142-B595-5720FECD3B36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5AFB3-7B6F-4DFB-BC74-62F8FAB57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515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9DF05-8D38-4142-B595-5720FECD3B36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5AFB3-7B6F-4DFB-BC74-62F8FAB57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045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9DF05-8D38-4142-B595-5720FECD3B36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5AFB3-7B6F-4DFB-BC74-62F8FAB57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416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4F19DF05-8D38-4142-B595-5720FECD3B36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7C5AFB3-7B6F-4DFB-BC74-62F8FAB57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147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9DF05-8D38-4142-B595-5720FECD3B36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5AFB3-7B6F-4DFB-BC74-62F8FAB57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731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F19DF05-8D38-4142-B595-5720FECD3B36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37C5AFB3-7B6F-4DFB-BC74-62F8FAB5745A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8066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43608" y="2348880"/>
            <a:ext cx="5826719" cy="164630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Sociální skupiny na internetu</a:t>
            </a:r>
            <a:endParaRPr lang="en-US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4365104"/>
            <a:ext cx="6229697" cy="17787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Specifika online komunikace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Relativní anonymita</a:t>
            </a:r>
          </a:p>
          <a:p>
            <a:r>
              <a:rPr lang="cs-CZ" dirty="0" smtClean="0"/>
              <a:t>Aktuální fyzická distance a „překračování </a:t>
            </a:r>
            <a:r>
              <a:rPr lang="cs-CZ" dirty="0"/>
              <a:t>časoprostorových hranic</a:t>
            </a:r>
            <a:r>
              <a:rPr lang="cs-CZ" dirty="0" smtClean="0"/>
              <a:t>“</a:t>
            </a:r>
          </a:p>
          <a:p>
            <a:r>
              <a:rPr lang="cs-CZ" dirty="0" smtClean="0"/>
              <a:t>Chybí některá vodítka (mimika, tón hlasu), jiná naopak přibývají (</a:t>
            </a:r>
            <a:r>
              <a:rPr lang="cs-CZ" dirty="0" err="1" smtClean="0"/>
              <a:t>emotikony</a:t>
            </a:r>
            <a:r>
              <a:rPr lang="cs-CZ" dirty="0" smtClean="0"/>
              <a:t>, </a:t>
            </a:r>
            <a:r>
              <a:rPr lang="cs-CZ" dirty="0" err="1" smtClean="0"/>
              <a:t>gif</a:t>
            </a:r>
            <a:r>
              <a:rPr lang="cs-CZ" dirty="0" smtClean="0"/>
              <a:t>)</a:t>
            </a:r>
          </a:p>
          <a:p>
            <a:r>
              <a:rPr lang="cs-CZ" dirty="0" smtClean="0"/>
              <a:t>Multiplicita interakce, větší kontrola vlastní sebe-prezentace</a:t>
            </a:r>
          </a:p>
          <a:p>
            <a:r>
              <a:rPr lang="cs-CZ" dirty="0" smtClean="0"/>
              <a:t>Mnoho informací a materiálů: snadno dohledatelné, re-publikovatelné</a:t>
            </a:r>
          </a:p>
          <a:p>
            <a:r>
              <a:rPr lang="cs-CZ" dirty="0" smtClean="0"/>
              <a:t>Vliv na chování jedinců i celých skupin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2447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Specifika online komunikace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Disociativní</a:t>
            </a:r>
            <a:r>
              <a:rPr lang="cs-CZ" dirty="0" smtClean="0"/>
              <a:t> anonymita a imaginace, neviditelnost, </a:t>
            </a:r>
            <a:r>
              <a:rPr lang="cs-CZ" dirty="0" err="1" smtClean="0"/>
              <a:t>asynchronicita</a:t>
            </a:r>
            <a:r>
              <a:rPr lang="cs-CZ" dirty="0" smtClean="0"/>
              <a:t>, solipsistická introjekce, minimalizace autority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err="1" smtClean="0"/>
              <a:t>Disinhibiční</a:t>
            </a:r>
            <a:r>
              <a:rPr lang="cs-CZ" dirty="0" smtClean="0"/>
              <a:t> </a:t>
            </a:r>
            <a:r>
              <a:rPr lang="cs-CZ" dirty="0"/>
              <a:t>efekt (</a:t>
            </a:r>
            <a:r>
              <a:rPr lang="cs-CZ" dirty="0" err="1"/>
              <a:t>Suler</a:t>
            </a:r>
            <a:r>
              <a:rPr lang="cs-CZ" dirty="0"/>
              <a:t>, 2004)</a:t>
            </a:r>
          </a:p>
          <a:p>
            <a:r>
              <a:rPr lang="cs-CZ" dirty="0"/>
              <a:t>Online dochází k větší míře sebe-odkrývání, k intenzivnějšímu, </a:t>
            </a:r>
            <a:r>
              <a:rPr lang="cs-CZ" dirty="0" smtClean="0"/>
              <a:t>„</a:t>
            </a:r>
            <a:r>
              <a:rPr lang="cs-CZ" dirty="0" err="1" smtClean="0"/>
              <a:t>odbržděnému</a:t>
            </a:r>
            <a:r>
              <a:rPr lang="cs-CZ" dirty="0" smtClean="0"/>
              <a:t>“ </a:t>
            </a:r>
            <a:r>
              <a:rPr lang="cs-CZ" dirty="0"/>
              <a:t>chování (</a:t>
            </a:r>
            <a:r>
              <a:rPr lang="cs-CZ" dirty="0" err="1"/>
              <a:t>hostilita</a:t>
            </a:r>
            <a:r>
              <a:rPr lang="cs-CZ" dirty="0"/>
              <a:t>, </a:t>
            </a:r>
            <a:r>
              <a:rPr lang="cs-CZ" dirty="0" err="1"/>
              <a:t>flaming</a:t>
            </a:r>
            <a:r>
              <a:rPr lang="cs-CZ" dirty="0"/>
              <a:t>) než při setkávání v tváří v tvář</a:t>
            </a:r>
          </a:p>
          <a:p>
            <a:endParaRPr lang="en-US" dirty="0"/>
          </a:p>
        </p:txBody>
      </p:sp>
      <p:sp>
        <p:nvSpPr>
          <p:cNvPr id="4" name="Šipka dolů 3"/>
          <p:cNvSpPr/>
          <p:nvPr/>
        </p:nvSpPr>
        <p:spPr>
          <a:xfrm>
            <a:off x="1115616" y="270892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001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Těmto aspektům se budeme věnovat podrobněji na začátku kurzu </a:t>
            </a:r>
          </a:p>
          <a:p>
            <a:r>
              <a:rPr lang="cs-CZ" dirty="0" smtClean="0"/>
              <a:t>Na základě těchto poznatků se budeme věnovat konkrétním důsledkům a podobám pro sociální život skupin (a příkladům těchto skupin)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8815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Literatura:</a:t>
            </a:r>
            <a:br>
              <a:rPr lang="cs-CZ" dirty="0"/>
            </a:b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Suler</a:t>
            </a:r>
            <a:r>
              <a:rPr lang="en-US" dirty="0"/>
              <a:t>, J. (2004). The online </a:t>
            </a:r>
            <a:r>
              <a:rPr lang="en-US" dirty="0" err="1"/>
              <a:t>disinhibition</a:t>
            </a:r>
            <a:r>
              <a:rPr lang="en-US" dirty="0"/>
              <a:t> effect. </a:t>
            </a:r>
            <a:r>
              <a:rPr lang="en-US" dirty="0" err="1"/>
              <a:t>Cyberpsychology</a:t>
            </a:r>
            <a:r>
              <a:rPr lang="en-US" dirty="0"/>
              <a:t> &amp; behavior, 7(3), 321-326</a:t>
            </a:r>
            <a:r>
              <a:rPr lang="en-US" dirty="0" smtClean="0"/>
              <a:t>.</a:t>
            </a:r>
            <a:endParaRPr lang="cs-CZ" dirty="0" smtClean="0"/>
          </a:p>
          <a:p>
            <a:r>
              <a:rPr lang="en-US" dirty="0" err="1"/>
              <a:t>Bargh</a:t>
            </a:r>
            <a:r>
              <a:rPr lang="en-US" dirty="0"/>
              <a:t>, J. a, &amp; McKenna, K. Y. a. (2004). The internet and social life. Annual review of psychology, 55, 573–90. </a:t>
            </a:r>
            <a:r>
              <a:rPr lang="en-US" dirty="0" smtClean="0"/>
              <a:t>doi:10.1146/annurev.psych.55.090902.141922</a:t>
            </a:r>
            <a:endParaRPr lang="cs-CZ" dirty="0" smtClean="0"/>
          </a:p>
          <a:p>
            <a:pPr lvl="0"/>
            <a:r>
              <a:rPr lang="cs-CZ" dirty="0" err="1"/>
              <a:t>Lorentz</a:t>
            </a:r>
            <a:r>
              <a:rPr lang="cs-CZ" dirty="0"/>
              <a:t>, P., </a:t>
            </a:r>
            <a:r>
              <a:rPr lang="cs-CZ" dirty="0" err="1"/>
              <a:t>Smahel</a:t>
            </a:r>
            <a:r>
              <a:rPr lang="cs-CZ" dirty="0"/>
              <a:t>, D., </a:t>
            </a:r>
            <a:r>
              <a:rPr lang="cs-CZ" dirty="0" err="1"/>
              <a:t>Metykova</a:t>
            </a:r>
            <a:r>
              <a:rPr lang="cs-CZ" dirty="0"/>
              <a:t>, M. &amp; </a:t>
            </a:r>
            <a:r>
              <a:rPr lang="cs-CZ" dirty="0" err="1"/>
              <a:t>Wright</a:t>
            </a:r>
            <a:r>
              <a:rPr lang="cs-CZ" dirty="0"/>
              <a:t>, M. F.  (2015), </a:t>
            </a:r>
            <a:r>
              <a:rPr lang="cs-CZ" dirty="0" err="1"/>
              <a:t>Living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digital</a:t>
            </a:r>
            <a:r>
              <a:rPr lang="cs-CZ" dirty="0"/>
              <a:t> </a:t>
            </a:r>
            <a:r>
              <a:rPr lang="cs-CZ" dirty="0" err="1"/>
              <a:t>age</a:t>
            </a:r>
            <a:r>
              <a:rPr lang="cs-CZ" dirty="0"/>
              <a:t>: </a:t>
            </a:r>
            <a:r>
              <a:rPr lang="cs-CZ" dirty="0" err="1"/>
              <a:t>Self-presentation</a:t>
            </a:r>
            <a:r>
              <a:rPr lang="cs-CZ" dirty="0"/>
              <a:t>, </a:t>
            </a:r>
            <a:r>
              <a:rPr lang="cs-CZ" dirty="0" err="1"/>
              <a:t>networking</a:t>
            </a:r>
            <a:r>
              <a:rPr lang="cs-CZ" dirty="0"/>
              <a:t>, </a:t>
            </a:r>
            <a:r>
              <a:rPr lang="cs-CZ" dirty="0" err="1"/>
              <a:t>playing</a:t>
            </a:r>
            <a:r>
              <a:rPr lang="cs-CZ" dirty="0"/>
              <a:t>, and  </a:t>
            </a:r>
            <a:r>
              <a:rPr lang="cs-CZ" dirty="0" err="1"/>
              <a:t>participating</a:t>
            </a:r>
            <a:r>
              <a:rPr lang="cs-CZ" dirty="0"/>
              <a:t> in </a:t>
            </a:r>
            <a:r>
              <a:rPr lang="cs-CZ" dirty="0" err="1"/>
              <a:t>politics</a:t>
            </a:r>
            <a:r>
              <a:rPr lang="cs-CZ" dirty="0"/>
              <a:t>. Brno: </a:t>
            </a:r>
            <a:r>
              <a:rPr lang="cs-CZ" dirty="0" err="1"/>
              <a:t>Muni</a:t>
            </a:r>
            <a:r>
              <a:rPr lang="cs-CZ" dirty="0"/>
              <a:t> </a:t>
            </a:r>
            <a:r>
              <a:rPr lang="cs-CZ" dirty="0" err="1"/>
              <a:t>Press</a:t>
            </a:r>
            <a:r>
              <a:rPr lang="cs-CZ" dirty="0"/>
              <a:t>.</a:t>
            </a:r>
          </a:p>
          <a:p>
            <a:endParaRPr lang="en-US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399" y="4653136"/>
            <a:ext cx="4990663" cy="14246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1673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Cíl</a:t>
            </a:r>
            <a:r>
              <a:rPr lang="cs-CZ" b="1" dirty="0"/>
              <a:t>e</a:t>
            </a:r>
            <a:r>
              <a:rPr lang="en-US" b="1" dirty="0" smtClean="0"/>
              <a:t> </a:t>
            </a:r>
            <a:r>
              <a:rPr lang="en-US" b="1" dirty="0" err="1" smtClean="0"/>
              <a:t>kurzu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Kurz</a:t>
            </a:r>
            <a:r>
              <a:rPr lang="en-US" dirty="0" smtClean="0"/>
              <a:t> je </a:t>
            </a:r>
            <a:r>
              <a:rPr lang="en-US" dirty="0" err="1" smtClean="0"/>
              <a:t>zaměřen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představení</a:t>
            </a:r>
            <a:r>
              <a:rPr lang="en-US" dirty="0" smtClean="0"/>
              <a:t> </a:t>
            </a:r>
            <a:r>
              <a:rPr lang="en-US" dirty="0" err="1" smtClean="0"/>
              <a:t>sociálního</a:t>
            </a:r>
            <a:r>
              <a:rPr lang="en-US" dirty="0" smtClean="0"/>
              <a:t> </a:t>
            </a:r>
            <a:r>
              <a:rPr lang="en-US" dirty="0" err="1" smtClean="0"/>
              <a:t>života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internet</a:t>
            </a:r>
            <a:r>
              <a:rPr lang="cs-CZ" dirty="0" smtClean="0"/>
              <a:t>u</a:t>
            </a:r>
          </a:p>
          <a:p>
            <a:r>
              <a:rPr lang="en-US" dirty="0" err="1" smtClean="0"/>
              <a:t>hodnocení</a:t>
            </a:r>
            <a:r>
              <a:rPr lang="en-US" dirty="0" smtClean="0"/>
              <a:t> </a:t>
            </a:r>
            <a:r>
              <a:rPr lang="en-US" dirty="0" err="1" smtClean="0"/>
              <a:t>skupinových</a:t>
            </a:r>
            <a:r>
              <a:rPr lang="en-US" dirty="0" smtClean="0"/>
              <a:t> </a:t>
            </a:r>
            <a:r>
              <a:rPr lang="en-US" dirty="0" err="1" smtClean="0"/>
              <a:t>procesů</a:t>
            </a:r>
            <a:r>
              <a:rPr lang="en-US" dirty="0" smtClean="0"/>
              <a:t> </a:t>
            </a:r>
            <a:endParaRPr lang="cs-CZ" dirty="0" smtClean="0"/>
          </a:p>
          <a:p>
            <a:r>
              <a:rPr lang="en-US" dirty="0" err="1" smtClean="0"/>
              <a:t>psychologick</a:t>
            </a:r>
            <a:r>
              <a:rPr lang="cs-CZ" dirty="0" smtClean="0"/>
              <a:t>á</a:t>
            </a:r>
            <a:r>
              <a:rPr lang="en-US" dirty="0" smtClean="0"/>
              <a:t> a </a:t>
            </a:r>
            <a:r>
              <a:rPr lang="en-US" dirty="0" err="1" smtClean="0"/>
              <a:t>sociologick</a:t>
            </a:r>
            <a:r>
              <a:rPr lang="cs-CZ" dirty="0" smtClean="0"/>
              <a:t>á</a:t>
            </a:r>
            <a:r>
              <a:rPr lang="en-US" dirty="0" smtClean="0"/>
              <a:t> </a:t>
            </a:r>
            <a:r>
              <a:rPr lang="en-US" dirty="0" err="1" smtClean="0"/>
              <a:t>perspektiv</a:t>
            </a:r>
            <a:r>
              <a:rPr lang="cs-CZ" dirty="0" smtClean="0"/>
              <a:t>a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Kurz </a:t>
            </a:r>
            <a:r>
              <a:rPr lang="en-US" dirty="0" err="1" smtClean="0"/>
              <a:t>probíhá</a:t>
            </a:r>
            <a:r>
              <a:rPr lang="en-US" dirty="0" smtClean="0"/>
              <a:t> </a:t>
            </a:r>
            <a:r>
              <a:rPr lang="en-US" dirty="0" err="1" smtClean="0"/>
              <a:t>formou</a:t>
            </a:r>
            <a:r>
              <a:rPr lang="en-US" dirty="0" smtClean="0"/>
              <a:t> </a:t>
            </a:r>
            <a:r>
              <a:rPr lang="en-US" dirty="0" err="1" smtClean="0"/>
              <a:t>přednášek</a:t>
            </a:r>
            <a:r>
              <a:rPr lang="en-US" dirty="0" smtClean="0"/>
              <a:t> o </a:t>
            </a:r>
            <a:r>
              <a:rPr lang="en-US" dirty="0" err="1" smtClean="0"/>
              <a:t>tématu</a:t>
            </a:r>
            <a:r>
              <a:rPr lang="en-US" dirty="0" smtClean="0"/>
              <a:t> a </a:t>
            </a:r>
            <a:r>
              <a:rPr lang="en-US" dirty="0" err="1" smtClean="0"/>
              <a:t>seminářů</a:t>
            </a:r>
            <a:r>
              <a:rPr lang="en-US" dirty="0" smtClean="0"/>
              <a:t> </a:t>
            </a:r>
            <a:endParaRPr lang="cs-CZ" dirty="0" smtClean="0"/>
          </a:p>
          <a:p>
            <a:r>
              <a:rPr lang="en-US" dirty="0" err="1" smtClean="0"/>
              <a:t>prezent</a:t>
            </a:r>
            <a:r>
              <a:rPr lang="cs-CZ" dirty="0" err="1" smtClean="0"/>
              <a:t>ace</a:t>
            </a:r>
            <a:r>
              <a:rPr lang="en-US" dirty="0" smtClean="0"/>
              <a:t> a </a:t>
            </a:r>
            <a:r>
              <a:rPr lang="en-US" dirty="0" err="1" smtClean="0"/>
              <a:t>disku</a:t>
            </a:r>
            <a:r>
              <a:rPr lang="cs-CZ" dirty="0" smtClean="0"/>
              <a:t>se</a:t>
            </a:r>
            <a:r>
              <a:rPr lang="en-US" dirty="0" smtClean="0"/>
              <a:t> </a:t>
            </a:r>
            <a:r>
              <a:rPr lang="en-US" dirty="0" err="1" smtClean="0"/>
              <a:t>vlastní</a:t>
            </a:r>
            <a:r>
              <a:rPr lang="en-US" dirty="0" smtClean="0"/>
              <a:t> </a:t>
            </a:r>
            <a:r>
              <a:rPr lang="en-US" dirty="0" err="1" smtClean="0"/>
              <a:t>prác</a:t>
            </a:r>
            <a:r>
              <a:rPr lang="cs-CZ" dirty="0" smtClean="0"/>
              <a:t>e</a:t>
            </a:r>
          </a:p>
          <a:p>
            <a:r>
              <a:rPr lang="cs-CZ" dirty="0"/>
              <a:t>Podrobně: viz sylabus</a:t>
            </a:r>
            <a:endParaRPr lang="en-US" dirty="0"/>
          </a:p>
          <a:p>
            <a:endParaRPr lang="cs-CZ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Požadavky na </a:t>
            </a:r>
            <a:r>
              <a:rPr lang="cs-CZ" b="1" dirty="0" smtClean="0"/>
              <a:t>zápočet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1) Příprava a prezentace dvou úkolů</a:t>
            </a:r>
          </a:p>
          <a:p>
            <a:pPr marL="0" indent="0">
              <a:buNone/>
            </a:pPr>
            <a:r>
              <a:rPr lang="cs-CZ" dirty="0" smtClean="0"/>
              <a:t>2) Vypracování krátké seminární práce (rozsah 3-5 NS)</a:t>
            </a:r>
          </a:p>
          <a:p>
            <a:pPr>
              <a:buNone/>
            </a:pPr>
            <a:r>
              <a:rPr lang="cs-CZ" dirty="0" smtClean="0"/>
              <a:t>3) Aktivita na hodinách</a:t>
            </a:r>
          </a:p>
          <a:p>
            <a:pPr>
              <a:buNone/>
            </a:pPr>
            <a:r>
              <a:rPr lang="cs-CZ" dirty="0" smtClean="0"/>
              <a:t>4</a:t>
            </a:r>
            <a:r>
              <a:rPr lang="en-US" dirty="0" smtClean="0"/>
              <a:t>) </a:t>
            </a:r>
            <a:r>
              <a:rPr lang="cs-CZ" dirty="0" smtClean="0"/>
              <a:t>7</a:t>
            </a:r>
            <a:r>
              <a:rPr lang="en-US" dirty="0" smtClean="0"/>
              <a:t>0</a:t>
            </a:r>
            <a:r>
              <a:rPr lang="en-US" dirty="0"/>
              <a:t>% </a:t>
            </a:r>
            <a:r>
              <a:rPr lang="en-US" dirty="0" err="1"/>
              <a:t>účast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hodinách</a:t>
            </a:r>
            <a:r>
              <a:rPr lang="cs-CZ" dirty="0"/>
              <a:t>; účast na poslední hodině je povinná – bude zde prezentován úkol </a:t>
            </a:r>
            <a:r>
              <a:rPr lang="cs-CZ" dirty="0" smtClean="0"/>
              <a:t>č.2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5) 1 absenci lze nahradit účastí na </a:t>
            </a:r>
            <a:r>
              <a:rPr lang="cs-CZ" dirty="0" err="1" smtClean="0"/>
              <a:t>Cyberspace</a:t>
            </a:r>
            <a:r>
              <a:rPr lang="cs-CZ" dirty="0" smtClean="0"/>
              <a:t> </a:t>
            </a:r>
            <a:endParaRPr lang="cs-CZ" dirty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 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Povinné</a:t>
            </a:r>
            <a:r>
              <a:rPr lang="en-US" b="1" dirty="0"/>
              <a:t> </a:t>
            </a:r>
            <a:r>
              <a:rPr lang="en-US" b="1" dirty="0" err="1" smtClean="0"/>
              <a:t>úkoly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 </a:t>
            </a:r>
            <a:r>
              <a:rPr lang="cs-CZ" dirty="0"/>
              <a:t>získání zápočtu musí každý účastník zpracovat dvě prezentace. Délka prezentace: 5-7 minut. </a:t>
            </a:r>
            <a:endParaRPr lang="cs-CZ" dirty="0" smtClean="0"/>
          </a:p>
          <a:p>
            <a:r>
              <a:rPr lang="cs-CZ" dirty="0" smtClean="0"/>
              <a:t>Prezentace </a:t>
            </a:r>
            <a:r>
              <a:rPr lang="cs-CZ" dirty="0"/>
              <a:t>„moje sociální skupina na internetu“ musí být vložena do </a:t>
            </a:r>
            <a:r>
              <a:rPr lang="cs-CZ" dirty="0" err="1"/>
              <a:t>odevzdávárny</a:t>
            </a:r>
            <a:r>
              <a:rPr lang="cs-CZ" dirty="0"/>
              <a:t> do neděle předcházející termínu prezentace, do 11.00. </a:t>
            </a:r>
            <a:endParaRPr lang="cs-CZ" dirty="0" smtClean="0"/>
          </a:p>
          <a:p>
            <a:r>
              <a:rPr lang="cs-CZ" dirty="0" smtClean="0"/>
              <a:t>Druhá </a:t>
            </a:r>
            <a:r>
              <a:rPr lang="cs-CZ" dirty="0"/>
              <a:t>prezentace musí být vložena do </a:t>
            </a:r>
            <a:r>
              <a:rPr lang="cs-CZ" dirty="0" err="1"/>
              <a:t>odevzdávárny</a:t>
            </a:r>
            <a:r>
              <a:rPr lang="cs-CZ" dirty="0"/>
              <a:t> 2 dny před závěrečnou hodinou. </a:t>
            </a:r>
            <a:endParaRPr lang="cs-CZ" dirty="0" smtClean="0"/>
          </a:p>
          <a:p>
            <a:r>
              <a:rPr lang="cs-CZ" dirty="0" smtClean="0"/>
              <a:t>Všechny </a:t>
            </a:r>
            <a:r>
              <a:rPr lang="cs-CZ" dirty="0"/>
              <a:t>prezentované materiály musí být hodnoceny jako vyhovující. Prezentace zjevně odbyté přípravy nebo absence v době plánované prezentace bude hodnoceno jako „neodevzdání“.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Témata</a:t>
            </a:r>
            <a:r>
              <a:rPr lang="en-US" b="1" dirty="0"/>
              <a:t> </a:t>
            </a:r>
            <a:r>
              <a:rPr lang="en-US" b="1" dirty="0" err="1" smtClean="0"/>
              <a:t>prezentací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1</a:t>
            </a:r>
            <a:r>
              <a:rPr lang="cs-CZ" dirty="0"/>
              <a:t>. "Moje sociální skupina na internetu." Reflexe vlastní příslušnosti k určité skupině. Může jít o jakoukoli skupinu: převážně </a:t>
            </a:r>
            <a:r>
              <a:rPr lang="cs-CZ" dirty="0" err="1"/>
              <a:t>offline</a:t>
            </a:r>
            <a:r>
              <a:rPr lang="cs-CZ" dirty="0"/>
              <a:t> či výhradně online; specificky zaměřenou (např. zájmová skupina) či zaměřenou převážně sociálně. Cílem úkolu je reflektovat vlastní pobyt v této skupině s ohledem na poznatky uvedené na druhé hodině a příp. v dalších hodinách. V prezentaci je nutno využít odborné poznatky a teorie. Téma bude </a:t>
            </a:r>
            <a:r>
              <a:rPr lang="cs-CZ" dirty="0" err="1"/>
              <a:t>odprezentováno</a:t>
            </a:r>
            <a:r>
              <a:rPr lang="cs-CZ" dirty="0"/>
              <a:t> dalším studentům: cílem je seznámit účastníky kurzu s Vaší individuální zkušeností, úkol tedy zpracujte pokud možno zajímavou formou, v níž zachytíte určitý teoretický poznatek (či poznatky) a ilustrujete je na vlastní zkušenosti. </a:t>
            </a:r>
          </a:p>
          <a:p>
            <a:r>
              <a:rPr lang="cs-CZ" dirty="0"/>
              <a:t>2. Najděte specifickou online subkulturu/zájmovou skupinu. Vycházejte z poznatků o podpůrných a rizikových online komunitách. Popište přínosy/rizika těchto online skupin. Zpracujte téma do prezentace na závěrečnou hodinu.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Povinné</a:t>
            </a:r>
            <a:r>
              <a:rPr lang="en-US" b="1" dirty="0"/>
              <a:t> </a:t>
            </a:r>
            <a:r>
              <a:rPr lang="en-US" b="1" dirty="0" err="1" smtClean="0"/>
              <a:t>úkoly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Seminární </a:t>
            </a:r>
            <a:r>
              <a:rPr lang="cs-CZ" dirty="0" smtClean="0"/>
              <a:t>práce – rozpracujte prezentaci z úkolu 2 do podoby seminární práce (3-5 NS). Při zpracování využijte minimálně 3 odborné zdroje pro podporu Vašich argumentů.</a:t>
            </a:r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0248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9614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Internet </a:t>
            </a:r>
            <a:r>
              <a:rPr lang="en-US" dirty="0" err="1" smtClean="0"/>
              <a:t>jako</a:t>
            </a:r>
            <a:r>
              <a:rPr lang="en-US" dirty="0" smtClean="0"/>
              <a:t> </a:t>
            </a:r>
            <a:r>
              <a:rPr lang="en-US" dirty="0" err="1" smtClean="0"/>
              <a:t>sociální</a:t>
            </a:r>
            <a:r>
              <a:rPr lang="en-US" dirty="0" smtClean="0"/>
              <a:t> </a:t>
            </a:r>
            <a:r>
              <a:rPr lang="en-US" dirty="0" err="1" smtClean="0"/>
              <a:t>prostředí</a:t>
            </a:r>
            <a:r>
              <a:rPr lang="en-US" dirty="0" smtClean="0"/>
              <a:t>: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en-US" dirty="0" err="1" smtClean="0"/>
              <a:t>uvedení</a:t>
            </a:r>
            <a:r>
              <a:rPr lang="en-US" dirty="0" smtClean="0"/>
              <a:t> do </a:t>
            </a:r>
            <a:r>
              <a:rPr lang="en-US" dirty="0" err="1" smtClean="0"/>
              <a:t>problematiky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Stále významnější a stabilnější součást našeho života</a:t>
            </a:r>
          </a:p>
          <a:p>
            <a:r>
              <a:rPr lang="cs-CZ" dirty="0" smtClean="0"/>
              <a:t>Sociální život se čím dál více odehrává online i offline – v mnoha ohledech již nemá často cenu takto rozlišovat</a:t>
            </a:r>
          </a:p>
          <a:p>
            <a:r>
              <a:rPr lang="cs-CZ" dirty="0" smtClean="0"/>
              <a:t>Perspektiva „místa“ i „komunikačního kanálu“</a:t>
            </a:r>
          </a:p>
          <a:p>
            <a:r>
              <a:rPr lang="cs-CZ" dirty="0" smtClean="0"/>
              <a:t>Komunikujeme spolu přes internet, ale také se potkáváme na konkrétním místě (např. </a:t>
            </a:r>
            <a:r>
              <a:rPr lang="cs-CZ" dirty="0" err="1" smtClean="0"/>
              <a:t>avatar</a:t>
            </a:r>
            <a:r>
              <a:rPr lang="cs-CZ" dirty="0" smtClean="0"/>
              <a:t> ve hře, diskusní </a:t>
            </a:r>
            <a:r>
              <a:rPr lang="cs-CZ" dirty="0" err="1" smtClean="0"/>
              <a:t>forum</a:t>
            </a:r>
            <a:r>
              <a:rPr lang="cs-CZ" dirty="0" smtClean="0"/>
              <a:t> atd.)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836712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Internet </a:t>
            </a:r>
            <a:r>
              <a:rPr lang="en-US" dirty="0" err="1" smtClean="0"/>
              <a:t>jako</a:t>
            </a:r>
            <a:r>
              <a:rPr lang="en-US" dirty="0" smtClean="0"/>
              <a:t> </a:t>
            </a:r>
            <a:r>
              <a:rPr lang="en-US" dirty="0" err="1" smtClean="0"/>
              <a:t>sociální</a:t>
            </a:r>
            <a:r>
              <a:rPr lang="en-US" dirty="0" smtClean="0"/>
              <a:t> </a:t>
            </a:r>
            <a:r>
              <a:rPr lang="en-US" dirty="0" err="1" smtClean="0"/>
              <a:t>prostředí</a:t>
            </a:r>
            <a:r>
              <a:rPr lang="en-US" dirty="0" smtClean="0"/>
              <a:t>: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en-US" dirty="0" err="1" smtClean="0"/>
              <a:t>uvedení</a:t>
            </a:r>
            <a:r>
              <a:rPr lang="en-US" dirty="0" smtClean="0"/>
              <a:t> do </a:t>
            </a:r>
            <a:r>
              <a:rPr lang="en-US" dirty="0" err="1" smtClean="0"/>
              <a:t>problematiky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Na internetu:</a:t>
            </a:r>
          </a:p>
          <a:p>
            <a:r>
              <a:rPr lang="cs-CZ" dirty="0" smtClean="0"/>
              <a:t>Vznikají nové sociální skupiny (hráči ve hře)</a:t>
            </a:r>
          </a:p>
          <a:p>
            <a:r>
              <a:rPr lang="cs-CZ" dirty="0" smtClean="0"/>
              <a:t>Komunikují skupiny které se znají již </a:t>
            </a:r>
            <a:r>
              <a:rPr lang="cs-CZ" dirty="0" err="1" smtClean="0"/>
              <a:t>offline</a:t>
            </a:r>
            <a:r>
              <a:rPr lang="cs-CZ" dirty="0" smtClean="0"/>
              <a:t> (spolužáci.cz)</a:t>
            </a:r>
          </a:p>
          <a:p>
            <a:r>
              <a:rPr lang="cs-CZ" dirty="0"/>
              <a:t>Komunikace a celkově interakce v kyberprostoru může tvarovat sociální život těchto skupin a jejich členů (viz např. </a:t>
            </a:r>
            <a:r>
              <a:rPr lang="cs-CZ" dirty="0" err="1"/>
              <a:t>Bargh</a:t>
            </a:r>
            <a:r>
              <a:rPr lang="cs-CZ" dirty="0"/>
              <a:t> &amp; </a:t>
            </a:r>
            <a:r>
              <a:rPr lang="cs-CZ" dirty="0" err="1"/>
              <a:t>McKenna</a:t>
            </a:r>
            <a:r>
              <a:rPr lang="cs-CZ" dirty="0"/>
              <a:t>, 2004; Šmahel, 2003)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262</TotalTime>
  <Words>597</Words>
  <Application>Microsoft Office PowerPoint</Application>
  <PresentationFormat>Předvádění na obrazovce (4:3)</PresentationFormat>
  <Paragraphs>57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6" baseType="lpstr">
      <vt:lpstr>Calibri</vt:lpstr>
      <vt:lpstr>Calibri Light</vt:lpstr>
      <vt:lpstr>Retrospektiva</vt:lpstr>
      <vt:lpstr>Sociální skupiny na internetu</vt:lpstr>
      <vt:lpstr>Cíle kurzu</vt:lpstr>
      <vt:lpstr>Prezentace aplikace PowerPoint</vt:lpstr>
      <vt:lpstr>Požadavky na zápočet</vt:lpstr>
      <vt:lpstr>Povinné úkoly</vt:lpstr>
      <vt:lpstr>Témata prezentací</vt:lpstr>
      <vt:lpstr>Povinné úkoly</vt:lpstr>
      <vt:lpstr>Internet jako sociální prostředí:  uvedení do problematiky</vt:lpstr>
      <vt:lpstr>Internet jako sociální prostředí:  uvedení do problematiky</vt:lpstr>
      <vt:lpstr>Specifika online komunikace</vt:lpstr>
      <vt:lpstr>Specifika online komunikace</vt:lpstr>
      <vt:lpstr>Prezentace aplikace PowerPoint</vt:lpstr>
      <vt:lpstr>Literatura: 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 skupiny na internetu</dc:title>
  <dc:creator>Hanka</dc:creator>
  <cp:lastModifiedBy>Hana Macháčková</cp:lastModifiedBy>
  <cp:revision>57</cp:revision>
  <dcterms:created xsi:type="dcterms:W3CDTF">2013-07-10T09:07:02Z</dcterms:created>
  <dcterms:modified xsi:type="dcterms:W3CDTF">2017-09-25T10:34:06Z</dcterms:modified>
</cp:coreProperties>
</file>