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90" r:id="rId3"/>
    <p:sldId id="257" r:id="rId4"/>
    <p:sldId id="258" r:id="rId5"/>
    <p:sldId id="259" r:id="rId6"/>
    <p:sldId id="302" r:id="rId7"/>
    <p:sldId id="297" r:id="rId8"/>
    <p:sldId id="303" r:id="rId9"/>
    <p:sldId id="284" r:id="rId10"/>
    <p:sldId id="294" r:id="rId11"/>
    <p:sldId id="291" r:id="rId12"/>
    <p:sldId id="298" r:id="rId13"/>
    <p:sldId id="274" r:id="rId14"/>
    <p:sldId id="276" r:id="rId15"/>
    <p:sldId id="275" r:id="rId16"/>
    <p:sldId id="277" r:id="rId17"/>
    <p:sldId id="285" r:id="rId18"/>
    <p:sldId id="286" r:id="rId19"/>
    <p:sldId id="287" r:id="rId20"/>
    <p:sldId id="300" r:id="rId21"/>
    <p:sldId id="292" r:id="rId22"/>
    <p:sldId id="299" r:id="rId23"/>
    <p:sldId id="278" r:id="rId24"/>
    <p:sldId id="279" r:id="rId25"/>
    <p:sldId id="280" r:id="rId26"/>
    <p:sldId id="281" r:id="rId27"/>
    <p:sldId id="309" r:id="rId28"/>
    <p:sldId id="310" r:id="rId29"/>
    <p:sldId id="306" r:id="rId30"/>
    <p:sldId id="305" r:id="rId31"/>
    <p:sldId id="307" r:id="rId32"/>
    <p:sldId id="264" r:id="rId33"/>
    <p:sldId id="260" r:id="rId34"/>
    <p:sldId id="308" r:id="rId35"/>
    <p:sldId id="269" r:id="rId36"/>
    <p:sldId id="270" r:id="rId37"/>
    <p:sldId id="265" r:id="rId38"/>
    <p:sldId id="289" r:id="rId39"/>
    <p:sldId id="283" r:id="rId40"/>
    <p:sldId id="27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B727F-02CC-4D0C-83BE-1A6860E000F7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61820-ABE8-42A6-A7C1-3BDBDCDE85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16B70B-3025-47F5-8DA2-227F112CA3E9}" type="datetimeFigureOut">
              <a:rPr lang="en-US" smtClean="0"/>
              <a:pPr/>
              <a:t>10/9/2017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EE5410-4AAB-449E-9864-322BB00F8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skupiny na internetu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Internet v </a:t>
            </a:r>
            <a:r>
              <a:rPr lang="en-US" dirty="0" err="1"/>
              <a:t>kontextu</a:t>
            </a:r>
            <a:r>
              <a:rPr lang="en-US" dirty="0"/>
              <a:t> </a:t>
            </a:r>
            <a:r>
              <a:rPr lang="en-US" dirty="0" err="1"/>
              <a:t>globalizace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511"/>
            <a:ext cx="7309817" cy="208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1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Znáte tento pojem?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Původně rozdíl mezi ne/uživateli </a:t>
            </a:r>
            <a:r>
              <a:rPr lang="cs-CZ" dirty="0" smtClean="0"/>
              <a:t>PC a internetu, </a:t>
            </a:r>
            <a:r>
              <a:rPr lang="cs-CZ" dirty="0" smtClean="0"/>
              <a:t>hl. zaměření na socioekonomické faktory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7884368" y="54452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Lupač, Sládek, </a:t>
            </a:r>
            <a:r>
              <a:rPr lang="cs-CZ" u="sng" dirty="0" smtClean="0"/>
              <a:t>2008</a:t>
            </a:r>
            <a:r>
              <a:rPr lang="cs-CZ" dirty="0" smtClean="0"/>
              <a:t> – v ČR dochází k prohlubování:</a:t>
            </a:r>
            <a:endParaRPr lang="cs-CZ" dirty="0"/>
          </a:p>
          <a:p>
            <a:pPr marL="393192" lvl="1" indent="0">
              <a:buNone/>
            </a:pPr>
            <a:r>
              <a:rPr lang="cs-CZ" dirty="0" smtClean="0"/>
              <a:t>„</a:t>
            </a:r>
            <a:r>
              <a:rPr lang="en-US" i="1" dirty="0" smtClean="0"/>
              <a:t>According </a:t>
            </a:r>
            <a:r>
              <a:rPr lang="en-US" i="1" dirty="0"/>
              <a:t>to the WIP CZ findings shown above, we assume that about four-fifths of nonusers are potential Internet users. The basic problems are </a:t>
            </a:r>
            <a:r>
              <a:rPr lang="en-US" b="1" i="1" dirty="0"/>
              <a:t>lack of public access points or awareness of them, lack of digital skills, and low understanding of what is Internet use good for and what are its main assets</a:t>
            </a:r>
            <a:r>
              <a:rPr lang="en-US" b="1" dirty="0" smtClean="0"/>
              <a:t>.</a:t>
            </a:r>
            <a:r>
              <a:rPr lang="cs-CZ" b="1" dirty="0" smtClean="0"/>
              <a:t>“</a:t>
            </a:r>
          </a:p>
          <a:p>
            <a:pPr marL="393192" lvl="1" indent="0">
              <a:buNone/>
            </a:pPr>
            <a:r>
              <a:rPr lang="cs-CZ" i="1" dirty="0" smtClean="0">
                <a:solidFill>
                  <a:schemeClr val="bg1"/>
                </a:solidFill>
              </a:rPr>
              <a:t>„</a:t>
            </a:r>
            <a:r>
              <a:rPr lang="en-US" i="1" dirty="0" smtClean="0">
                <a:solidFill>
                  <a:schemeClr val="bg1"/>
                </a:solidFill>
              </a:rPr>
              <a:t>The sociodemographic distribution of physical access and its development shows that big parts of Czech society are seriously lagging behind the </a:t>
            </a:r>
            <a:r>
              <a:rPr lang="en-US" i="1" dirty="0" err="1" smtClean="0">
                <a:solidFill>
                  <a:schemeClr val="bg1"/>
                </a:solidFill>
              </a:rPr>
              <a:t>informationalization</a:t>
            </a:r>
            <a:r>
              <a:rPr lang="en-US" i="1" dirty="0" smtClean="0">
                <a:solidFill>
                  <a:schemeClr val="bg1"/>
                </a:solidFill>
              </a:rPr>
              <a:t> process; it counts especially for the </a:t>
            </a:r>
            <a:r>
              <a:rPr lang="en-US" b="1" i="1" dirty="0" smtClean="0">
                <a:solidFill>
                  <a:schemeClr val="bg1"/>
                </a:solidFill>
              </a:rPr>
              <a:t>older generation</a:t>
            </a:r>
            <a:r>
              <a:rPr lang="en-US" i="1" dirty="0" smtClean="0">
                <a:solidFill>
                  <a:schemeClr val="bg1"/>
                </a:solidFill>
              </a:rPr>
              <a:t>, people with </a:t>
            </a:r>
            <a:r>
              <a:rPr lang="en-US" b="1" i="1" dirty="0" smtClean="0">
                <a:solidFill>
                  <a:schemeClr val="bg1"/>
                </a:solidFill>
              </a:rPr>
              <a:t>low education</a:t>
            </a:r>
            <a:r>
              <a:rPr lang="en-US" i="1" dirty="0" smtClean="0">
                <a:solidFill>
                  <a:schemeClr val="bg1"/>
                </a:solidFill>
              </a:rPr>
              <a:t>, people from </a:t>
            </a:r>
            <a:r>
              <a:rPr lang="en-US" b="1" i="1" dirty="0" smtClean="0">
                <a:solidFill>
                  <a:schemeClr val="bg1"/>
                </a:solidFill>
              </a:rPr>
              <a:t>low-income households</a:t>
            </a:r>
            <a:r>
              <a:rPr lang="en-US" i="1" dirty="0" smtClean="0">
                <a:solidFill>
                  <a:schemeClr val="bg1"/>
                </a:solidFill>
              </a:rPr>
              <a:t>, and people having </a:t>
            </a:r>
            <a:r>
              <a:rPr lang="en-US" b="1" i="1" dirty="0" smtClean="0">
                <a:solidFill>
                  <a:schemeClr val="bg1"/>
                </a:solidFill>
              </a:rPr>
              <a:t>insufficient social contact with people who might be more likely connected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  <a:r>
              <a:rPr lang="cs-CZ" i="1" dirty="0" smtClean="0">
                <a:solidFill>
                  <a:schemeClr val="bg1"/>
                </a:solidFill>
              </a:rPr>
              <a:t>“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ový bublinový popisek 3"/>
          <p:cNvSpPr/>
          <p:nvPr/>
        </p:nvSpPr>
        <p:spPr>
          <a:xfrm>
            <a:off x="4283968" y="4725144"/>
            <a:ext cx="3218656" cy="1484784"/>
          </a:xfrm>
          <a:prstGeom prst="wedgeRectCallout">
            <a:avLst>
              <a:gd name="adj1" fmla="val -56770"/>
              <a:gd name="adj2" fmla="val -130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Co to přináší za problémy?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66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Lupač, Sládek, </a:t>
            </a:r>
            <a:r>
              <a:rPr lang="cs-CZ" u="sng" dirty="0" smtClean="0"/>
              <a:t>2008</a:t>
            </a:r>
            <a:r>
              <a:rPr lang="cs-CZ" dirty="0" smtClean="0"/>
              <a:t> – v ČR dochází k prohlubování:</a:t>
            </a:r>
            <a:endParaRPr lang="cs-CZ" dirty="0"/>
          </a:p>
          <a:p>
            <a:pPr marL="393192" lvl="1" indent="0">
              <a:buNone/>
            </a:pPr>
            <a:r>
              <a:rPr lang="cs-CZ" dirty="0" smtClean="0"/>
              <a:t>„</a:t>
            </a:r>
            <a:r>
              <a:rPr lang="en-US" i="1" dirty="0" smtClean="0"/>
              <a:t>According </a:t>
            </a:r>
            <a:r>
              <a:rPr lang="en-US" i="1" dirty="0"/>
              <a:t>to the WIP CZ findings shown above, we assume that about four-fifths of nonusers are potential Internet users. The basic problems are </a:t>
            </a:r>
            <a:r>
              <a:rPr lang="en-US" b="1" i="1" dirty="0"/>
              <a:t>lack of public access points or awareness of them, lack of digital skills, and low understanding of what is Internet use good for and what are its main assets</a:t>
            </a:r>
            <a:r>
              <a:rPr lang="en-US" b="1" dirty="0" smtClean="0"/>
              <a:t>.</a:t>
            </a:r>
            <a:r>
              <a:rPr lang="cs-CZ" b="1" dirty="0" smtClean="0"/>
              <a:t>“</a:t>
            </a:r>
          </a:p>
          <a:p>
            <a:pPr marL="393192" lvl="1" indent="0"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The </a:t>
            </a:r>
            <a:r>
              <a:rPr lang="en-US" i="1" dirty="0" err="1"/>
              <a:t>sociodemographic</a:t>
            </a:r>
            <a:r>
              <a:rPr lang="en-US" i="1" dirty="0"/>
              <a:t> distribution of physical access and its development shows that big parts of Czech society are seriously lagging behind the </a:t>
            </a:r>
            <a:r>
              <a:rPr lang="en-US" i="1" dirty="0" err="1"/>
              <a:t>informationalization</a:t>
            </a:r>
            <a:r>
              <a:rPr lang="en-US" i="1" dirty="0"/>
              <a:t> process; it counts especially for the </a:t>
            </a:r>
            <a:r>
              <a:rPr lang="en-US" b="1" i="1" dirty="0"/>
              <a:t>older generation</a:t>
            </a:r>
            <a:r>
              <a:rPr lang="en-US" i="1" dirty="0"/>
              <a:t>, people with </a:t>
            </a:r>
            <a:r>
              <a:rPr lang="en-US" b="1" i="1" dirty="0"/>
              <a:t>low education</a:t>
            </a:r>
            <a:r>
              <a:rPr lang="en-US" i="1" dirty="0"/>
              <a:t>, people from </a:t>
            </a:r>
            <a:r>
              <a:rPr lang="en-US" b="1" i="1" dirty="0"/>
              <a:t>low-income households</a:t>
            </a:r>
            <a:r>
              <a:rPr lang="en-US" i="1" dirty="0"/>
              <a:t>, and people having </a:t>
            </a:r>
            <a:r>
              <a:rPr lang="en-US" b="1" i="1" dirty="0"/>
              <a:t>insufficient social contact with people who might be more likely connected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ový bublinový popisek 3"/>
          <p:cNvSpPr/>
          <p:nvPr/>
        </p:nvSpPr>
        <p:spPr>
          <a:xfrm>
            <a:off x="4546651" y="1772816"/>
            <a:ext cx="3218656" cy="1484784"/>
          </a:xfrm>
          <a:prstGeom prst="wedgeRectCallout">
            <a:avLst>
              <a:gd name="adj1" fmla="val -107652"/>
              <a:gd name="adj2" fmla="val 698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Koho se to týká?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56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pořád zůstává, ovšem také se mění </a:t>
            </a:r>
          </a:p>
          <a:p>
            <a:pPr lvl="1"/>
            <a:r>
              <a:rPr lang="cs-CZ" dirty="0" smtClean="0"/>
              <a:t>Někde se prohlubuje, někde ustupuje</a:t>
            </a:r>
          </a:p>
          <a:p>
            <a:pPr lvl="1"/>
            <a:r>
              <a:rPr lang="cs-CZ" dirty="0" smtClean="0"/>
              <a:t>S ohledem na </a:t>
            </a:r>
            <a:r>
              <a:rPr lang="cs-CZ" dirty="0" err="1" smtClean="0"/>
              <a:t>socio</a:t>
            </a:r>
            <a:r>
              <a:rPr lang="cs-CZ" dirty="0" smtClean="0"/>
              <a:t>-demografické skupiny i na to, čeho se týká (</a:t>
            </a:r>
            <a:r>
              <a:rPr lang="cs-CZ" dirty="0" err="1" smtClean="0"/>
              <a:t>access</a:t>
            </a:r>
            <a:r>
              <a:rPr lang="cs-CZ" dirty="0" smtClean="0"/>
              <a:t> vs. </a:t>
            </a:r>
            <a:r>
              <a:rPr lang="cs-CZ" dirty="0" err="1" smtClean="0"/>
              <a:t>usage</a:t>
            </a:r>
            <a:r>
              <a:rPr lang="cs-CZ" dirty="0" smtClean="0"/>
              <a:t> gap</a:t>
            </a:r>
            <a:r>
              <a:rPr lang="cs-CZ" dirty="0"/>
              <a:t>)</a:t>
            </a:r>
            <a:endParaRPr lang="cs-CZ" dirty="0" smtClean="0"/>
          </a:p>
          <a:p>
            <a:pPr lvl="2"/>
            <a:r>
              <a:rPr lang="cs-CZ" dirty="0" smtClean="0"/>
              <a:t>např</a:t>
            </a:r>
            <a:r>
              <a:rPr lang="cs-CZ" dirty="0"/>
              <a:t>. známky umenšování rozdílů přístupu v návaznosti na SES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Záleží ale na pojetí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cs-CZ" dirty="0" smtClean="0"/>
          </a:p>
          <a:p>
            <a:pPr lvl="1"/>
            <a:r>
              <a:rPr lang="cs-CZ" dirty="0" smtClean="0"/>
              <a:t>A na tom , co měříme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589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cs-CZ" dirty="0" smtClean="0"/>
              <a:t>S</a:t>
            </a:r>
            <a:r>
              <a:rPr lang="en-US" dirty="0" err="1" smtClean="0"/>
              <a:t>econd</a:t>
            </a:r>
            <a:r>
              <a:rPr lang="en-US" dirty="0" smtClean="0"/>
              <a:t>-level</a:t>
            </a:r>
            <a:r>
              <a:rPr lang="en-US" dirty="0"/>
              <a:t>” digital </a:t>
            </a:r>
            <a:r>
              <a:rPr lang="en-US" dirty="0" smtClean="0"/>
              <a:t>divide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Týká se více vrstev přístupu</a:t>
            </a:r>
            <a:r>
              <a:rPr lang="en-US" dirty="0" smtClean="0"/>
              <a:t> </a:t>
            </a:r>
            <a:r>
              <a:rPr lang="cs-CZ" dirty="0" smtClean="0"/>
              <a:t>(nejen dichotomie ano/ne) a </a:t>
            </a:r>
            <a:r>
              <a:rPr lang="cs-CZ" b="1" dirty="0" smtClean="0"/>
              <a:t>použití</a:t>
            </a:r>
            <a:r>
              <a:rPr lang="cs-CZ" dirty="0" smtClean="0"/>
              <a:t> ICT („</a:t>
            </a:r>
            <a:r>
              <a:rPr lang="cs-CZ" dirty="0" err="1" smtClean="0"/>
              <a:t>usage</a:t>
            </a:r>
            <a:r>
              <a:rPr lang="cs-CZ" dirty="0" smtClean="0"/>
              <a:t> gap“)</a:t>
            </a:r>
          </a:p>
          <a:p>
            <a:endParaRPr lang="cs-CZ" dirty="0" smtClean="0"/>
          </a:p>
          <a:p>
            <a:r>
              <a:rPr lang="cs-CZ" dirty="0" smtClean="0"/>
              <a:t>Min</a:t>
            </a:r>
            <a:r>
              <a:rPr lang="cs-CZ" dirty="0"/>
              <a:t>, 2010 – „</a:t>
            </a:r>
            <a:r>
              <a:rPr lang="cs-CZ" i="1" dirty="0"/>
              <a:t>současný rozdíl v přístupu bude pokračovat ve </a:t>
            </a:r>
            <a:r>
              <a:rPr lang="cs-CZ" i="1" dirty="0" smtClean="0"/>
              <a:t>formě </a:t>
            </a:r>
            <a:r>
              <a:rPr lang="cs-CZ" i="1" dirty="0"/>
              <a:t>rozdílu v používání</a:t>
            </a:r>
            <a:r>
              <a:rPr lang="cs-CZ" dirty="0"/>
              <a:t>“ (s. 22)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Digital </a:t>
            </a:r>
            <a:r>
              <a:rPr lang="cs-CZ" dirty="0" err="1"/>
              <a:t>divide</a:t>
            </a:r>
            <a:r>
              <a:rPr lang="cs-CZ" dirty="0"/>
              <a:t> (J. Van </a:t>
            </a:r>
            <a:r>
              <a:rPr lang="cs-CZ" dirty="0" err="1"/>
              <a:t>Dijk</a:t>
            </a:r>
            <a:r>
              <a:rPr lang="cs-CZ" dirty="0"/>
              <a:t> &amp; Hacker, 2003; J. a. G. M. van </a:t>
            </a:r>
            <a:r>
              <a:rPr lang="cs-CZ" dirty="0" err="1"/>
              <a:t>Dijk</a:t>
            </a:r>
            <a:r>
              <a:rPr lang="cs-CZ" dirty="0"/>
              <a:t>, 2006): </a:t>
            </a:r>
          </a:p>
          <a:p>
            <a:r>
              <a:rPr lang="cs-CZ" dirty="0"/>
              <a:t>přístup celkově </a:t>
            </a:r>
          </a:p>
          <a:p>
            <a:r>
              <a:rPr lang="cs-CZ" dirty="0"/>
              <a:t>přístup individuální</a:t>
            </a:r>
          </a:p>
          <a:p>
            <a:r>
              <a:rPr lang="cs-CZ" dirty="0"/>
              <a:t>„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“</a:t>
            </a:r>
          </a:p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05923" y="2806955"/>
            <a:ext cx="1152128" cy="652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233284" y="2817905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Důsledky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6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 smtClean="0"/>
              <a:t>Skills</a:t>
            </a:r>
            <a:r>
              <a:rPr lang="cs-CZ" dirty="0" smtClean="0"/>
              <a:t> – jak umíme s internetem zacházet? Co na něm dokážeme (můžeme) dělat?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</a:t>
            </a:r>
            <a:r>
              <a:rPr lang="cs-CZ" dirty="0"/>
              <a:t>celkově </a:t>
            </a:r>
            <a:r>
              <a:rPr lang="cs-CZ" dirty="0" smtClean="0"/>
              <a:t>– lze se vůbec někde připojit na internet? Je dostupná </a:t>
            </a:r>
            <a:r>
              <a:rPr lang="cs-CZ" dirty="0"/>
              <a:t>s</a:t>
            </a:r>
            <a:r>
              <a:rPr lang="cs-CZ" dirty="0" smtClean="0"/>
              <a:t>íť? A jak je síť kvalitní (</a:t>
            </a:r>
            <a:r>
              <a:rPr lang="cs-CZ" dirty="0" err="1" smtClean="0"/>
              <a:t>broadband</a:t>
            </a:r>
            <a:r>
              <a:rPr lang="cs-CZ" dirty="0" smtClean="0"/>
              <a:t>)?</a:t>
            </a:r>
            <a:endParaRPr lang="cs-CZ" dirty="0"/>
          </a:p>
          <a:p>
            <a:r>
              <a:rPr lang="cs-CZ" dirty="0" smtClean="0"/>
              <a:t>Přístup individuální – kde se lze připojit? Doma, v práci, ve škole, při chůzi? Kolikrát denně? Jak je to drahé? </a:t>
            </a:r>
          </a:p>
          <a:p>
            <a:r>
              <a:rPr lang="cs-CZ" dirty="0" err="1" smtClean="0"/>
              <a:t>Skills</a:t>
            </a:r>
            <a:r>
              <a:rPr lang="cs-CZ" dirty="0" smtClean="0"/>
              <a:t> – jak umíme s internetem zacházet? Co na něm dokážeme (můžeme) dělat? </a:t>
            </a:r>
            <a:endParaRPr lang="cs-CZ" dirty="0"/>
          </a:p>
          <a:p>
            <a:r>
              <a:rPr lang="cs-CZ" dirty="0" smtClean="0"/>
              <a:t>Způsob použití – jaké jsou naše preference? Co používáme a co ne? (např. sociální sítě)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</a:t>
            </a:r>
            <a:r>
              <a:rPr lang="cs-CZ" dirty="0"/>
              <a:t>v kontextu globalizace. Význam internetu pro sociální život. </a:t>
            </a:r>
            <a:endParaRPr lang="cs-CZ" dirty="0" smtClean="0"/>
          </a:p>
          <a:p>
            <a:r>
              <a:rPr lang="cs-CZ" dirty="0" smtClean="0"/>
              <a:t>Internet</a:t>
            </a:r>
            <a:r>
              <a:rPr lang="cs-CZ" dirty="0"/>
              <a:t>, znevýhodněné a </a:t>
            </a:r>
            <a:r>
              <a:rPr lang="cs-CZ" dirty="0" err="1"/>
              <a:t>marginalizované</a:t>
            </a:r>
            <a:r>
              <a:rPr lang="cs-CZ" dirty="0"/>
              <a:t> skupiny. Facilitační působení na skupiny. </a:t>
            </a:r>
            <a:r>
              <a:rPr lang="cs-CZ" dirty="0" err="1"/>
              <a:t>Rich</a:t>
            </a:r>
            <a:r>
              <a:rPr lang="cs-CZ" dirty="0"/>
              <a:t>/</a:t>
            </a:r>
            <a:r>
              <a:rPr lang="cs-CZ" dirty="0" err="1"/>
              <a:t>poor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richer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Digital </a:t>
            </a:r>
            <a:r>
              <a:rPr lang="cs-CZ" dirty="0" err="1"/>
              <a:t>divide</a:t>
            </a:r>
            <a:r>
              <a:rPr lang="cs-CZ" dirty="0"/>
              <a:t> - dosavadní vývoj, současný stav (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divide</a:t>
            </a:r>
            <a:r>
              <a:rPr lang="cs-CZ" dirty="0" smtClean="0"/>
              <a:t>).</a:t>
            </a:r>
          </a:p>
          <a:p>
            <a:r>
              <a:rPr lang="cs-CZ" dirty="0"/>
              <a:t>Výhody vs. nebezpečí izolace. Sociální kapitál.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hodiny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9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Tyto aspekty ve vzájemné souvislosti</a:t>
            </a:r>
          </a:p>
          <a:p>
            <a:endParaRPr lang="cs-CZ" dirty="0"/>
          </a:p>
          <a:p>
            <a:r>
              <a:rPr lang="cs-CZ" dirty="0" smtClean="0"/>
              <a:t>Různý efekt specifických individuálních (a skupinových) faktorů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46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k internetu</a:t>
            </a:r>
            <a:endParaRPr lang="cs-CZ" dirty="0"/>
          </a:p>
          <a:p>
            <a:r>
              <a:rPr lang="cs-CZ" dirty="0" smtClean="0"/>
              <a:t>Použití rozlišných komunikačních technologií, přístrojů</a:t>
            </a:r>
            <a:endParaRPr lang="cs-CZ" dirty="0"/>
          </a:p>
          <a:p>
            <a:r>
              <a:rPr lang="cs-CZ" dirty="0" smtClean="0"/>
              <a:t>Frekvence/intenzita použití</a:t>
            </a:r>
            <a:endParaRPr lang="cs-CZ" dirty="0"/>
          </a:p>
          <a:p>
            <a:r>
              <a:rPr lang="cs-CZ" dirty="0" smtClean="0"/>
              <a:t>Šíře zapojení do online aktivit</a:t>
            </a:r>
          </a:p>
          <a:p>
            <a:r>
              <a:rPr lang="cs-CZ" sz="2400" dirty="0" smtClean="0"/>
              <a:t>(</a:t>
            </a:r>
            <a:r>
              <a:rPr lang="en-US" sz="2400" dirty="0" smtClean="0"/>
              <a:t>Pearce</a:t>
            </a:r>
            <a:r>
              <a:rPr lang="cs-CZ" sz="2400" dirty="0" smtClean="0"/>
              <a:t> </a:t>
            </a:r>
            <a:r>
              <a:rPr lang="en-US" sz="2400" dirty="0" smtClean="0"/>
              <a:t>&amp; </a:t>
            </a:r>
            <a:r>
              <a:rPr lang="en-US" sz="2400" dirty="0"/>
              <a:t>Rice</a:t>
            </a:r>
            <a:r>
              <a:rPr lang="en-US" sz="2400" dirty="0" smtClean="0"/>
              <a:t>, 2013)</a:t>
            </a:r>
            <a:endParaRPr lang="cs-CZ" sz="2400" i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948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k internetu</a:t>
            </a:r>
            <a:endParaRPr lang="cs-CZ" dirty="0"/>
          </a:p>
          <a:p>
            <a:r>
              <a:rPr lang="cs-CZ" dirty="0" smtClean="0"/>
              <a:t>Použití rozlišných komunikačních technologií, přístrojů</a:t>
            </a:r>
            <a:endParaRPr lang="cs-CZ" dirty="0"/>
          </a:p>
          <a:p>
            <a:r>
              <a:rPr lang="cs-CZ" dirty="0" smtClean="0"/>
              <a:t>Frekvence/intenzita použití</a:t>
            </a:r>
            <a:endParaRPr lang="cs-CZ" dirty="0"/>
          </a:p>
          <a:p>
            <a:r>
              <a:rPr lang="cs-CZ" dirty="0" smtClean="0"/>
              <a:t>Šíře zapojení do online aktivit</a:t>
            </a:r>
          </a:p>
          <a:p>
            <a:r>
              <a:rPr lang="cs-CZ" sz="2000" dirty="0"/>
              <a:t>(</a:t>
            </a:r>
            <a:r>
              <a:rPr lang="en-US" sz="2000" dirty="0"/>
              <a:t>Pearce</a:t>
            </a:r>
            <a:r>
              <a:rPr lang="cs-CZ" sz="2000" dirty="0"/>
              <a:t> </a:t>
            </a:r>
            <a:r>
              <a:rPr lang="en-US" sz="2000" dirty="0"/>
              <a:t>&amp; Rice, 2013)</a:t>
            </a:r>
            <a:endParaRPr lang="cs-CZ" sz="2000" i="1" dirty="0"/>
          </a:p>
          <a:p>
            <a:pPr marL="109728" indent="0">
              <a:buNone/>
            </a:pPr>
            <a:endParaRPr lang="cs-CZ" i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87824" y="2492896"/>
            <a:ext cx="5328592" cy="30243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Jeden z výsledků: 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Přístup hl. přes mobil korelován s menší intenzitou i šíří aktivit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409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Digital </a:t>
            </a:r>
            <a:r>
              <a:rPr lang="cs-CZ" dirty="0" err="1"/>
              <a:t>divide</a:t>
            </a:r>
            <a:r>
              <a:rPr lang="cs-CZ" dirty="0"/>
              <a:t> – rovina</a:t>
            </a:r>
          </a:p>
          <a:p>
            <a:pPr lvl="1"/>
            <a:r>
              <a:rPr lang="cs-CZ" dirty="0"/>
              <a:t>Prostorová</a:t>
            </a:r>
          </a:p>
          <a:p>
            <a:pPr lvl="1"/>
            <a:r>
              <a:rPr lang="cs-CZ" dirty="0"/>
              <a:t>Časová</a:t>
            </a:r>
          </a:p>
          <a:p>
            <a:pPr lvl="1"/>
            <a:r>
              <a:rPr lang="cs-CZ" b="1" dirty="0"/>
              <a:t>Sociální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– prostorová rovina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všechny oblasti stejný přístup k internetu</a:t>
            </a:r>
          </a:p>
          <a:p>
            <a:r>
              <a:rPr lang="cs-CZ" dirty="0" smtClean="0"/>
              <a:t>Závislost na </a:t>
            </a:r>
            <a:r>
              <a:rPr lang="cs-CZ" dirty="0" err="1" smtClean="0"/>
              <a:t>socio</a:t>
            </a:r>
            <a:r>
              <a:rPr lang="cs-CZ" dirty="0" smtClean="0"/>
              <a:t>-ekonomických faktorech</a:t>
            </a:r>
          </a:p>
          <a:p>
            <a:r>
              <a:rPr lang="cs-CZ" dirty="0" smtClean="0"/>
              <a:t>Na politické situaci ve státech (státy a cenzura)</a:t>
            </a:r>
          </a:p>
          <a:p>
            <a:r>
              <a:rPr lang="cs-CZ" dirty="0" smtClean="0"/>
              <a:t>Ale i další – oblasti bez signálu</a:t>
            </a:r>
          </a:p>
          <a:p>
            <a:endParaRPr lang="cs-CZ" dirty="0" smtClean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49080"/>
            <a:ext cx="2945903" cy="247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43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– časová rovina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Kdy? Jak rychle?</a:t>
            </a:r>
          </a:p>
          <a:p>
            <a:r>
              <a:rPr lang="cs-CZ" dirty="0" smtClean="0"/>
              <a:t>Ve smyslu kohort…</a:t>
            </a:r>
          </a:p>
          <a:p>
            <a:r>
              <a:rPr lang="cs-CZ" dirty="0" smtClean="0"/>
              <a:t>Různé generace různé </a:t>
            </a:r>
          </a:p>
          <a:p>
            <a:pPr lvl="1"/>
            <a:r>
              <a:rPr lang="cs-CZ" dirty="0" smtClean="0"/>
              <a:t>zkušenosti</a:t>
            </a:r>
          </a:p>
          <a:p>
            <a:pPr lvl="1"/>
            <a:r>
              <a:rPr lang="cs-CZ" dirty="0" err="1" smtClean="0"/>
              <a:t>skills</a:t>
            </a:r>
            <a:endParaRPr lang="cs-CZ" dirty="0" smtClean="0"/>
          </a:p>
          <a:p>
            <a:pPr lvl="1"/>
            <a:r>
              <a:rPr lang="cs-CZ" dirty="0" smtClean="0"/>
              <a:t>Preference</a:t>
            </a:r>
          </a:p>
          <a:p>
            <a:r>
              <a:rPr lang="cs-CZ" dirty="0" smtClean="0"/>
              <a:t>Podmíněny</a:t>
            </a:r>
          </a:p>
          <a:p>
            <a:pPr lvl="1"/>
            <a:r>
              <a:rPr lang="cs-CZ" dirty="0" smtClean="0"/>
              <a:t>Vývojově</a:t>
            </a:r>
          </a:p>
          <a:p>
            <a:pPr lvl="1"/>
            <a:r>
              <a:rPr lang="cs-CZ" dirty="0" smtClean="0"/>
              <a:t>Historickou zkušeností</a:t>
            </a:r>
          </a:p>
          <a:p>
            <a:pPr lvl="1"/>
            <a:r>
              <a:rPr lang="cs-CZ" dirty="0" smtClean="0"/>
              <a:t>Kontextem rozvoje technologie</a:t>
            </a:r>
            <a:endParaRPr lang="en-US" dirty="0"/>
          </a:p>
        </p:txBody>
      </p:sp>
      <p:pic>
        <p:nvPicPr>
          <p:cNvPr id="2050" name="Picture 2" descr="D:\110415\Desktop\OPVK\Technologies_Screwed_Our_Li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857" y="1628800"/>
            <a:ext cx="3468943" cy="231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8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– sociální rovina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Rozvrstvení do sociálních skupin (význam dalších rovin)</a:t>
            </a:r>
          </a:p>
          <a:p>
            <a:pPr lvl="1"/>
            <a:r>
              <a:rPr lang="cs-CZ" dirty="0" smtClean="0"/>
              <a:t>Socioekonomická komponenta</a:t>
            </a:r>
          </a:p>
          <a:p>
            <a:pPr lvl="1"/>
            <a:r>
              <a:rPr lang="cs-CZ" dirty="0" smtClean="0"/>
              <a:t>Kulturní komponenta</a:t>
            </a:r>
          </a:p>
          <a:p>
            <a:pPr lvl="1"/>
            <a:r>
              <a:rPr lang="cs-CZ" dirty="0" smtClean="0"/>
              <a:t>Historická komponenta</a:t>
            </a:r>
          </a:p>
          <a:p>
            <a:pPr lvl="1"/>
            <a:r>
              <a:rPr lang="cs-CZ" dirty="0" smtClean="0"/>
              <a:t>Psychosociální komponenta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– „obvyklí podezřelí“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Sociální faktory:</a:t>
            </a:r>
          </a:p>
          <a:p>
            <a:pPr lvl="1"/>
            <a:r>
              <a:rPr lang="cs-CZ" dirty="0" smtClean="0"/>
              <a:t>Věk - starší populace</a:t>
            </a:r>
          </a:p>
          <a:p>
            <a:pPr lvl="2"/>
            <a:r>
              <a:rPr lang="cs-CZ" dirty="0" smtClean="0"/>
              <a:t>Věkové rozvrstvení socio-kulturně podmíněno</a:t>
            </a:r>
          </a:p>
          <a:p>
            <a:pPr lvl="1"/>
            <a:r>
              <a:rPr lang="cs-CZ" dirty="0"/>
              <a:t>Pohlaví (návaznost na makro-sociální faktory)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err="1" smtClean="0"/>
              <a:t>socio</a:t>
            </a:r>
            <a:r>
              <a:rPr lang="cs-CZ" dirty="0" smtClean="0"/>
              <a:t>-ekonomický status</a:t>
            </a:r>
          </a:p>
          <a:p>
            <a:pPr lvl="2"/>
            <a:r>
              <a:rPr lang="cs-CZ" dirty="0" smtClean="0"/>
              <a:t>Vzdělání, příjem, sociální kapitál</a:t>
            </a:r>
          </a:p>
          <a:p>
            <a:pPr lvl="1"/>
            <a:r>
              <a:rPr lang="cs-CZ" dirty="0" smtClean="0"/>
              <a:t>Další znevýhodnění</a:t>
            </a:r>
          </a:p>
          <a:p>
            <a:pPr lvl="2"/>
            <a:r>
              <a:rPr lang="cs-CZ" dirty="0" smtClean="0"/>
              <a:t>Tělesné či mentální postižení</a:t>
            </a:r>
          </a:p>
          <a:p>
            <a:pPr lvl="2"/>
            <a:r>
              <a:rPr lang="cs-CZ" dirty="0" smtClean="0"/>
              <a:t>Už ne tak často předmětem výzkumu</a:t>
            </a:r>
          </a:p>
          <a:p>
            <a:r>
              <a:rPr lang="cs-CZ" dirty="0" smtClean="0"/>
              <a:t>Makrosociální faktory</a:t>
            </a:r>
          </a:p>
          <a:p>
            <a:pPr lvl="1"/>
            <a:r>
              <a:rPr lang="cs-CZ" dirty="0"/>
              <a:t>Státy, kultury </a:t>
            </a:r>
            <a:endParaRPr lang="cs-CZ" dirty="0" smtClean="0"/>
          </a:p>
          <a:p>
            <a:pPr lvl="2"/>
            <a:r>
              <a:rPr lang="cs-CZ" dirty="0" smtClean="0"/>
              <a:t>(jinak i např</a:t>
            </a:r>
            <a:r>
              <a:rPr lang="cs-CZ" dirty="0"/>
              <a:t>. škola, část města, vesnice, </a:t>
            </a:r>
            <a:r>
              <a:rPr lang="cs-CZ" dirty="0" smtClean="0"/>
              <a:t>region…)</a:t>
            </a:r>
          </a:p>
          <a:p>
            <a:pPr lvl="1"/>
            <a:r>
              <a:rPr lang="cs-CZ" dirty="0" smtClean="0"/>
              <a:t>Méně rozvinuté státy</a:t>
            </a:r>
          </a:p>
          <a:p>
            <a:pPr lvl="1"/>
            <a:r>
              <a:rPr lang="cs-CZ" dirty="0" smtClean="0"/>
              <a:t>Totalitní režim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Obousměrná svislá šipka 3"/>
          <p:cNvSpPr/>
          <p:nvPr/>
        </p:nvSpPr>
        <p:spPr>
          <a:xfrm>
            <a:off x="7452320" y="1481328"/>
            <a:ext cx="1224136" cy="45399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dirty="0" smtClean="0"/>
              <a:t>Vzájemně propojeno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78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r>
              <a:rPr lang="cs-CZ" dirty="0"/>
              <a:t>http://www.statsilk.com/maps/world-stats-interactive-maps-index#Digital%20Divide%20&amp;%20ICT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645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Digital </a:t>
            </a:r>
            <a:r>
              <a:rPr lang="cs-CZ" dirty="0" err="1"/>
              <a:t>divide</a:t>
            </a:r>
            <a:r>
              <a:rPr lang="cs-CZ" dirty="0"/>
              <a:t> (J. Van </a:t>
            </a:r>
            <a:r>
              <a:rPr lang="cs-CZ" dirty="0" err="1"/>
              <a:t>Dijk</a:t>
            </a:r>
            <a:r>
              <a:rPr lang="cs-CZ" dirty="0"/>
              <a:t> &amp; Hacker, 2003; J. a. G. M. van </a:t>
            </a:r>
            <a:r>
              <a:rPr lang="cs-CZ" dirty="0" err="1"/>
              <a:t>Dijk</a:t>
            </a:r>
            <a:r>
              <a:rPr lang="cs-CZ" dirty="0"/>
              <a:t>, 2006): </a:t>
            </a:r>
          </a:p>
          <a:p>
            <a:r>
              <a:rPr lang="cs-CZ" dirty="0"/>
              <a:t>přístup celkově </a:t>
            </a:r>
          </a:p>
          <a:p>
            <a:r>
              <a:rPr lang="cs-CZ" dirty="0"/>
              <a:t>přístup individuální</a:t>
            </a:r>
          </a:p>
          <a:p>
            <a:r>
              <a:rPr lang="cs-CZ" dirty="0"/>
              <a:t>„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“</a:t>
            </a:r>
          </a:p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05923" y="2806955"/>
            <a:ext cx="1152128" cy="652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233284" y="2817905"/>
            <a:ext cx="1944216" cy="7200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Důsledky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5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(Postupující) modernizace a globalizace – pokračující trendy soudobé společnosti</a:t>
            </a:r>
          </a:p>
          <a:p>
            <a:endParaRPr lang="cs-CZ" dirty="0" smtClean="0"/>
          </a:p>
          <a:p>
            <a:r>
              <a:rPr lang="cs-CZ" dirty="0" smtClean="0"/>
              <a:t>Komplexní procesy</a:t>
            </a:r>
          </a:p>
          <a:p>
            <a:endParaRPr lang="cs-CZ" dirty="0" smtClean="0"/>
          </a:p>
          <a:p>
            <a:r>
              <a:rPr lang="cs-CZ" dirty="0" smtClean="0"/>
              <a:t>Některé rysy: postupující diverzifikace, transnacionální procesy, reflexivita, individualizace, </a:t>
            </a:r>
            <a:r>
              <a:rPr lang="cs-CZ" dirty="0" err="1" smtClean="0"/>
              <a:t>glokalizace</a:t>
            </a:r>
            <a:r>
              <a:rPr lang="cs-CZ" dirty="0" smtClean="0"/>
              <a:t>…(viz např. </a:t>
            </a:r>
            <a:r>
              <a:rPr lang="cs-CZ" dirty="0" err="1" smtClean="0"/>
              <a:t>Giddens</a:t>
            </a:r>
            <a:r>
              <a:rPr lang="cs-CZ" dirty="0" smtClean="0"/>
              <a:t>, 1991)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Modernizace a globalizace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„Matthew </a:t>
            </a:r>
            <a:r>
              <a:rPr lang="cs-CZ" dirty="0" err="1"/>
              <a:t>effect</a:t>
            </a:r>
            <a:r>
              <a:rPr lang="cs-CZ" dirty="0"/>
              <a:t>“ - „</a:t>
            </a:r>
            <a:r>
              <a:rPr lang="cs-CZ" dirty="0" err="1"/>
              <a:t>rich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richer</a:t>
            </a:r>
            <a:r>
              <a:rPr lang="cs-CZ" dirty="0"/>
              <a:t>“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možností a použití u těch, co již mají zdroje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/>
              <a:t>Knowledge</a:t>
            </a:r>
            <a:r>
              <a:rPr lang="cs-CZ" dirty="0"/>
              <a:t> gap </a:t>
            </a:r>
            <a:r>
              <a:rPr lang="cs-CZ" dirty="0" err="1"/>
              <a:t>hypothesis</a:t>
            </a:r>
            <a:r>
              <a:rPr lang="cs-CZ" dirty="0"/>
              <a:t>“</a:t>
            </a:r>
            <a:r>
              <a:rPr lang="cs-CZ" sz="2000" dirty="0"/>
              <a:t>(</a:t>
            </a:r>
            <a:r>
              <a:rPr lang="cs-CZ" sz="2000" dirty="0" err="1"/>
              <a:t>Tichenor</a:t>
            </a:r>
            <a:r>
              <a:rPr lang="cs-CZ" sz="2000" dirty="0"/>
              <a:t>, </a:t>
            </a:r>
            <a:r>
              <a:rPr lang="cs-CZ" sz="2000" dirty="0" err="1"/>
              <a:t>Donohue</a:t>
            </a:r>
            <a:r>
              <a:rPr lang="cs-CZ" sz="2000" dirty="0"/>
              <a:t>, &amp; </a:t>
            </a:r>
            <a:r>
              <a:rPr lang="cs-CZ" sz="2000" dirty="0" err="1"/>
              <a:t>Olien</a:t>
            </a:r>
            <a:r>
              <a:rPr lang="cs-CZ" sz="2000" dirty="0"/>
              <a:t>, 1970)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i </a:t>
            </a:r>
            <a:r>
              <a:rPr lang="cs-CZ" dirty="0"/>
              <a:t>přes podobný přístup mají lidé z více zdroji (SES, vzdělání…) větší </a:t>
            </a:r>
            <a:r>
              <a:rPr lang="cs-CZ" dirty="0" smtClean="0"/>
              <a:t>přínosy z distribuce informací</a:t>
            </a:r>
            <a:endParaRPr lang="cs-CZ" dirty="0"/>
          </a:p>
          <a:p>
            <a:pPr lvl="1"/>
            <a:r>
              <a:rPr lang="cs-CZ" dirty="0" smtClean="0"/>
              <a:t>rychlejší </a:t>
            </a:r>
            <a:r>
              <a:rPr lang="cs-CZ" dirty="0"/>
              <a:t>a efektivní adaptace a využití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3628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richer</a:t>
            </a:r>
            <a:r>
              <a:rPr lang="cs-CZ" dirty="0" smtClean="0"/>
              <a:t> vs.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richer</a:t>
            </a:r>
            <a:endParaRPr lang="cs-CZ" dirty="0" smtClean="0"/>
          </a:p>
          <a:p>
            <a:r>
              <a:rPr lang="cs-CZ" dirty="0" smtClean="0"/>
              <a:t>ALE!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richer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poorer</a:t>
            </a:r>
            <a:r>
              <a:rPr lang="cs-CZ" dirty="0" smtClean="0"/>
              <a:t>? 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gets</a:t>
            </a:r>
            <a:r>
              <a:rPr lang="cs-CZ" dirty="0"/>
              <a:t> </a:t>
            </a:r>
            <a:r>
              <a:rPr lang="cs-CZ" dirty="0" err="1"/>
              <a:t>richer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Omezení komunikace </a:t>
            </a:r>
          </a:p>
          <a:p>
            <a:pPr lvl="2"/>
            <a:r>
              <a:rPr lang="cs-CZ" dirty="0" smtClean="0"/>
              <a:t>Význam online procesů</a:t>
            </a:r>
          </a:p>
          <a:p>
            <a:pPr lvl="2"/>
            <a:r>
              <a:rPr lang="cs-CZ" dirty="0"/>
              <a:t>Viz propojení </a:t>
            </a:r>
            <a:r>
              <a:rPr lang="cs-CZ" dirty="0" err="1"/>
              <a:t>offline</a:t>
            </a:r>
            <a:r>
              <a:rPr lang="cs-CZ" dirty="0"/>
              <a:t> online</a:t>
            </a:r>
          </a:p>
          <a:p>
            <a:pPr lvl="2"/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Zamezení přístupu k informacím</a:t>
            </a:r>
          </a:p>
          <a:p>
            <a:pPr lvl="2"/>
            <a:r>
              <a:rPr lang="cs-CZ" dirty="0" smtClean="0"/>
              <a:t>„</a:t>
            </a:r>
            <a:r>
              <a:rPr lang="cs-CZ" dirty="0" err="1" smtClean="0"/>
              <a:t>information</a:t>
            </a:r>
            <a:r>
              <a:rPr lang="cs-CZ" dirty="0" smtClean="0"/>
              <a:t> gap“</a:t>
            </a:r>
          </a:p>
          <a:p>
            <a:pPr lvl="2"/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Menší možnost sebe-exprese – hlas skupin</a:t>
            </a:r>
          </a:p>
          <a:p>
            <a:pPr lvl="2"/>
            <a:r>
              <a:rPr lang="cs-CZ" dirty="0" smtClean="0"/>
              <a:t>Blogy, FB, </a:t>
            </a:r>
            <a:r>
              <a:rPr lang="cs-CZ" dirty="0" err="1" smtClean="0"/>
              <a:t>twitter</a:t>
            </a:r>
            <a:r>
              <a:rPr lang="cs-CZ" dirty="0" smtClean="0"/>
              <a:t> 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Týká se jedinců i celých skupin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„Život bez internetu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Ekonomické důsledky</a:t>
            </a:r>
          </a:p>
          <a:p>
            <a:r>
              <a:rPr lang="cs-CZ" dirty="0" smtClean="0"/>
              <a:t>Kulturní důsledky</a:t>
            </a:r>
          </a:p>
          <a:p>
            <a:r>
              <a:rPr lang="cs-CZ" dirty="0" smtClean="0"/>
              <a:t>Politické důsledky</a:t>
            </a:r>
          </a:p>
          <a:p>
            <a:r>
              <a:rPr lang="cs-CZ" dirty="0" smtClean="0"/>
              <a:t>…a další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295" y="371717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74623"/>
            <a:ext cx="2541275" cy="211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9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US populace, </a:t>
            </a:r>
            <a:r>
              <a:rPr lang="en-US" dirty="0"/>
              <a:t>National Cancer Institute’s 2012 Health Information National Trends Survey (HINTS) (N=3959</a:t>
            </a:r>
            <a:r>
              <a:rPr lang="en-US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Nižší vzdělání = menší šance na:</a:t>
            </a:r>
          </a:p>
          <a:p>
            <a:pPr lvl="1"/>
            <a:r>
              <a:rPr lang="cs-CZ" dirty="0" smtClean="0"/>
              <a:t>Jít online hledat informace o poskytovatelích zdravotní péče</a:t>
            </a:r>
          </a:p>
          <a:p>
            <a:pPr lvl="1"/>
            <a:r>
              <a:rPr lang="cs-CZ" dirty="0" smtClean="0"/>
              <a:t>Online komunikace s doktorem</a:t>
            </a:r>
          </a:p>
          <a:p>
            <a:pPr lvl="1"/>
            <a:r>
              <a:rPr lang="cs-CZ" dirty="0" smtClean="0"/>
              <a:t>Hledání a sledování a online informací o vlastním zdraví </a:t>
            </a:r>
          </a:p>
          <a:p>
            <a:pPr lvl="1"/>
            <a:r>
              <a:rPr lang="cs-CZ" dirty="0" smtClean="0"/>
              <a:t>Použití </a:t>
            </a:r>
            <a:r>
              <a:rPr lang="cs-CZ" dirty="0" err="1" smtClean="0"/>
              <a:t>webstránek</a:t>
            </a:r>
            <a:r>
              <a:rPr lang="cs-CZ" dirty="0" smtClean="0"/>
              <a:t> na udržování diety, váhy a fyzické aktivity</a:t>
            </a:r>
          </a:p>
          <a:p>
            <a:pPr lvl="1"/>
            <a:r>
              <a:rPr lang="cs-CZ" dirty="0" smtClean="0"/>
              <a:t>Stahování informací o zdraví do mobilu</a:t>
            </a:r>
          </a:p>
          <a:p>
            <a:endParaRPr lang="cs-CZ" dirty="0"/>
          </a:p>
          <a:p>
            <a:r>
              <a:rPr lang="cs-CZ" dirty="0" smtClean="0"/>
              <a:t>Věk – hlavní efekt na hledání informací o zdraví</a:t>
            </a:r>
            <a:endParaRPr lang="cs-CZ" dirty="0"/>
          </a:p>
          <a:p>
            <a:endParaRPr lang="cs-CZ" dirty="0" smtClean="0"/>
          </a:p>
          <a:p>
            <a:r>
              <a:rPr lang="en-US" dirty="0" err="1" smtClean="0"/>
              <a:t>Kontos</a:t>
            </a:r>
            <a:r>
              <a:rPr lang="en-US" dirty="0"/>
              <a:t>, E., Blake, K. D., Chou, W. Y. S., &amp; </a:t>
            </a:r>
            <a:r>
              <a:rPr lang="en-US" dirty="0" err="1"/>
              <a:t>Prestin</a:t>
            </a:r>
            <a:r>
              <a:rPr lang="en-US" dirty="0"/>
              <a:t>, A. (2014). Predictors of eHealth usage: insights on the digital divide from the Health Information National Trends Survey 2012. </a:t>
            </a:r>
            <a:r>
              <a:rPr lang="en-US" i="1" dirty="0"/>
              <a:t>Journal of medical Internet research</a:t>
            </a:r>
            <a:r>
              <a:rPr lang="en-US" dirty="0"/>
              <a:t>, </a:t>
            </a:r>
            <a:r>
              <a:rPr lang="en-US" i="1" dirty="0"/>
              <a:t>16</a:t>
            </a:r>
            <a:r>
              <a:rPr lang="en-US" dirty="0"/>
              <a:t>(7), e172.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…třeba i vlastní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99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jako „</a:t>
            </a:r>
            <a:r>
              <a:rPr lang="cs-CZ" dirty="0" err="1" smtClean="0"/>
              <a:t>facilitátor</a:t>
            </a:r>
            <a:r>
              <a:rPr lang="cs-CZ" dirty="0" smtClean="0"/>
              <a:t>“ sociálního života</a:t>
            </a:r>
          </a:p>
          <a:p>
            <a:pPr lvl="1"/>
            <a:r>
              <a:rPr lang="cs-CZ" dirty="0" smtClean="0"/>
              <a:t>Snadnější komunikace, organizace, větší propojenost</a:t>
            </a:r>
          </a:p>
          <a:p>
            <a:r>
              <a:rPr lang="cs-CZ" dirty="0" smtClean="0"/>
              <a:t>„Dává hlas“ </a:t>
            </a:r>
            <a:r>
              <a:rPr lang="cs-CZ" dirty="0" err="1" smtClean="0"/>
              <a:t>marginalizovaným</a:t>
            </a:r>
            <a:r>
              <a:rPr lang="cs-CZ" dirty="0" smtClean="0"/>
              <a:t> skupinám</a:t>
            </a:r>
          </a:p>
          <a:p>
            <a:pPr lvl="1"/>
            <a:r>
              <a:rPr lang="cs-CZ" dirty="0" smtClean="0"/>
              <a:t>Snadnější přístup a možnost exprese</a:t>
            </a:r>
          </a:p>
          <a:p>
            <a:pPr lvl="1"/>
            <a:r>
              <a:rPr lang="cs-CZ" dirty="0" smtClean="0"/>
              <a:t>Nejsou obvyklé bariéry v souvislosti se skupinovými charakteristikami a atributy (pohlaví, etnicita…)</a:t>
            </a:r>
          </a:p>
          <a:p>
            <a:pPr lvl="1"/>
            <a:r>
              <a:rPr lang="cs-CZ" dirty="0"/>
              <a:t>Strategická komponenta SIDE modelu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Možnost najít informace, participovat</a:t>
            </a:r>
          </a:p>
          <a:p>
            <a:pPr lvl="1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Perspektivy: pozitivní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Internet jako </a:t>
            </a:r>
            <a:r>
              <a:rPr lang="cs-CZ" dirty="0" err="1"/>
              <a:t>facilitátor</a:t>
            </a:r>
            <a:r>
              <a:rPr lang="cs-CZ" dirty="0"/>
              <a:t> sociálního života</a:t>
            </a:r>
          </a:p>
          <a:p>
            <a:r>
              <a:rPr lang="cs-CZ" dirty="0" smtClean="0"/>
              <a:t>Ale jen pro určité skupiny?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„Dává </a:t>
            </a:r>
            <a:r>
              <a:rPr lang="cs-CZ" dirty="0"/>
              <a:t>hlas“ </a:t>
            </a:r>
            <a:r>
              <a:rPr lang="cs-CZ" dirty="0" err="1"/>
              <a:t>marginalizovaným</a:t>
            </a:r>
            <a:r>
              <a:rPr lang="cs-CZ" dirty="0"/>
              <a:t> skupinám</a:t>
            </a:r>
          </a:p>
          <a:p>
            <a:r>
              <a:rPr lang="cs-CZ" dirty="0" smtClean="0"/>
              <a:t>Ty ale stále efektivně internet nevyužívají</a:t>
            </a:r>
          </a:p>
          <a:p>
            <a:r>
              <a:rPr lang="cs-CZ" dirty="0" smtClean="0"/>
              <a:t>Otázka efektivity online participace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Problém s přístupem, kvalitou spojení,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Perspektivy: negativní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Nesporné výhody internetu</a:t>
            </a:r>
          </a:p>
          <a:p>
            <a:endParaRPr lang="cs-CZ" dirty="0" smtClean="0"/>
          </a:p>
          <a:p>
            <a:r>
              <a:rPr lang="cs-CZ" dirty="0" smtClean="0"/>
              <a:t>Ovšem také nebezpečí rostoucí izolace</a:t>
            </a:r>
          </a:p>
          <a:p>
            <a:pPr lvl="1"/>
            <a:r>
              <a:rPr lang="cs-CZ" dirty="0" smtClean="0"/>
              <a:t>„Třetí svět“</a:t>
            </a:r>
          </a:p>
          <a:p>
            <a:pPr lvl="1"/>
            <a:r>
              <a:rPr lang="cs-CZ" dirty="0" smtClean="0"/>
              <a:t>Digital gap</a:t>
            </a:r>
          </a:p>
          <a:p>
            <a:endParaRPr lang="cs-CZ" dirty="0" smtClean="0"/>
          </a:p>
          <a:p>
            <a:r>
              <a:rPr lang="cs-CZ" smtClean="0"/>
              <a:t>Upozadění </a:t>
            </a:r>
            <a:r>
              <a:rPr lang="cs-CZ" dirty="0" smtClean="0"/>
              <a:t>až vyloučení z transnacionální politiky, ekonomiky, </a:t>
            </a:r>
            <a:r>
              <a:rPr lang="cs-CZ" dirty="0" err="1" smtClean="0"/>
              <a:t>socio</a:t>
            </a:r>
            <a:r>
              <a:rPr lang="cs-CZ" dirty="0" smtClean="0"/>
              <a:t>-kulturního dění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Důsledky použití internetu</a:t>
            </a:r>
            <a:br>
              <a:rPr lang="cs-CZ" dirty="0" smtClean="0"/>
            </a:br>
            <a:r>
              <a:rPr lang="cs-CZ" dirty="0" smtClean="0"/>
              <a:t>Makro-rovina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přehled o nejširších sociálních skupinách </a:t>
            </a:r>
            <a:r>
              <a:rPr lang="cs-CZ" smtClean="0"/>
              <a:t>(kategoriích) – </a:t>
            </a:r>
            <a:r>
              <a:rPr lang="cs-CZ" dirty="0" smtClean="0"/>
              <a:t>viz příští hodina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continued</a:t>
            </a:r>
            <a:r>
              <a:rPr lang="cs-CZ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Castells, M. (2011). The rise of the network society: The information age: Economy, society, and culture (Vol. 1). Wiley. com.</a:t>
            </a:r>
          </a:p>
          <a:p>
            <a:r>
              <a:rPr lang="en-US" dirty="0"/>
              <a:t>Ellison, N. B., </a:t>
            </a:r>
            <a:r>
              <a:rPr lang="en-US" dirty="0" err="1"/>
              <a:t>Steinfield</a:t>
            </a:r>
            <a:r>
              <a:rPr lang="en-US" dirty="0"/>
              <a:t>, C., &amp; Lampe, C. (2007). The benefits of Facebook “friends:” Social capital and college students’ use of online social network sites. Journal of Computer‐Mediated Communication, 12(4), 1143-1168.</a:t>
            </a:r>
          </a:p>
          <a:p>
            <a:r>
              <a:rPr lang="en-US" dirty="0" err="1"/>
              <a:t>Giddens</a:t>
            </a:r>
            <a:r>
              <a:rPr lang="en-US" dirty="0"/>
              <a:t>, A. (1991). Modernity and self-identity: Self and society in the late modern age. Stanford University Press.</a:t>
            </a:r>
          </a:p>
          <a:p>
            <a:r>
              <a:rPr lang="en-US" dirty="0" err="1"/>
              <a:t>Lupac</a:t>
            </a:r>
            <a:r>
              <a:rPr lang="en-US" dirty="0"/>
              <a:t>, P., &amp; </a:t>
            </a:r>
            <a:r>
              <a:rPr lang="en-US" dirty="0" err="1"/>
              <a:t>Sladek</a:t>
            </a:r>
            <a:r>
              <a:rPr lang="en-US" dirty="0"/>
              <a:t>, J. (2008). The deepening of the digital divide in the Czech Republic. </a:t>
            </a:r>
            <a:r>
              <a:rPr lang="en-US" dirty="0" err="1"/>
              <a:t>Cyberpsychology</a:t>
            </a:r>
            <a:r>
              <a:rPr lang="en-US" dirty="0"/>
              <a:t>: Journal of Psychosocial Research on Cyberspace, 2(1).</a:t>
            </a:r>
          </a:p>
          <a:p>
            <a:r>
              <a:rPr lang="en-US" dirty="0"/>
              <a:t>Lash, S., &amp; </a:t>
            </a:r>
            <a:r>
              <a:rPr lang="en-US" dirty="0" err="1"/>
              <a:t>Urry</a:t>
            </a:r>
            <a:r>
              <a:rPr lang="en-US" dirty="0"/>
              <a:t>, J. (1994). Economies of signs and space (Vol. 26). Sage.</a:t>
            </a:r>
          </a:p>
          <a:p>
            <a:r>
              <a:rPr lang="en-US" dirty="0" err="1"/>
              <a:t>Dijk</a:t>
            </a:r>
            <a:r>
              <a:rPr lang="en-US" dirty="0"/>
              <a:t>, J. Van, &amp; Hacker, K. (2003). The Digital Divide as a Complex and Dynamic Phenomenon, (September 2000), 315–326. </a:t>
            </a:r>
          </a:p>
          <a:p>
            <a:r>
              <a:rPr lang="en-US" dirty="0"/>
              <a:t>Van </a:t>
            </a:r>
            <a:r>
              <a:rPr lang="en-US" dirty="0" err="1"/>
              <a:t>Dijk</a:t>
            </a:r>
            <a:r>
              <a:rPr lang="en-US" dirty="0"/>
              <a:t>, J. a. G. M. (2006). Digital divide research, achievements and shortcomings. Poetics, 34(4-5), 221–235. </a:t>
            </a:r>
          </a:p>
          <a:p>
            <a:r>
              <a:rPr lang="en-US" dirty="0"/>
              <a:t>Min, S.-J. (2010). From the Digital Divide to the Democratic Divide: Internet Skills, Political Interest, and the Second-Level Digital Divide in Political Internet Use. Journal of Information Technology &amp; Politics, 7(1), 22–35. </a:t>
            </a:r>
            <a:r>
              <a:rPr lang="en-US" dirty="0" smtClean="0"/>
              <a:t>doi:10.1080/19331680903109402</a:t>
            </a:r>
            <a:endParaRPr lang="cs-CZ" dirty="0" smtClean="0"/>
          </a:p>
          <a:p>
            <a:r>
              <a:rPr lang="en-US" dirty="0"/>
              <a:t>Pearce, K. E., &amp; Rice, R. E. (2013). Digital divides from access to activities: Comparing mobile and personal computer Internet users. Journal of Communication, 63(4), 721-744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Lin, N. (1999). Building a network theory of social capital. Connections, 22(1), 28-51.</a:t>
            </a:r>
          </a:p>
          <a:p>
            <a:r>
              <a:rPr lang="en-US" dirty="0"/>
              <a:t>Norris, P. (2003). Digital divide: Civic engagement, information poverty, and the Internet worldwide (Vol. 40). Cambridge, UK: Cambridge University Press.</a:t>
            </a:r>
          </a:p>
          <a:p>
            <a:r>
              <a:rPr lang="en-US" dirty="0" err="1"/>
              <a:t>Tichenor</a:t>
            </a:r>
            <a:r>
              <a:rPr lang="en-US" dirty="0"/>
              <a:t>, P. J., Donohue, G. A., &amp; </a:t>
            </a:r>
            <a:r>
              <a:rPr lang="en-US" dirty="0" err="1"/>
              <a:t>Olien</a:t>
            </a:r>
            <a:r>
              <a:rPr lang="en-US" dirty="0"/>
              <a:t>, C. N. (1970). Mass media flow and differential growth in knowledge. Public opinion quarterly, 34(2), 159-170.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9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Rychlá výměna informací, proměna komunikace (</a:t>
            </a:r>
            <a:r>
              <a:rPr lang="cs-CZ" dirty="0" err="1" smtClean="0"/>
              <a:t>Lash</a:t>
            </a:r>
            <a:r>
              <a:rPr lang="cs-CZ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Urr</a:t>
            </a:r>
            <a:r>
              <a:rPr lang="cs-CZ" dirty="0" smtClean="0"/>
              <a:t>y, 1994)</a:t>
            </a:r>
          </a:p>
          <a:p>
            <a:r>
              <a:rPr lang="cs-CZ" dirty="0" smtClean="0"/>
              <a:t>Internet jako motor i „symptom“ těchto procesů</a:t>
            </a:r>
          </a:p>
          <a:p>
            <a:r>
              <a:rPr lang="cs-CZ" dirty="0" smtClean="0"/>
              <a:t>Podporuje:</a:t>
            </a:r>
            <a:endParaRPr lang="cs-CZ" dirty="0"/>
          </a:p>
          <a:p>
            <a:pPr lvl="1"/>
            <a:r>
              <a:rPr lang="cs-CZ" dirty="0"/>
              <a:t>Expanzi lokálního do globálního</a:t>
            </a:r>
          </a:p>
          <a:p>
            <a:pPr lvl="1"/>
            <a:r>
              <a:rPr lang="cs-CZ" dirty="0"/>
              <a:t>Přijímání globálního v </a:t>
            </a:r>
            <a:r>
              <a:rPr lang="cs-CZ" dirty="0" smtClean="0"/>
              <a:t>lokálním</a:t>
            </a:r>
          </a:p>
          <a:p>
            <a:r>
              <a:rPr lang="cs-CZ" dirty="0" smtClean="0"/>
              <a:t>Není to jediný nástroj (telefon, efektivní a rychlá doprava, satelitní </a:t>
            </a:r>
            <a:r>
              <a:rPr lang="cs-CZ" dirty="0" err="1" smtClean="0"/>
              <a:t>tv</a:t>
            </a:r>
            <a:r>
              <a:rPr lang="cs-CZ" dirty="0" smtClean="0"/>
              <a:t>…) </a:t>
            </a:r>
          </a:p>
          <a:p>
            <a:pPr lvl="1"/>
            <a:r>
              <a:rPr lang="cs-CZ" dirty="0" smtClean="0"/>
              <a:t>Příklad: objednávka na </a:t>
            </a:r>
            <a:r>
              <a:rPr lang="cs-CZ" dirty="0" err="1" smtClean="0"/>
              <a:t>amazonu</a:t>
            </a:r>
            <a:endParaRPr lang="cs-CZ" dirty="0"/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Modernizace a globalizace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8389937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3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Castells</a:t>
            </a:r>
            <a:r>
              <a:rPr lang="cs-CZ" dirty="0"/>
              <a:t> (2011): </a:t>
            </a:r>
            <a:r>
              <a:rPr lang="cs-CZ" dirty="0" err="1"/>
              <a:t>Networked</a:t>
            </a:r>
            <a:r>
              <a:rPr lang="cs-CZ" dirty="0"/>
              <a:t> society</a:t>
            </a:r>
          </a:p>
          <a:p>
            <a:endParaRPr lang="cs-CZ" dirty="0" smtClean="0"/>
          </a:p>
          <a:p>
            <a:r>
              <a:rPr lang="cs-CZ" dirty="0" smtClean="0"/>
              <a:t>Umožňuje </a:t>
            </a:r>
            <a:r>
              <a:rPr lang="cs-CZ" dirty="0"/>
              <a:t>propojenost napříč časem a prostorem </a:t>
            </a:r>
          </a:p>
          <a:p>
            <a:pPr lvl="1"/>
            <a:r>
              <a:rPr lang="cs-CZ" dirty="0"/>
              <a:t>online komunity imigrantů</a:t>
            </a:r>
          </a:p>
          <a:p>
            <a:pPr lvl="1"/>
            <a:r>
              <a:rPr lang="cs-CZ" dirty="0"/>
              <a:t>vztahy se „staršími“ skupinami (spolužáci na ZŠ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Obrovský rozvoj a rozmach sociální interakce</a:t>
            </a:r>
          </a:p>
          <a:p>
            <a:r>
              <a:rPr lang="cs-CZ" dirty="0" smtClean="0"/>
              <a:t>Trans-komunikace</a:t>
            </a:r>
          </a:p>
          <a:p>
            <a:r>
              <a:rPr lang="cs-CZ" dirty="0" smtClean="0"/>
              <a:t>Moderní společnost bez internetu…?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7884368" y="54452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Podporuje růst </a:t>
            </a:r>
            <a:r>
              <a:rPr lang="cs-CZ" b="1" dirty="0"/>
              <a:t>sociálního kapitálu (</a:t>
            </a:r>
            <a:r>
              <a:rPr lang="cs-CZ" b="1" dirty="0" err="1"/>
              <a:t>Ellison</a:t>
            </a:r>
            <a:r>
              <a:rPr lang="cs-CZ" b="1" dirty="0"/>
              <a:t>, </a:t>
            </a:r>
            <a:r>
              <a:rPr lang="cs-CZ" b="1" dirty="0" err="1"/>
              <a:t>Steinfield</a:t>
            </a:r>
            <a:r>
              <a:rPr lang="cs-CZ" b="1" dirty="0"/>
              <a:t>, &amp; </a:t>
            </a:r>
            <a:r>
              <a:rPr lang="cs-CZ" b="1" dirty="0" err="1"/>
              <a:t>Lampe</a:t>
            </a:r>
            <a:r>
              <a:rPr lang="cs-CZ" b="1" dirty="0"/>
              <a:t>, 2007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přístup a použití </a:t>
            </a:r>
            <a:r>
              <a:rPr lang="cs-CZ" i="1" dirty="0" smtClean="0"/>
              <a:t>„zdrojů které jsou součástí sociálních sítí které jsou zpřístupněny/mobilizovány účelovými akcemi</a:t>
            </a:r>
            <a:r>
              <a:rPr lang="cs-CZ" dirty="0" smtClean="0"/>
              <a:t>“ (Lin, 1999, p. 35)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elmi laicky: „přínos založený na existenci a rozšiřování sociálních kontaktů“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Velký význam online sociálních sítí</a:t>
            </a:r>
          </a:p>
          <a:p>
            <a:r>
              <a:rPr lang="cs-CZ" dirty="0" smtClean="0"/>
              <a:t>Celkově možnosti mít rychlou, multiplicitní interakci, s možností přenášet velké množství materiálů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30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Teze:</a:t>
            </a:r>
          </a:p>
          <a:p>
            <a:r>
              <a:rPr lang="cs-CZ" dirty="0" smtClean="0"/>
              <a:t>Podporuje rozmach společnosti</a:t>
            </a:r>
          </a:p>
          <a:p>
            <a:r>
              <a:rPr lang="cs-CZ" dirty="0" smtClean="0"/>
              <a:t>Demokratické působení</a:t>
            </a:r>
          </a:p>
          <a:p>
            <a:r>
              <a:rPr lang="cs-CZ" dirty="0" smtClean="0"/>
              <a:t>Přispívá společnosti i jednotlivcům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7884368" y="54452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Teze:</a:t>
            </a:r>
          </a:p>
          <a:p>
            <a:r>
              <a:rPr lang="cs-CZ" dirty="0" smtClean="0"/>
              <a:t>Podporuje rozmach společnosti</a:t>
            </a:r>
          </a:p>
          <a:p>
            <a:r>
              <a:rPr lang="cs-CZ" dirty="0" smtClean="0"/>
              <a:t>Demokratické působení</a:t>
            </a:r>
          </a:p>
          <a:p>
            <a:r>
              <a:rPr lang="cs-CZ" dirty="0" smtClean="0"/>
              <a:t>Přispívá společnosti i jednotlivcům</a:t>
            </a:r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7884368" y="54452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ový bublinový popisek 5"/>
          <p:cNvSpPr/>
          <p:nvPr/>
        </p:nvSpPr>
        <p:spPr>
          <a:xfrm>
            <a:off x="2584625" y="3572265"/>
            <a:ext cx="6242992" cy="2786608"/>
          </a:xfrm>
          <a:prstGeom prst="wedgeRectCallout">
            <a:avLst>
              <a:gd name="adj1" fmla="val -48225"/>
              <a:gd name="adj2" fmla="val 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Všem se budeme věnovat i z alternativního hlediska</a:t>
            </a:r>
          </a:p>
          <a:p>
            <a:pPr algn="ctr"/>
            <a:r>
              <a:rPr lang="cs-CZ" sz="2800" dirty="0" smtClean="0"/>
              <a:t>Začněme tím, jak jsou z toho procesu určité lidé/skupiny vyloučeni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60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 smtClean="0"/>
              <a:t>Znáte tento pojem?</a:t>
            </a: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7884368" y="54452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614</TotalTime>
  <Words>2074</Words>
  <Application>Microsoft Office PowerPoint</Application>
  <PresentationFormat>Předvádění na obrazovce (4:3)</PresentationFormat>
  <Paragraphs>258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Calibri</vt:lpstr>
      <vt:lpstr>Lucida Sans Unicode</vt:lpstr>
      <vt:lpstr>Verdana</vt:lpstr>
      <vt:lpstr>Wingdings 2</vt:lpstr>
      <vt:lpstr>Wingdings 3</vt:lpstr>
      <vt:lpstr>Shluk</vt:lpstr>
      <vt:lpstr>Sociální skupiny na internetu</vt:lpstr>
      <vt:lpstr>Témata hodiny</vt:lpstr>
      <vt:lpstr>Modernizace a globalizace</vt:lpstr>
      <vt:lpstr>Modernizace a globalizace</vt:lpstr>
      <vt:lpstr>Internet</vt:lpstr>
      <vt:lpstr>Internet</vt:lpstr>
      <vt:lpstr>Internet</vt:lpstr>
      <vt:lpstr>Internet</vt:lpstr>
      <vt:lpstr>Internet</vt:lpstr>
      <vt:lpstr>Internet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</vt:lpstr>
      <vt:lpstr>Digital divide – prostorová rovina</vt:lpstr>
      <vt:lpstr>Digital divide – časová rovina</vt:lpstr>
      <vt:lpstr>Digital divide – sociální rovina</vt:lpstr>
      <vt:lpstr>Digital divide – „obvyklí podezřelí“</vt:lpstr>
      <vt:lpstr>Prezentace aplikace PowerPoint</vt:lpstr>
      <vt:lpstr>Digital divide</vt:lpstr>
      <vt:lpstr>Digital divide</vt:lpstr>
      <vt:lpstr>Who gets richer?</vt:lpstr>
      <vt:lpstr>„Život bez internetu“</vt:lpstr>
      <vt:lpstr>Digital divide</vt:lpstr>
      <vt:lpstr>…třeba i vlastní zdraví</vt:lpstr>
      <vt:lpstr>Perspektivy: pozitivní</vt:lpstr>
      <vt:lpstr>Perspektivy: negativní</vt:lpstr>
      <vt:lpstr>Důsledky použití internetu Makro-rovina</vt:lpstr>
      <vt:lpstr>To be continued….</vt:lpstr>
      <vt:lpstr>Literatura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skupiny na itnernetu</dc:title>
  <dc:creator>Hana Macháčková</dc:creator>
  <cp:lastModifiedBy>Hana Macháčková</cp:lastModifiedBy>
  <cp:revision>184</cp:revision>
  <dcterms:created xsi:type="dcterms:W3CDTF">2013-05-31T09:24:31Z</dcterms:created>
  <dcterms:modified xsi:type="dcterms:W3CDTF">2017-10-09T07:24:34Z</dcterms:modified>
</cp:coreProperties>
</file>