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58" r:id="rId3"/>
    <p:sldId id="257" r:id="rId4"/>
    <p:sldId id="348" r:id="rId5"/>
    <p:sldId id="361" r:id="rId6"/>
    <p:sldId id="363" r:id="rId7"/>
    <p:sldId id="360" r:id="rId8"/>
    <p:sldId id="306" r:id="rId9"/>
    <p:sldId id="324" r:id="rId10"/>
    <p:sldId id="263" r:id="rId11"/>
    <p:sldId id="265" r:id="rId12"/>
    <p:sldId id="264" r:id="rId13"/>
    <p:sldId id="307" r:id="rId14"/>
    <p:sldId id="274" r:id="rId15"/>
    <p:sldId id="326" r:id="rId16"/>
    <p:sldId id="328" r:id="rId17"/>
    <p:sldId id="327" r:id="rId18"/>
    <p:sldId id="312" r:id="rId19"/>
    <p:sldId id="317" r:id="rId20"/>
    <p:sldId id="313" r:id="rId21"/>
    <p:sldId id="318" r:id="rId22"/>
    <p:sldId id="319" r:id="rId23"/>
    <p:sldId id="320" r:id="rId24"/>
    <p:sldId id="314" r:id="rId25"/>
    <p:sldId id="315" r:id="rId26"/>
    <p:sldId id="321" r:id="rId27"/>
    <p:sldId id="322" r:id="rId28"/>
    <p:sldId id="323" r:id="rId29"/>
    <p:sldId id="355" r:id="rId30"/>
    <p:sldId id="343" r:id="rId31"/>
    <p:sldId id="269" r:id="rId32"/>
    <p:sldId id="294" r:id="rId33"/>
    <p:sldId id="296" r:id="rId34"/>
    <p:sldId id="346" r:id="rId35"/>
    <p:sldId id="333" r:id="rId36"/>
    <p:sldId id="298" r:id="rId37"/>
    <p:sldId id="337" r:id="rId38"/>
    <p:sldId id="334" r:id="rId39"/>
    <p:sldId id="335" r:id="rId40"/>
    <p:sldId id="336" r:id="rId41"/>
    <p:sldId id="338" r:id="rId42"/>
    <p:sldId id="299" r:id="rId43"/>
    <p:sldId id="344" r:id="rId44"/>
    <p:sldId id="329" r:id="rId45"/>
    <p:sldId id="268" r:id="rId46"/>
    <p:sldId id="331" r:id="rId47"/>
    <p:sldId id="351" r:id="rId48"/>
    <p:sldId id="339" r:id="rId49"/>
    <p:sldId id="304" r:id="rId50"/>
    <p:sldId id="354" r:id="rId51"/>
    <p:sldId id="357" r:id="rId52"/>
    <p:sldId id="359" r:id="rId53"/>
    <p:sldId id="362" r:id="rId54"/>
    <p:sldId id="303" r:id="rId55"/>
    <p:sldId id="349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28DF-3013-4B5B-A790-D27158F4AA2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61F3-8E25-4CC9-AB22-99E1CCE45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61F3-8E25-4CC9-AB22-99E1CCE456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2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85A47B7-3E5D-4582-B8FE-A85B17605BB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ED2CBF1-86CA-4ABF-A3A3-B8031EB2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Specifické sociální prostory na internetu:</a:t>
            </a:r>
            <a:br>
              <a:rPr lang="cs-CZ" dirty="0"/>
            </a:br>
            <a:r>
              <a:rPr lang="cs-CZ" dirty="0"/>
              <a:t>Online komunity a SNS</a:t>
            </a:r>
            <a:br>
              <a:rPr lang="cs-CZ" dirty="0"/>
            </a:b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838993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Ovšem na internetu…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Online komunity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Online SNS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8" y="2901060"/>
            <a:ext cx="221527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18" y="4277492"/>
            <a:ext cx="2905530" cy="933580"/>
          </a:xfrm>
          <a:prstGeom prst="rect">
            <a:avLst/>
          </a:prstGeom>
        </p:spPr>
      </p:pic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8" y="5783459"/>
            <a:ext cx="3419952" cy="79068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610" y="3717032"/>
            <a:ext cx="1343674" cy="134367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6278" y="4824358"/>
            <a:ext cx="1808251" cy="13544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internetu…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Online komunity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Online SNS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/>
              <a:t>Mohou být:</a:t>
            </a:r>
          </a:p>
          <a:p>
            <a:r>
              <a:rPr lang="cs-CZ" dirty="0"/>
              <a:t>I velmi široké</a:t>
            </a:r>
          </a:p>
          <a:p>
            <a:r>
              <a:rPr lang="cs-CZ" dirty="0"/>
              <a:t>Vztahy mělké, bez závazků</a:t>
            </a:r>
          </a:p>
          <a:p>
            <a:r>
              <a:rPr lang="cs-CZ" dirty="0"/>
              <a:t>Nepravidelná interakce</a:t>
            </a:r>
          </a:p>
          <a:p>
            <a:r>
              <a:rPr lang="cs-CZ" dirty="0"/>
              <a:t>Mnoho „odpadlíků“</a:t>
            </a:r>
          </a:p>
          <a:p>
            <a:r>
              <a:rPr lang="cs-CZ" dirty="0"/>
              <a:t>Mnoho různých cílů</a:t>
            </a:r>
          </a:p>
          <a:p>
            <a:r>
              <a:rPr lang="cs-CZ" dirty="0" err="1"/>
              <a:t>Bridging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capital</a:t>
            </a:r>
            <a:endParaRPr lang="cs-CZ" dirty="0"/>
          </a:p>
          <a:p>
            <a:endParaRPr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Mohou být:</a:t>
            </a:r>
          </a:p>
          <a:p>
            <a:r>
              <a:rPr lang="cs-CZ" dirty="0"/>
              <a:t>Komunikace velmi důvěrná</a:t>
            </a:r>
          </a:p>
          <a:p>
            <a:r>
              <a:rPr lang="cs-CZ" dirty="0"/>
              <a:t>Vztahy velmi pevné – např. z </a:t>
            </a:r>
            <a:r>
              <a:rPr lang="cs-CZ" dirty="0" err="1"/>
              <a:t>offline</a:t>
            </a:r>
            <a:r>
              <a:rPr lang="cs-CZ" dirty="0"/>
              <a:t> prostředí</a:t>
            </a:r>
          </a:p>
          <a:p>
            <a:r>
              <a:rPr lang="cs-CZ" dirty="0"/>
              <a:t>Déletrvající vztahy</a:t>
            </a:r>
          </a:p>
          <a:p>
            <a:r>
              <a:rPr lang="cs-CZ" dirty="0"/>
              <a:t>Společné cíle</a:t>
            </a:r>
          </a:p>
          <a:p>
            <a:r>
              <a:rPr lang="cs-CZ" dirty="0" err="1"/>
              <a:t>Bonding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capital</a:t>
            </a:r>
            <a:endParaRPr lang="cs-CZ" dirty="0"/>
          </a:p>
          <a:p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530" y="5085184"/>
            <a:ext cx="1233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454711"/>
            <a:ext cx="1368152" cy="68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/>
              <a:t>Online komunity a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89752"/>
          </a:xfrm>
        </p:spPr>
        <p:txBody>
          <a:bodyPr>
            <a:normAutofit/>
          </a:bodyPr>
          <a:lstStyle/>
          <a:p>
            <a:r>
              <a:rPr lang="cs-CZ" dirty="0"/>
              <a:t>Oba koncepty jsou </a:t>
            </a:r>
            <a:r>
              <a:rPr lang="cs-CZ" u="sng" dirty="0"/>
              <a:t>odlišné</a:t>
            </a:r>
            <a:r>
              <a:rPr lang="cs-CZ" dirty="0"/>
              <a:t> </a:t>
            </a:r>
          </a:p>
          <a:p>
            <a:r>
              <a:rPr lang="cs-CZ" dirty="0"/>
              <a:t>Ale vzájemně se </a:t>
            </a:r>
            <a:r>
              <a:rPr lang="cs-CZ" u="sng" dirty="0"/>
              <a:t>nevylučují</a:t>
            </a:r>
            <a:r>
              <a:rPr lang="cs-CZ" dirty="0"/>
              <a:t>!</a:t>
            </a:r>
          </a:p>
          <a:p>
            <a:endParaRPr lang="cs-CZ" dirty="0"/>
          </a:p>
          <a:p>
            <a:r>
              <a:rPr lang="cs-CZ" dirty="0"/>
              <a:t>Mohou být použity k zachycení stejné </a:t>
            </a:r>
            <a:r>
              <a:rPr lang="cs-CZ" dirty="0" smtClean="0"/>
              <a:t>situace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cs-CZ" dirty="0"/>
              <a:t>Online komunity a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cs-CZ" dirty="0"/>
              <a:t>Vždy je nutno mluvit o konkrétním prostředí a konkrétních členech</a:t>
            </a:r>
          </a:p>
          <a:p>
            <a:pPr lvl="1"/>
            <a:r>
              <a:rPr lang="cs-CZ" dirty="0"/>
              <a:t>Není dobré </a:t>
            </a:r>
            <a:r>
              <a:rPr lang="cs-CZ" u="sng" dirty="0"/>
              <a:t>automaticky</a:t>
            </a:r>
            <a:r>
              <a:rPr lang="cs-CZ" dirty="0"/>
              <a:t> spojovat komunity/sítě s konkrétním prostředím v kyberprostoru (</a:t>
            </a:r>
            <a:r>
              <a:rPr lang="cs-CZ" dirty="0" err="1"/>
              <a:t>facebook</a:t>
            </a:r>
            <a:r>
              <a:rPr lang="cs-CZ" dirty="0"/>
              <a:t>)</a:t>
            </a:r>
          </a:p>
          <a:p>
            <a:r>
              <a:rPr lang="cs-CZ" dirty="0"/>
              <a:t>V rámci obou</a:t>
            </a:r>
          </a:p>
          <a:p>
            <a:pPr lvl="1"/>
            <a:r>
              <a:rPr lang="cs-CZ" dirty="0"/>
              <a:t>Udržujeme a utužujeme vztahy s lidmi, které známe (jsme potkali) offline</a:t>
            </a:r>
          </a:p>
          <a:p>
            <a:pPr lvl="1"/>
            <a:r>
              <a:rPr lang="cs-CZ" dirty="0"/>
              <a:t>Navazujeme nové kontakty (nimiž se pak třeba setkáváme i reálně)</a:t>
            </a:r>
          </a:p>
          <a:p>
            <a:pPr lvl="1"/>
            <a:r>
              <a:rPr lang="cs-CZ" dirty="0" err="1"/>
              <a:t>Bridging</a:t>
            </a:r>
            <a:r>
              <a:rPr lang="cs-CZ" dirty="0"/>
              <a:t> i </a:t>
            </a:r>
            <a:r>
              <a:rPr lang="cs-CZ" dirty="0" err="1"/>
              <a:t>bonding</a:t>
            </a:r>
            <a:endParaRPr lang="cs-CZ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216" y="620688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28800"/>
            <a:ext cx="8229600" cy="4945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Kdo jsou tedy uživatelé SNS a členové online komunit?</a:t>
            </a:r>
          </a:p>
          <a:p>
            <a:r>
              <a:rPr lang="cs-CZ" dirty="0"/>
              <a:t>Proč je používají/navštěvují?</a:t>
            </a:r>
          </a:p>
          <a:p>
            <a:r>
              <a:rPr lang="cs-CZ" dirty="0"/>
              <a:t>Jaké to pro ně má důsledky?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/>
              <a:t>Častá – zjednodušená - představa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9695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969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9969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028118" y="36785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doprava 6"/>
          <p:cNvSpPr/>
          <p:nvPr/>
        </p:nvSpPr>
        <p:spPr>
          <a:xfrm>
            <a:off x="6180677" y="36785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/>
              <a:t>Nebo dokonce jen…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9695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9969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6180677" y="3678561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97" y="4844802"/>
            <a:ext cx="20097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63773"/>
            <a:ext cx="1442839" cy="219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12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/>
              <a:t>Nebo dokonce jen…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9969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6180677" y="367856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2" y="85382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69" y="4725144"/>
            <a:ext cx="1303104" cy="195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05375"/>
            <a:ext cx="18383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1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5" name="Elipsa 44"/>
          <p:cNvSpPr/>
          <p:nvPr/>
        </p:nvSpPr>
        <p:spPr>
          <a:xfrm>
            <a:off x="0" y="1700808"/>
            <a:ext cx="828600" cy="4680520"/>
          </a:xfrm>
          <a:prstGeom prst="ellipse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Jedinec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Elipsa 3"/>
          <p:cNvSpPr/>
          <p:nvPr/>
        </p:nvSpPr>
        <p:spPr>
          <a:xfrm>
            <a:off x="755576" y="1700808"/>
            <a:ext cx="2736304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Osobnostní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0" y="1700808"/>
            <a:ext cx="828600" cy="4680520"/>
          </a:xfrm>
          <a:prstGeom prst="ellipse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Jedinec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hodiny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Specifické sociální prostory na internetu.</a:t>
            </a:r>
          </a:p>
          <a:p>
            <a:r>
              <a:rPr lang="cs-CZ" dirty="0"/>
              <a:t>Koncepty online komunity a online sociální sít.</a:t>
            </a:r>
          </a:p>
          <a:p>
            <a:r>
              <a:rPr lang="cs-CZ" dirty="0"/>
              <a:t>Sociální život online: bohatost specifických online kanálů a jejich návaznost na </a:t>
            </a:r>
            <a:r>
              <a:rPr lang="cs-CZ" dirty="0" err="1"/>
              <a:t>offline</a:t>
            </a:r>
            <a:r>
              <a:rPr lang="cs-CZ" dirty="0"/>
              <a:t> sociální prostředí.</a:t>
            </a:r>
          </a:p>
          <a:p>
            <a:r>
              <a:rPr lang="cs-CZ" dirty="0"/>
              <a:t>Vnímání specifik jednotlivých aplikací pro komunikaci. Vnímané výhody a nevýhody.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37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Elipsa 3"/>
          <p:cNvSpPr/>
          <p:nvPr/>
        </p:nvSpPr>
        <p:spPr>
          <a:xfrm>
            <a:off x="755576" y="1700808"/>
            <a:ext cx="2736304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Osobnostní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55576" y="3356992"/>
            <a:ext cx="2736304" cy="136815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Sociálně-psychologické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0" y="1700808"/>
            <a:ext cx="828600" cy="4680520"/>
          </a:xfrm>
          <a:prstGeom prst="ellipse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Jedinec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Elipsa 3"/>
          <p:cNvSpPr/>
          <p:nvPr/>
        </p:nvSpPr>
        <p:spPr>
          <a:xfrm>
            <a:off x="755576" y="1700808"/>
            <a:ext cx="2736304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Osobnostní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827584" y="4941168"/>
            <a:ext cx="2664296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Charakteristiky offline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55576" y="3356992"/>
            <a:ext cx="2736304" cy="136815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Sociálně-psychologické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0" y="1700808"/>
            <a:ext cx="828600" cy="4680520"/>
          </a:xfrm>
          <a:prstGeom prst="ellipse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Jedinec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Elipsa 3"/>
          <p:cNvSpPr/>
          <p:nvPr/>
        </p:nvSpPr>
        <p:spPr>
          <a:xfrm>
            <a:off x="755576" y="1700808"/>
            <a:ext cx="2736304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Osobnostní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827584" y="4941168"/>
            <a:ext cx="2664296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Charakteristiky offline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55576" y="3356992"/>
            <a:ext cx="2736304" cy="136815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Sociálně-psychologické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0" y="1700808"/>
            <a:ext cx="828600" cy="4680520"/>
          </a:xfrm>
          <a:prstGeom prst="ellipse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Jedinec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Pravá složená závorka 16"/>
          <p:cNvSpPr/>
          <p:nvPr/>
        </p:nvSpPr>
        <p:spPr>
          <a:xfrm>
            <a:off x="3491880" y="2348880"/>
            <a:ext cx="360040" cy="3384376"/>
          </a:xfrm>
          <a:prstGeom prst="rightBrace">
            <a:avLst/>
          </a:prstGeom>
          <a:ln w="19050" cmpd="sng">
            <a:headEnd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Elipsa 3"/>
          <p:cNvSpPr/>
          <p:nvPr/>
        </p:nvSpPr>
        <p:spPr>
          <a:xfrm>
            <a:off x="755576" y="1700808"/>
            <a:ext cx="2736304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Osobnostní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827584" y="4941168"/>
            <a:ext cx="2664296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Charakteristiky offline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55576" y="3356992"/>
            <a:ext cx="2736304" cy="136815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Sociálně-psychologické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139952" y="1484784"/>
            <a:ext cx="2880320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Motivace k zapojení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Šipka doprava 39"/>
          <p:cNvSpPr/>
          <p:nvPr/>
        </p:nvSpPr>
        <p:spPr>
          <a:xfrm rot="19040062">
            <a:off x="3932923" y="3244294"/>
            <a:ext cx="11729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ipsa 44"/>
          <p:cNvSpPr/>
          <p:nvPr/>
        </p:nvSpPr>
        <p:spPr>
          <a:xfrm>
            <a:off x="0" y="1700808"/>
            <a:ext cx="828600" cy="4680520"/>
          </a:xfrm>
          <a:prstGeom prst="ellipse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Jedinec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Pravá složená závorka 16"/>
          <p:cNvSpPr/>
          <p:nvPr/>
        </p:nvSpPr>
        <p:spPr>
          <a:xfrm>
            <a:off x="3491880" y="2348880"/>
            <a:ext cx="360040" cy="3384376"/>
          </a:xfrm>
          <a:prstGeom prst="rightBrace">
            <a:avLst/>
          </a:prstGeom>
          <a:ln w="19050" cmpd="sng">
            <a:headEnd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Elipsa 3"/>
          <p:cNvSpPr/>
          <p:nvPr/>
        </p:nvSpPr>
        <p:spPr>
          <a:xfrm>
            <a:off x="755576" y="1700808"/>
            <a:ext cx="2736304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Osobnostní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827584" y="4941168"/>
            <a:ext cx="2664296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Charakteristiky offline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55576" y="3356992"/>
            <a:ext cx="2736304" cy="136815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Sociálně-psychologické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139952" y="1484784"/>
            <a:ext cx="2880320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Motivace k zapojení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Šipka doprava 39"/>
          <p:cNvSpPr/>
          <p:nvPr/>
        </p:nvSpPr>
        <p:spPr>
          <a:xfrm rot="19040062">
            <a:off x="3932923" y="3244294"/>
            <a:ext cx="11729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a 40"/>
          <p:cNvSpPr/>
          <p:nvPr/>
        </p:nvSpPr>
        <p:spPr>
          <a:xfrm>
            <a:off x="4139952" y="4941168"/>
            <a:ext cx="2843808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   Způsob užívání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0" y="1700808"/>
            <a:ext cx="828600" cy="4680520"/>
          </a:xfrm>
          <a:prstGeom prst="ellipse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Jedinec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5364088" y="3068960"/>
            <a:ext cx="484632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avá složená závorka 16"/>
          <p:cNvSpPr/>
          <p:nvPr/>
        </p:nvSpPr>
        <p:spPr>
          <a:xfrm>
            <a:off x="3491880" y="2348880"/>
            <a:ext cx="360040" cy="3384376"/>
          </a:xfrm>
          <a:prstGeom prst="rightBrace">
            <a:avLst/>
          </a:prstGeom>
          <a:ln w="19050" cmpd="sng">
            <a:headEnd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</a:t>
            </a:r>
            <a:r>
              <a:rPr lang="cs-CZ" u="sng" dirty="0"/>
              <a:t>profil prostředí</a:t>
            </a:r>
            <a:endParaRPr lang="en-US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Elipsa 3"/>
          <p:cNvSpPr/>
          <p:nvPr/>
        </p:nvSpPr>
        <p:spPr>
          <a:xfrm>
            <a:off x="755576" y="1700808"/>
            <a:ext cx="2736304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Osobnostní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827584" y="4941168"/>
            <a:ext cx="2664296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Charakteristiky offline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55576" y="3356992"/>
            <a:ext cx="2736304" cy="136815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Sociálně-psychologické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139952" y="1484784"/>
            <a:ext cx="2880320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Motivace k zapojení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6804248" y="3068960"/>
            <a:ext cx="2074171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Online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Šipka doprava 39"/>
          <p:cNvSpPr/>
          <p:nvPr/>
        </p:nvSpPr>
        <p:spPr>
          <a:xfrm rot="19040062">
            <a:off x="3932923" y="3244294"/>
            <a:ext cx="11729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a 40"/>
          <p:cNvSpPr/>
          <p:nvPr/>
        </p:nvSpPr>
        <p:spPr>
          <a:xfrm>
            <a:off x="4139952" y="4941168"/>
            <a:ext cx="2843808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   Způsob užívání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0" y="1700808"/>
            <a:ext cx="828600" cy="4680520"/>
          </a:xfrm>
          <a:prstGeom prst="ellipse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Jedinec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5364088" y="3068960"/>
            <a:ext cx="484632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ipka doleva 13"/>
          <p:cNvSpPr/>
          <p:nvPr/>
        </p:nvSpPr>
        <p:spPr>
          <a:xfrm rot="1494305">
            <a:off x="7148831" y="22443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Šipka nahoru 14"/>
          <p:cNvSpPr/>
          <p:nvPr/>
        </p:nvSpPr>
        <p:spPr>
          <a:xfrm rot="14354875">
            <a:off x="7322275" y="469432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avá složená závorka 16"/>
          <p:cNvSpPr/>
          <p:nvPr/>
        </p:nvSpPr>
        <p:spPr>
          <a:xfrm>
            <a:off x="3491880" y="2348880"/>
            <a:ext cx="360040" cy="3384376"/>
          </a:xfrm>
          <a:prstGeom prst="rightBrace">
            <a:avLst/>
          </a:prstGeom>
          <a:ln w="19050" cmpd="sng">
            <a:headEnd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Elipsa 3"/>
          <p:cNvSpPr/>
          <p:nvPr/>
        </p:nvSpPr>
        <p:spPr>
          <a:xfrm>
            <a:off x="755576" y="1700808"/>
            <a:ext cx="2736304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Osobnostní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827584" y="4941168"/>
            <a:ext cx="2664296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Charakteristiky offline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55576" y="3356992"/>
            <a:ext cx="2736304" cy="136815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Sociálně-psychologické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139952" y="1484784"/>
            <a:ext cx="2880320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Motivace k zapojení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6804248" y="3068960"/>
            <a:ext cx="2074171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Online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Šipka doprava 39"/>
          <p:cNvSpPr/>
          <p:nvPr/>
        </p:nvSpPr>
        <p:spPr>
          <a:xfrm rot="19040062">
            <a:off x="3932923" y="3244294"/>
            <a:ext cx="11729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a 40"/>
          <p:cNvSpPr/>
          <p:nvPr/>
        </p:nvSpPr>
        <p:spPr>
          <a:xfrm>
            <a:off x="4139952" y="4941168"/>
            <a:ext cx="2843808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   Způsob užívání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0" y="1700808"/>
            <a:ext cx="828600" cy="4680520"/>
          </a:xfrm>
          <a:prstGeom prst="ellipse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Jedinec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5364088" y="3068960"/>
            <a:ext cx="484632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ipka doleva 13"/>
          <p:cNvSpPr/>
          <p:nvPr/>
        </p:nvSpPr>
        <p:spPr>
          <a:xfrm rot="1494305">
            <a:off x="7148831" y="22443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Šipka nahoru 14"/>
          <p:cNvSpPr/>
          <p:nvPr/>
        </p:nvSpPr>
        <p:spPr>
          <a:xfrm rot="14354875">
            <a:off x="7322275" y="469432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avá složená závorka 16"/>
          <p:cNvSpPr/>
          <p:nvPr/>
        </p:nvSpPr>
        <p:spPr>
          <a:xfrm>
            <a:off x="3491880" y="2348880"/>
            <a:ext cx="360040" cy="3384376"/>
          </a:xfrm>
          <a:prstGeom prst="rightBrace">
            <a:avLst/>
          </a:prstGeom>
          <a:ln w="19050" cmpd="sng">
            <a:headEnd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Šipka doleva 15"/>
          <p:cNvSpPr/>
          <p:nvPr/>
        </p:nvSpPr>
        <p:spPr>
          <a:xfrm rot="1991493">
            <a:off x="3885443" y="4226137"/>
            <a:ext cx="12151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???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Elipsa 3"/>
          <p:cNvSpPr/>
          <p:nvPr/>
        </p:nvSpPr>
        <p:spPr>
          <a:xfrm>
            <a:off x="755576" y="1700808"/>
            <a:ext cx="2736304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Osobnostní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827584" y="4941168"/>
            <a:ext cx="2664296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Charakteristiky offline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55576" y="3356992"/>
            <a:ext cx="2736304" cy="136815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Sociálně-psychologické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139952" y="1484784"/>
            <a:ext cx="2880320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Motivace k zapojení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6804248" y="3068960"/>
            <a:ext cx="2074171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Online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Šipka doprava 39"/>
          <p:cNvSpPr/>
          <p:nvPr/>
        </p:nvSpPr>
        <p:spPr>
          <a:xfrm rot="19040062">
            <a:off x="3932923" y="3244294"/>
            <a:ext cx="11729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a 40"/>
          <p:cNvSpPr/>
          <p:nvPr/>
        </p:nvSpPr>
        <p:spPr>
          <a:xfrm>
            <a:off x="4139952" y="4941168"/>
            <a:ext cx="2843808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   Způsob užívání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0" y="1700808"/>
            <a:ext cx="828600" cy="4680520"/>
          </a:xfrm>
          <a:prstGeom prst="ellipse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Jedinec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5364088" y="3068960"/>
            <a:ext cx="484632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ipka doleva 13"/>
          <p:cNvSpPr/>
          <p:nvPr/>
        </p:nvSpPr>
        <p:spPr>
          <a:xfrm rot="1494305">
            <a:off x="7148831" y="22443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Šipka nahoru 14"/>
          <p:cNvSpPr/>
          <p:nvPr/>
        </p:nvSpPr>
        <p:spPr>
          <a:xfrm rot="14354875">
            <a:off x="7322275" y="469432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avá složená závorka 16"/>
          <p:cNvSpPr/>
          <p:nvPr/>
        </p:nvSpPr>
        <p:spPr>
          <a:xfrm>
            <a:off x="3491880" y="2348880"/>
            <a:ext cx="360040" cy="3384376"/>
          </a:xfrm>
          <a:prstGeom prst="rightBrace">
            <a:avLst/>
          </a:prstGeom>
          <a:ln w="19050" cmpd="sng">
            <a:headEnd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Šipka doleva 15"/>
          <p:cNvSpPr/>
          <p:nvPr/>
        </p:nvSpPr>
        <p:spPr>
          <a:xfrm rot="1991493">
            <a:off x="3885443" y="4226137"/>
            <a:ext cx="1215172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???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Elipsa 3"/>
          <p:cNvSpPr/>
          <p:nvPr/>
        </p:nvSpPr>
        <p:spPr>
          <a:xfrm>
            <a:off x="755576" y="1700808"/>
            <a:ext cx="2736304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Osobnostní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827584" y="4941168"/>
            <a:ext cx="2664296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Charakteristiky offline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55576" y="3356992"/>
            <a:ext cx="2736304" cy="136815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Sociálně-psychologické charakteristiky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139952" y="1484784"/>
            <a:ext cx="2880320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Motivace k zapojení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6804248" y="3068960"/>
            <a:ext cx="2074171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Online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Šipka doprava 39"/>
          <p:cNvSpPr/>
          <p:nvPr/>
        </p:nvSpPr>
        <p:spPr>
          <a:xfrm rot="19040062">
            <a:off x="3932923" y="3244294"/>
            <a:ext cx="11729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a 40"/>
          <p:cNvSpPr/>
          <p:nvPr/>
        </p:nvSpPr>
        <p:spPr>
          <a:xfrm>
            <a:off x="4139952" y="4941168"/>
            <a:ext cx="2843808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   Způsob užívání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0" y="1700808"/>
            <a:ext cx="828600" cy="4680520"/>
          </a:xfrm>
          <a:prstGeom prst="ellipse">
            <a:avLst/>
          </a:prstGeom>
          <a:noFill/>
          <a:ln w="254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Jedinec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5364088" y="3068960"/>
            <a:ext cx="484632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ipka doleva 13"/>
          <p:cNvSpPr/>
          <p:nvPr/>
        </p:nvSpPr>
        <p:spPr>
          <a:xfrm rot="1494305">
            <a:off x="7148831" y="22443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Šipka nahoru 14"/>
          <p:cNvSpPr/>
          <p:nvPr/>
        </p:nvSpPr>
        <p:spPr>
          <a:xfrm rot="14354875">
            <a:off x="7322275" y="469432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avá složená závorka 16"/>
          <p:cNvSpPr/>
          <p:nvPr/>
        </p:nvSpPr>
        <p:spPr>
          <a:xfrm>
            <a:off x="3491880" y="2348880"/>
            <a:ext cx="360040" cy="3384376"/>
          </a:xfrm>
          <a:prstGeom prst="rightBrace">
            <a:avLst/>
          </a:prstGeom>
          <a:ln w="19050" cmpd="sng">
            <a:headEnd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Šipka doleva 15"/>
          <p:cNvSpPr/>
          <p:nvPr/>
        </p:nvSpPr>
        <p:spPr>
          <a:xfrm rot="1991493">
            <a:off x="3885443" y="4226137"/>
            <a:ext cx="1215172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???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Profil uživatelů/profil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10" name="Elipsa 9"/>
          <p:cNvSpPr/>
          <p:nvPr/>
        </p:nvSpPr>
        <p:spPr>
          <a:xfrm>
            <a:off x="827584" y="1700808"/>
            <a:ext cx="2664296" cy="468052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Sociální skupina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139952" y="1484784"/>
            <a:ext cx="2880320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Motivace k zapojení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6804248" y="3068960"/>
            <a:ext cx="2074171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Online prostředí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Šipka doprava 39"/>
          <p:cNvSpPr/>
          <p:nvPr/>
        </p:nvSpPr>
        <p:spPr>
          <a:xfrm rot="19040062">
            <a:off x="3932923" y="3244294"/>
            <a:ext cx="11729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a 40"/>
          <p:cNvSpPr/>
          <p:nvPr/>
        </p:nvSpPr>
        <p:spPr>
          <a:xfrm>
            <a:off x="4139952" y="4941168"/>
            <a:ext cx="2843808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   Způsob užívání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5364088" y="3068960"/>
            <a:ext cx="484632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ipka doleva 13"/>
          <p:cNvSpPr/>
          <p:nvPr/>
        </p:nvSpPr>
        <p:spPr>
          <a:xfrm rot="1494305">
            <a:off x="7148831" y="22443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Šipka nahoru 14"/>
          <p:cNvSpPr/>
          <p:nvPr/>
        </p:nvSpPr>
        <p:spPr>
          <a:xfrm rot="14354875">
            <a:off x="7322275" y="469432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Šipka doprava 17"/>
          <p:cNvSpPr/>
          <p:nvPr/>
        </p:nvSpPr>
        <p:spPr>
          <a:xfrm rot="12744982">
            <a:off x="3890431" y="4209686"/>
            <a:ext cx="11729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Internet a kyberprostor jako </a:t>
            </a:r>
            <a:r>
              <a:rPr lang="cs-CZ" i="1" dirty="0"/>
              <a:t>sociální</a:t>
            </a:r>
            <a:r>
              <a:rPr lang="cs-CZ" dirty="0"/>
              <a:t> prostor</a:t>
            </a:r>
          </a:p>
          <a:p>
            <a:pPr lvl="1"/>
            <a:r>
              <a:rPr lang="cs-CZ" dirty="0"/>
              <a:t>Viz dříve – navazování a udržování (i velmi intimních) vztahů</a:t>
            </a:r>
          </a:p>
          <a:p>
            <a:r>
              <a:rPr lang="cs-CZ" dirty="0"/>
              <a:t>Vznikají zde a jsou přítomny specifické sociální skupiny</a:t>
            </a:r>
          </a:p>
          <a:p>
            <a:pPr lvl="1"/>
            <a:r>
              <a:rPr lang="cs-CZ" dirty="0"/>
              <a:t>Sociální skupinou se rozumí dvě a více osob, které se vzájemně vnímají, ovlivňují a interagují spolu.</a:t>
            </a:r>
          </a:p>
          <a:p>
            <a:pPr lvl="1"/>
            <a:r>
              <a:rPr lang="cs-CZ" dirty="0"/>
              <a:t>Znaky: role, status, normy, soudržnost (Baron, </a:t>
            </a:r>
            <a:r>
              <a:rPr lang="cs-CZ" dirty="0" err="1"/>
              <a:t>Byrne</a:t>
            </a:r>
            <a:r>
              <a:rPr lang="cs-CZ" dirty="0"/>
              <a:t>, </a:t>
            </a:r>
            <a:r>
              <a:rPr lang="cs-CZ" dirty="0" err="1"/>
              <a:t>Branscombe</a:t>
            </a:r>
            <a:r>
              <a:rPr lang="cs-CZ" dirty="0"/>
              <a:t>, 1991)</a:t>
            </a:r>
          </a:p>
          <a:p>
            <a:r>
              <a:rPr lang="cs-CZ" dirty="0"/>
              <a:t>Existují zde určitá sociální uskupení, sociální struktury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SNS</a:t>
            </a:r>
          </a:p>
        </p:txBody>
      </p:sp>
      <p:pic>
        <p:nvPicPr>
          <p:cNvPr id="9218" name="Picture 2" descr="http://www.urbanmusewriter.com/wp-content/uploads/2012/01/online-writing-commun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03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sociální sítě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Důležité aspekty</a:t>
            </a:r>
          </a:p>
          <a:p>
            <a:pPr lvl="1"/>
            <a:r>
              <a:rPr lang="cs-CZ" dirty="0"/>
              <a:t>Vlastní profil</a:t>
            </a:r>
          </a:p>
          <a:p>
            <a:pPr lvl="1"/>
            <a:r>
              <a:rPr lang="cs-CZ" dirty="0"/>
              <a:t>Viditelná sociální síť</a:t>
            </a:r>
          </a:p>
          <a:p>
            <a:pPr lvl="1"/>
            <a:r>
              <a:rPr lang="cs-CZ" dirty="0"/>
              <a:t>Možnost komunikace přes tuto síť</a:t>
            </a:r>
          </a:p>
          <a:p>
            <a:endParaRPr lang="cs-CZ" dirty="0"/>
          </a:p>
          <a:p>
            <a:r>
              <a:rPr lang="cs-CZ" dirty="0"/>
              <a:t>SNS – „</a:t>
            </a:r>
            <a:r>
              <a:rPr lang="cs-CZ" dirty="0" err="1"/>
              <a:t>nonymous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“ </a:t>
            </a:r>
          </a:p>
          <a:p>
            <a:r>
              <a:rPr lang="cs-CZ" dirty="0"/>
              <a:t>propojenost s </a:t>
            </a:r>
            <a:r>
              <a:rPr lang="cs-CZ" dirty="0" err="1"/>
              <a:t>offline</a:t>
            </a:r>
            <a:r>
              <a:rPr lang="cs-CZ" dirty="0"/>
              <a:t> životem</a:t>
            </a:r>
          </a:p>
          <a:p>
            <a:pPr lvl="1"/>
            <a:r>
              <a:rPr lang="cs-CZ" dirty="0"/>
              <a:t>uveřejnění osobních identifikujících informací (jméno, vlastní fotografie…)</a:t>
            </a:r>
          </a:p>
          <a:p>
            <a:pPr lvl="1"/>
            <a:r>
              <a:rPr lang="cs-CZ" dirty="0"/>
              <a:t>interakce s lidmi známými </a:t>
            </a:r>
            <a:r>
              <a:rPr lang="cs-CZ" dirty="0" err="1"/>
              <a:t>offline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cs-CZ" dirty="0"/>
              <a:t>Motivace k použití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Celkově</a:t>
            </a:r>
            <a:r>
              <a:rPr lang="en-US" dirty="0"/>
              <a:t>: </a:t>
            </a:r>
            <a:r>
              <a:rPr lang="en-US" dirty="0" err="1"/>
              <a:t>udržování</a:t>
            </a:r>
            <a:r>
              <a:rPr lang="en-US" dirty="0"/>
              <a:t> a </a:t>
            </a:r>
            <a:r>
              <a:rPr lang="en-US" dirty="0" err="1"/>
              <a:t>rozvíjení</a:t>
            </a:r>
            <a:r>
              <a:rPr lang="en-US" dirty="0"/>
              <a:t> </a:t>
            </a:r>
            <a:r>
              <a:rPr lang="en-US" dirty="0" err="1"/>
              <a:t>vztahů</a:t>
            </a:r>
            <a:r>
              <a:rPr lang="en-US" dirty="0"/>
              <a:t> </a:t>
            </a:r>
            <a:r>
              <a:rPr lang="en-US" dirty="0" err="1"/>
              <a:t>nejvýznamnějším</a:t>
            </a:r>
            <a:r>
              <a:rPr lang="en-US" dirty="0"/>
              <a:t> </a:t>
            </a:r>
            <a:r>
              <a:rPr lang="en-US" dirty="0" err="1"/>
              <a:t>důvodem</a:t>
            </a:r>
            <a:r>
              <a:rPr lang="en-US" dirty="0"/>
              <a:t> k </a:t>
            </a:r>
            <a:r>
              <a:rPr lang="en-US" dirty="0" err="1"/>
              <a:t>užívání</a:t>
            </a:r>
            <a:r>
              <a:rPr lang="en-US" dirty="0"/>
              <a:t> SNS </a:t>
            </a:r>
            <a:endParaRPr lang="cs-CZ" dirty="0"/>
          </a:p>
          <a:p>
            <a:r>
              <a:rPr lang="en-US" dirty="0" err="1"/>
              <a:t>Především</a:t>
            </a:r>
            <a:r>
              <a:rPr lang="en-US" dirty="0"/>
              <a:t> u </a:t>
            </a:r>
            <a:r>
              <a:rPr lang="en-US" dirty="0" err="1"/>
              <a:t>adolescentů</a:t>
            </a:r>
            <a:r>
              <a:rPr lang="en-US" dirty="0"/>
              <a:t> je </a:t>
            </a:r>
            <a:r>
              <a:rPr lang="en-US" dirty="0" err="1"/>
              <a:t>nejčastějším</a:t>
            </a:r>
            <a:r>
              <a:rPr lang="en-US" dirty="0"/>
              <a:t> </a:t>
            </a:r>
            <a:r>
              <a:rPr lang="en-US" dirty="0" err="1"/>
              <a:t>motivem</a:t>
            </a:r>
            <a:r>
              <a:rPr lang="en-US" dirty="0"/>
              <a:t> </a:t>
            </a:r>
            <a:r>
              <a:rPr lang="en-US" dirty="0" err="1"/>
              <a:t>touha</a:t>
            </a:r>
            <a:r>
              <a:rPr lang="en-US" dirty="0"/>
              <a:t> </a:t>
            </a:r>
            <a:r>
              <a:rPr lang="en-US" dirty="0" err="1"/>
              <a:t>komunikovat</a:t>
            </a:r>
            <a:r>
              <a:rPr lang="en-US" dirty="0"/>
              <a:t> s </a:t>
            </a:r>
            <a:r>
              <a:rPr lang="en-US" dirty="0" err="1"/>
              <a:t>vrstevníky</a:t>
            </a:r>
            <a:endParaRPr lang="en-US" dirty="0"/>
          </a:p>
          <a:p>
            <a:pPr lvl="1"/>
            <a:r>
              <a:rPr lang="cs-CZ" dirty="0"/>
              <a:t>Zůstat v kontaktu s přáteli, společné plánování, nacházení nových přátel, flirtování </a:t>
            </a:r>
            <a:r>
              <a:rPr lang="en-US" dirty="0"/>
              <a:t>(</a:t>
            </a:r>
            <a:r>
              <a:rPr lang="en-US" dirty="0" err="1"/>
              <a:t>Lenhart</a:t>
            </a:r>
            <a:r>
              <a:rPr lang="en-US" dirty="0"/>
              <a:t> and Madden 2007)</a:t>
            </a:r>
            <a:endParaRPr lang="cs-CZ" dirty="0"/>
          </a:p>
          <a:p>
            <a:pPr lvl="1"/>
            <a:r>
              <a:rPr lang="en-US" dirty="0"/>
              <a:t>Kim, </a:t>
            </a:r>
            <a:r>
              <a:rPr lang="en-US" dirty="0" err="1"/>
              <a:t>Sejung</a:t>
            </a:r>
            <a:r>
              <a:rPr lang="en-US" dirty="0"/>
              <a:t>, </a:t>
            </a:r>
            <a:r>
              <a:rPr lang="en-US" dirty="0" err="1"/>
              <a:t>Dongyoung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en-US" dirty="0"/>
              <a:t>2008)</a:t>
            </a:r>
            <a:r>
              <a:rPr lang="cs-CZ" dirty="0"/>
              <a:t>: v USA</a:t>
            </a:r>
            <a:r>
              <a:rPr lang="en-US" dirty="0"/>
              <a:t> </a:t>
            </a:r>
            <a:r>
              <a:rPr lang="en-US" dirty="0" err="1"/>
              <a:t>vysokoškolští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 </a:t>
            </a:r>
            <a:r>
              <a:rPr lang="en-US" dirty="0" err="1"/>
              <a:t>uváděli</a:t>
            </a:r>
            <a:r>
              <a:rPr lang="en-US" dirty="0"/>
              <a:t> </a:t>
            </a:r>
            <a:r>
              <a:rPr lang="cs-CZ" dirty="0"/>
              <a:t>nejčastějších </a:t>
            </a:r>
            <a:r>
              <a:rPr lang="en-US" dirty="0"/>
              <a:t>5 </a:t>
            </a:r>
            <a:r>
              <a:rPr lang="en-US" dirty="0" err="1"/>
              <a:t>motivů</a:t>
            </a:r>
            <a:r>
              <a:rPr lang="en-US" dirty="0"/>
              <a:t>: </a:t>
            </a:r>
            <a:r>
              <a:rPr lang="en-US" dirty="0" err="1"/>
              <a:t>hledání</a:t>
            </a:r>
            <a:r>
              <a:rPr lang="en-US" dirty="0"/>
              <a:t> </a:t>
            </a:r>
            <a:r>
              <a:rPr lang="en-US" dirty="0" err="1"/>
              <a:t>přátelství</a:t>
            </a:r>
            <a:r>
              <a:rPr lang="cs-CZ" dirty="0"/>
              <a:t>,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podpory</a:t>
            </a:r>
            <a:r>
              <a:rPr lang="en-US" dirty="0"/>
              <a:t>;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častými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zábava</a:t>
            </a:r>
            <a:r>
              <a:rPr lang="en-US" dirty="0"/>
              <a:t>, </a:t>
            </a:r>
            <a:r>
              <a:rPr lang="en-US" dirty="0" err="1"/>
              <a:t>získávání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a </a:t>
            </a:r>
            <a:r>
              <a:rPr lang="en-US" dirty="0" err="1"/>
              <a:t>pohodlnost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Gangadharbatla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en-US" dirty="0"/>
              <a:t>2008</a:t>
            </a:r>
            <a:r>
              <a:rPr lang="cs-CZ" dirty="0"/>
              <a:t>)</a:t>
            </a:r>
            <a:r>
              <a:rPr lang="en-US" dirty="0"/>
              <a:t> </a:t>
            </a:r>
            <a:r>
              <a:rPr lang="en-US" dirty="0" err="1"/>
              <a:t>významný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„</a:t>
            </a:r>
            <a:r>
              <a:rPr lang="en-US" dirty="0" err="1"/>
              <a:t>potřeba</a:t>
            </a:r>
            <a:r>
              <a:rPr lang="en-US" dirty="0"/>
              <a:t> </a:t>
            </a:r>
            <a:r>
              <a:rPr lang="en-US" dirty="0" err="1"/>
              <a:t>někam</a:t>
            </a:r>
            <a:r>
              <a:rPr lang="en-US" dirty="0"/>
              <a:t> </a:t>
            </a:r>
            <a:r>
              <a:rPr lang="en-US" dirty="0" err="1"/>
              <a:t>patřit</a:t>
            </a:r>
            <a:r>
              <a:rPr lang="en-US" dirty="0"/>
              <a:t>, </a:t>
            </a:r>
            <a:r>
              <a:rPr lang="en-US" dirty="0" err="1"/>
              <a:t>zapadnout</a:t>
            </a:r>
            <a:r>
              <a:rPr lang="en-US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072582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cs-CZ" dirty="0"/>
              <a:t>Motivace a užívání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dirty="0"/>
              <a:t>Motivace k u</a:t>
            </a:r>
            <a:r>
              <a:rPr lang="en-US" dirty="0" err="1"/>
              <a:t>žívání</a:t>
            </a:r>
            <a:r>
              <a:rPr lang="en-US" dirty="0"/>
              <a:t> </a:t>
            </a:r>
            <a:r>
              <a:rPr lang="cs-CZ" dirty="0"/>
              <a:t>(a samotné užívání) </a:t>
            </a:r>
            <a:r>
              <a:rPr lang="en-US" dirty="0"/>
              <a:t>SNS je </a:t>
            </a:r>
            <a:endParaRPr lang="cs-CZ" dirty="0"/>
          </a:p>
          <a:p>
            <a:pPr marL="109728" indent="0">
              <a:buNone/>
            </a:pPr>
            <a:r>
              <a:rPr lang="cs-CZ" dirty="0"/>
              <a:t>ale </a:t>
            </a:r>
            <a:r>
              <a:rPr lang="en-US" dirty="0" err="1"/>
              <a:t>ovlivněno</a:t>
            </a:r>
            <a:r>
              <a:rPr lang="en-US" dirty="0"/>
              <a:t> </a:t>
            </a:r>
            <a:r>
              <a:rPr lang="cs-CZ" dirty="0"/>
              <a:t>mnoha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 err="1"/>
              <a:t>nakolik</a:t>
            </a:r>
            <a:r>
              <a:rPr lang="en-US" dirty="0"/>
              <a:t> je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považují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užitečné</a:t>
            </a:r>
            <a:endParaRPr lang="cs-CZ" dirty="0"/>
          </a:p>
          <a:p>
            <a:pPr lvl="1"/>
            <a:r>
              <a:rPr lang="cs-CZ" dirty="0"/>
              <a:t>nebo také </a:t>
            </a:r>
            <a:r>
              <a:rPr lang="en-US" dirty="0" err="1"/>
              <a:t>počtem</a:t>
            </a:r>
            <a:r>
              <a:rPr lang="en-US" dirty="0"/>
              <a:t> online </a:t>
            </a:r>
            <a:r>
              <a:rPr lang="en-US" dirty="0" err="1"/>
              <a:t>přátel</a:t>
            </a:r>
            <a:endParaRPr lang="en-US" dirty="0"/>
          </a:p>
        </p:txBody>
      </p:sp>
      <p:pic>
        <p:nvPicPr>
          <p:cNvPr id="8194" name="Picture 2" descr="https://encrypted-tbn1.gstatic.com/images?q=tbn:ANd9GcRYJjQtie2jFBdko7YIr3DyatePHQ7MIakTV7597-ylmy-RgI53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44" y="364502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03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cs-CZ" dirty="0"/>
              <a:t>Motivace a užívání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Vliv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způsob</a:t>
            </a:r>
            <a:r>
              <a:rPr lang="en-US" dirty="0"/>
              <a:t> </a:t>
            </a:r>
            <a:r>
              <a:rPr lang="en-US" dirty="0" err="1"/>
              <a:t>užívání</a:t>
            </a:r>
            <a:r>
              <a:rPr lang="en-US" dirty="0"/>
              <a:t> SNS, </a:t>
            </a:r>
            <a:r>
              <a:rPr lang="en-US" dirty="0" err="1"/>
              <a:t>výběr</a:t>
            </a:r>
            <a:r>
              <a:rPr lang="en-US" dirty="0"/>
              <a:t> </a:t>
            </a:r>
            <a:r>
              <a:rPr lang="en-US" dirty="0" err="1"/>
              <a:t>přátel</a:t>
            </a:r>
            <a:r>
              <a:rPr lang="en-US" dirty="0"/>
              <a:t> a </a:t>
            </a:r>
            <a:r>
              <a:rPr lang="en-US" dirty="0" err="1"/>
              <a:t>komunikaci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určité</a:t>
            </a:r>
            <a:r>
              <a:rPr lang="en-US" dirty="0"/>
              <a:t> </a:t>
            </a:r>
            <a:r>
              <a:rPr lang="en-US" dirty="0" err="1"/>
              <a:t>osobnostní</a:t>
            </a:r>
            <a:r>
              <a:rPr lang="en-US" dirty="0"/>
              <a:t> </a:t>
            </a:r>
            <a:r>
              <a:rPr lang="en-US" dirty="0" err="1"/>
              <a:t>charakteristiky</a:t>
            </a:r>
            <a:endParaRPr lang="cs-CZ" dirty="0"/>
          </a:p>
          <a:p>
            <a:r>
              <a:rPr lang="cs-CZ" dirty="0"/>
              <a:t>Např. </a:t>
            </a:r>
            <a:r>
              <a:rPr lang="en-US" dirty="0" err="1"/>
              <a:t>kolektivní</a:t>
            </a:r>
            <a:r>
              <a:rPr lang="en-US" dirty="0"/>
              <a:t> self-esteem (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mínění</a:t>
            </a:r>
            <a:r>
              <a:rPr lang="en-US" dirty="0"/>
              <a:t> o </a:t>
            </a:r>
            <a:r>
              <a:rPr lang="en-US" dirty="0" err="1"/>
              <a:t>skupině</a:t>
            </a:r>
            <a:r>
              <a:rPr lang="en-US" dirty="0"/>
              <a:t>): </a:t>
            </a:r>
            <a:endParaRPr lang="cs-CZ" dirty="0"/>
          </a:p>
          <a:p>
            <a:pPr lvl="1"/>
            <a:r>
              <a:rPr lang="en-US" dirty="0" err="1"/>
              <a:t>vysoký</a:t>
            </a:r>
            <a:r>
              <a:rPr lang="en-US" dirty="0"/>
              <a:t> je </a:t>
            </a:r>
            <a:r>
              <a:rPr lang="en-US" dirty="0" err="1"/>
              <a:t>spojen</a:t>
            </a:r>
            <a:r>
              <a:rPr lang="en-US" dirty="0"/>
              <a:t> s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motivací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komunikaci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SNS s </a:t>
            </a:r>
            <a:r>
              <a:rPr lang="en-US" dirty="0" err="1"/>
              <a:t>danou</a:t>
            </a:r>
            <a:r>
              <a:rPr lang="en-US" dirty="0"/>
              <a:t> </a:t>
            </a:r>
            <a:r>
              <a:rPr lang="en-US" dirty="0" err="1"/>
              <a:t>skupinou</a:t>
            </a:r>
            <a:endParaRPr lang="cs-CZ" dirty="0"/>
          </a:p>
          <a:p>
            <a:pPr lvl="1"/>
            <a:r>
              <a:rPr lang="en-US" dirty="0" err="1"/>
              <a:t>nízký</a:t>
            </a:r>
            <a:r>
              <a:rPr lang="en-US" dirty="0"/>
              <a:t> s </a:t>
            </a:r>
            <a:r>
              <a:rPr lang="en-US" dirty="0" err="1"/>
              <a:t>užíváním</a:t>
            </a:r>
            <a:r>
              <a:rPr lang="en-US" dirty="0"/>
              <a:t> SNS </a:t>
            </a:r>
            <a:r>
              <a:rPr lang="en-US" dirty="0" err="1"/>
              <a:t>ke</a:t>
            </a:r>
            <a:r>
              <a:rPr lang="en-US" dirty="0"/>
              <a:t> „</a:t>
            </a:r>
            <a:r>
              <a:rPr lang="en-US" dirty="0" err="1"/>
              <a:t>kompenzaci</a:t>
            </a:r>
            <a:r>
              <a:rPr lang="en-US" dirty="0"/>
              <a:t>“ a </a:t>
            </a:r>
            <a:r>
              <a:rPr lang="en-US" dirty="0" err="1"/>
              <a:t>komunikaci</a:t>
            </a:r>
            <a:r>
              <a:rPr lang="en-US" dirty="0"/>
              <a:t> </a:t>
            </a:r>
            <a:r>
              <a:rPr lang="en-US" dirty="0" err="1"/>
              <a:t>převážně</a:t>
            </a:r>
            <a:r>
              <a:rPr lang="en-US" dirty="0"/>
              <a:t> s </a:t>
            </a:r>
            <a:r>
              <a:rPr lang="en-US" dirty="0" err="1"/>
              <a:t>jinými</a:t>
            </a:r>
            <a:r>
              <a:rPr lang="en-US" dirty="0"/>
              <a:t> </a:t>
            </a:r>
            <a:r>
              <a:rPr lang="en-US" dirty="0" err="1"/>
              <a:t>skupinami</a:t>
            </a:r>
            <a:endParaRPr lang="en-US" dirty="0"/>
          </a:p>
          <a:p>
            <a:r>
              <a:rPr lang="cs-CZ" dirty="0" err="1"/>
              <a:t>p</a:t>
            </a:r>
            <a:r>
              <a:rPr lang="en-US" dirty="0" err="1"/>
              <a:t>odobně</a:t>
            </a:r>
            <a:r>
              <a:rPr lang="en-US" dirty="0"/>
              <a:t> je </a:t>
            </a:r>
            <a:r>
              <a:rPr lang="en-US" dirty="0" err="1"/>
              <a:t>užívání</a:t>
            </a:r>
            <a:r>
              <a:rPr lang="en-US" dirty="0"/>
              <a:t> SNS </a:t>
            </a:r>
            <a:r>
              <a:rPr lang="en-US" dirty="0" err="1"/>
              <a:t>spojeno</a:t>
            </a:r>
            <a:r>
              <a:rPr lang="en-US" dirty="0"/>
              <a:t> s </a:t>
            </a:r>
            <a:r>
              <a:rPr lang="en-US" dirty="0" err="1"/>
              <a:t>extroverzí</a:t>
            </a:r>
            <a:r>
              <a:rPr lang="en-US" dirty="0"/>
              <a:t> a </a:t>
            </a:r>
            <a:r>
              <a:rPr lang="en-US" dirty="0" err="1"/>
              <a:t>introverzí</a:t>
            </a:r>
            <a:endParaRPr lang="cs-CZ" dirty="0"/>
          </a:p>
          <a:p>
            <a:pPr lvl="1"/>
            <a:r>
              <a:rPr lang="cs-CZ" dirty="0"/>
              <a:t>extroverze spojena s častějším užitím (</a:t>
            </a:r>
            <a:r>
              <a:rPr lang="en-US" dirty="0"/>
              <a:t>Wilson, </a:t>
            </a:r>
            <a:r>
              <a:rPr lang="en-US" dirty="0" err="1"/>
              <a:t>Fornasier</a:t>
            </a:r>
            <a:r>
              <a:rPr lang="en-US" dirty="0"/>
              <a:t>, White, 2010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 err="1"/>
              <a:t>narcismus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 err="1"/>
              <a:t>snaha</a:t>
            </a:r>
            <a:r>
              <a:rPr lang="en-US" dirty="0"/>
              <a:t> o to </a:t>
            </a:r>
            <a:r>
              <a:rPr lang="en-US" dirty="0" err="1"/>
              <a:t>mít</a:t>
            </a:r>
            <a:r>
              <a:rPr lang="en-US" dirty="0"/>
              <a:t> co </a:t>
            </a:r>
            <a:r>
              <a:rPr lang="en-US" dirty="0" err="1"/>
              <a:t>nejvíce</a:t>
            </a:r>
            <a:r>
              <a:rPr lang="en-US" dirty="0"/>
              <a:t> </a:t>
            </a:r>
            <a:r>
              <a:rPr lang="en-US" dirty="0" err="1"/>
              <a:t>přátel</a:t>
            </a:r>
            <a:r>
              <a:rPr lang="en-US" dirty="0"/>
              <a:t>, </a:t>
            </a:r>
            <a:r>
              <a:rPr lang="en-US" dirty="0" err="1"/>
              <a:t>častější</a:t>
            </a:r>
            <a:r>
              <a:rPr lang="en-US" dirty="0"/>
              <a:t> </a:t>
            </a:r>
            <a:r>
              <a:rPr lang="en-US" dirty="0" err="1"/>
              <a:t>komunikace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 err="1"/>
              <a:t>víra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ostatní</a:t>
            </a:r>
            <a:r>
              <a:rPr lang="en-US" dirty="0"/>
              <a:t> </a:t>
            </a:r>
            <a:r>
              <a:rPr lang="en-US" dirty="0" err="1"/>
              <a:t>zajímá</a:t>
            </a:r>
            <a:r>
              <a:rPr lang="en-US" dirty="0"/>
              <a:t>, co </a:t>
            </a:r>
            <a:r>
              <a:rPr lang="en-US" dirty="0" err="1"/>
              <a:t>uživatel</a:t>
            </a:r>
            <a:r>
              <a:rPr lang="en-US" dirty="0"/>
              <a:t> </a:t>
            </a:r>
            <a:r>
              <a:rPr lang="en-US" dirty="0" err="1"/>
              <a:t>dělá</a:t>
            </a:r>
            <a:r>
              <a:rPr lang="en-US" dirty="0"/>
              <a:t>…  </a:t>
            </a:r>
            <a:endParaRPr lang="cs-CZ" dirty="0"/>
          </a:p>
          <a:p>
            <a:r>
              <a:rPr lang="en-US" dirty="0"/>
              <a:t>„Internet Self-Efficacy“</a:t>
            </a:r>
            <a:r>
              <a:rPr lang="cs-CZ" dirty="0"/>
              <a:t> - </a:t>
            </a:r>
            <a:r>
              <a:rPr lang="en-US" dirty="0" err="1"/>
              <a:t>úroveň</a:t>
            </a:r>
            <a:r>
              <a:rPr lang="en-US" dirty="0"/>
              <a:t> </a:t>
            </a:r>
            <a:r>
              <a:rPr lang="en-US" dirty="0" err="1"/>
              <a:t>schopností</a:t>
            </a:r>
            <a:r>
              <a:rPr lang="en-US" dirty="0"/>
              <a:t> </a:t>
            </a:r>
            <a:r>
              <a:rPr lang="en-US" dirty="0" err="1"/>
              <a:t>vztažených</a:t>
            </a:r>
            <a:r>
              <a:rPr lang="en-US" dirty="0"/>
              <a:t> k </a:t>
            </a:r>
            <a:r>
              <a:rPr lang="en-US" dirty="0" err="1"/>
              <a:t>užívání</a:t>
            </a:r>
            <a:r>
              <a:rPr lang="en-US" dirty="0"/>
              <a:t> </a:t>
            </a:r>
            <a:r>
              <a:rPr lang="en-US" dirty="0" err="1"/>
              <a:t>internetu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4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r>
              <a:rPr lang="cs-CZ" dirty="0"/>
              <a:t>Důsledky používání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cs-CZ" dirty="0"/>
              <a:t>Především pro rozvoj vztahů</a:t>
            </a:r>
          </a:p>
          <a:p>
            <a:r>
              <a:rPr lang="cs-CZ" dirty="0"/>
              <a:t>Platí to, co již bylo řečeno na hodině o vztazích na internetu</a:t>
            </a:r>
          </a:p>
          <a:p>
            <a:r>
              <a:rPr lang="en-US" dirty="0"/>
              <a:t>SNS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vidět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efektivní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zvyšování</a:t>
            </a:r>
            <a:r>
              <a:rPr lang="en-US" dirty="0"/>
              <a:t> </a:t>
            </a:r>
            <a:r>
              <a:rPr lang="en-US" dirty="0" err="1"/>
              <a:t>sociálního</a:t>
            </a:r>
            <a:r>
              <a:rPr lang="en-US" dirty="0"/>
              <a:t> </a:t>
            </a:r>
            <a:r>
              <a:rPr lang="en-US" dirty="0" err="1"/>
              <a:t>kapitálu</a:t>
            </a:r>
            <a:r>
              <a:rPr lang="en-US" dirty="0"/>
              <a:t> (Ellison, 2007)</a:t>
            </a:r>
          </a:p>
          <a:p>
            <a:r>
              <a:rPr lang="en-US" dirty="0"/>
              <a:t>SNS je </a:t>
            </a:r>
            <a:r>
              <a:rPr lang="en-US" dirty="0" err="1"/>
              <a:t>zdrojem</a:t>
            </a:r>
            <a:r>
              <a:rPr lang="en-US" dirty="0"/>
              <a:t>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opory</a:t>
            </a:r>
            <a:r>
              <a:rPr lang="en-US" dirty="0"/>
              <a:t> </a:t>
            </a:r>
          </a:p>
          <a:p>
            <a:r>
              <a:rPr lang="cs-CZ" dirty="0"/>
              <a:t>Ale záleží na způsobu užívání a na motivaci!</a:t>
            </a:r>
          </a:p>
          <a:p>
            <a:pPr lvl="1"/>
            <a:r>
              <a:rPr lang="cs-CZ" dirty="0"/>
              <a:t>u</a:t>
            </a:r>
            <a:r>
              <a:rPr lang="en-US" dirty="0" err="1"/>
              <a:t>živatelé</a:t>
            </a:r>
            <a:r>
              <a:rPr lang="en-US" dirty="0"/>
              <a:t> </a:t>
            </a:r>
            <a:r>
              <a:rPr lang="en-US" dirty="0" err="1"/>
              <a:t>hledající</a:t>
            </a:r>
            <a:r>
              <a:rPr lang="en-US" dirty="0"/>
              <a:t>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podporu</a:t>
            </a:r>
            <a:r>
              <a:rPr lang="en-US" dirty="0"/>
              <a:t> </a:t>
            </a:r>
            <a:r>
              <a:rPr lang="en-US" dirty="0" err="1"/>
              <a:t>navazují</a:t>
            </a:r>
            <a:r>
              <a:rPr lang="en-US" dirty="0"/>
              <a:t> a </a:t>
            </a:r>
            <a:r>
              <a:rPr lang="en-US" dirty="0" err="1"/>
              <a:t>udržují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cs-CZ" dirty="0"/>
              <a:t> vztahů, ty jsou ale </a:t>
            </a:r>
            <a:r>
              <a:rPr lang="en-US" dirty="0" err="1"/>
              <a:t>silnější</a:t>
            </a:r>
            <a:endParaRPr lang="cs-CZ" dirty="0"/>
          </a:p>
          <a:p>
            <a:pPr lvl="1"/>
            <a:r>
              <a:rPr lang="cs-CZ" dirty="0"/>
              <a:t>u</a:t>
            </a:r>
            <a:r>
              <a:rPr lang="en-US" dirty="0" err="1"/>
              <a:t>živatelé</a:t>
            </a:r>
            <a:r>
              <a:rPr lang="en-US" dirty="0"/>
              <a:t> </a:t>
            </a:r>
            <a:r>
              <a:rPr lang="en-US" dirty="0" err="1"/>
              <a:t>hledající</a:t>
            </a:r>
            <a:r>
              <a:rPr lang="en-US" dirty="0"/>
              <a:t> </a:t>
            </a:r>
            <a:r>
              <a:rPr lang="en-US" dirty="0" err="1"/>
              <a:t>přátelství</a:t>
            </a:r>
            <a:r>
              <a:rPr lang="en-US" dirty="0"/>
              <a:t> </a:t>
            </a:r>
            <a:r>
              <a:rPr lang="en-US" dirty="0" err="1"/>
              <a:t>navazují</a:t>
            </a:r>
            <a:r>
              <a:rPr lang="en-US" dirty="0"/>
              <a:t> </a:t>
            </a:r>
            <a:r>
              <a:rPr lang="cs-CZ" dirty="0"/>
              <a:t>sice </a:t>
            </a:r>
            <a:r>
              <a:rPr lang="en-US" dirty="0" err="1"/>
              <a:t>více</a:t>
            </a:r>
            <a:r>
              <a:rPr lang="cs-CZ" dirty="0"/>
              <a:t>, ale</a:t>
            </a:r>
            <a:r>
              <a:rPr lang="en-US" dirty="0"/>
              <a:t> </a:t>
            </a:r>
            <a:r>
              <a:rPr lang="en-US" dirty="0" err="1"/>
              <a:t>slabších</a:t>
            </a:r>
            <a:r>
              <a:rPr lang="en-US" dirty="0"/>
              <a:t> </a:t>
            </a:r>
            <a:r>
              <a:rPr lang="en-US" dirty="0" err="1"/>
              <a:t>vztahů</a:t>
            </a:r>
            <a:r>
              <a:rPr lang="en-US" dirty="0"/>
              <a:t> (</a:t>
            </a:r>
            <a:r>
              <a:rPr lang="en-US" dirty="0" err="1"/>
              <a:t>Kim,Sejung</a:t>
            </a:r>
            <a:r>
              <a:rPr lang="en-US" dirty="0"/>
              <a:t>, </a:t>
            </a:r>
            <a:r>
              <a:rPr lang="en-US" dirty="0" err="1"/>
              <a:t>Dongyoung</a:t>
            </a:r>
            <a:r>
              <a:rPr lang="en-US" dirty="0"/>
              <a:t>, 2008).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9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4449"/>
            <a:ext cx="871975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713" y="404664"/>
            <a:ext cx="8229600" cy="1066800"/>
          </a:xfrm>
        </p:spPr>
        <p:txBody>
          <a:bodyPr/>
          <a:lstStyle/>
          <a:p>
            <a:r>
              <a:rPr lang="cs-CZ" dirty="0"/>
              <a:t>Důsledky používání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491944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900" dirty="0"/>
          </a:p>
          <a:p>
            <a:pPr algn="r"/>
            <a:endParaRPr lang="cs-CZ" sz="1900" dirty="0"/>
          </a:p>
          <a:p>
            <a:pPr algn="r"/>
            <a:endParaRPr lang="cs-CZ" sz="1900" dirty="0"/>
          </a:p>
          <a:p>
            <a:pPr algn="r"/>
            <a:endParaRPr lang="cs-CZ" sz="1900" dirty="0"/>
          </a:p>
          <a:p>
            <a:pPr marL="109728" indent="0" algn="r">
              <a:buNone/>
            </a:pPr>
            <a:r>
              <a:rPr lang="en-US" sz="1900" dirty="0" err="1"/>
              <a:t>Např</a:t>
            </a:r>
            <a:r>
              <a:rPr lang="en-US" sz="1900" dirty="0"/>
              <a:t>. </a:t>
            </a:r>
            <a:r>
              <a:rPr lang="cs-CZ" sz="1900" dirty="0"/>
              <a:t>u adolescentů </a:t>
            </a:r>
          </a:p>
          <a:p>
            <a:pPr marL="109728" indent="0" algn="r">
              <a:buNone/>
            </a:pPr>
            <a:r>
              <a:rPr lang="en-US" sz="1900" dirty="0" err="1"/>
              <a:t>pozitivní</a:t>
            </a:r>
            <a:r>
              <a:rPr lang="en-US" sz="1900" dirty="0"/>
              <a:t> </a:t>
            </a:r>
            <a:r>
              <a:rPr lang="en-US" sz="1900" dirty="0" err="1"/>
              <a:t>zpětná</a:t>
            </a:r>
            <a:r>
              <a:rPr lang="en-US" sz="1900" dirty="0"/>
              <a:t> </a:t>
            </a:r>
            <a:r>
              <a:rPr lang="en-US" sz="1900" dirty="0" err="1"/>
              <a:t>vazba</a:t>
            </a:r>
            <a:r>
              <a:rPr lang="en-US" sz="1900" dirty="0"/>
              <a:t> </a:t>
            </a:r>
            <a:endParaRPr lang="cs-CZ" sz="1900" dirty="0"/>
          </a:p>
          <a:p>
            <a:pPr marL="109728" indent="0" algn="r">
              <a:buNone/>
            </a:pPr>
            <a:r>
              <a:rPr lang="en-US" sz="1900" dirty="0" err="1"/>
              <a:t>pozitivně</a:t>
            </a:r>
            <a:r>
              <a:rPr lang="en-US" sz="1900" dirty="0"/>
              <a:t> </a:t>
            </a:r>
            <a:r>
              <a:rPr lang="en-US" sz="1900" dirty="0" err="1"/>
              <a:t>působí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endParaRPr lang="cs-CZ" sz="1900" dirty="0"/>
          </a:p>
          <a:p>
            <a:pPr marL="109728" indent="0" algn="r">
              <a:buNone/>
            </a:pPr>
            <a:r>
              <a:rPr lang="en-US" sz="1900" dirty="0"/>
              <a:t>self-esteem a well-being</a:t>
            </a:r>
            <a:endParaRPr lang="cs-CZ" sz="1900" dirty="0"/>
          </a:p>
          <a:p>
            <a:pPr marL="109728" indent="0" algn="r">
              <a:buNone/>
            </a:pPr>
            <a:r>
              <a:rPr lang="cs-CZ" sz="1900" dirty="0"/>
              <a:t>(</a:t>
            </a:r>
            <a:r>
              <a:rPr lang="en-US" sz="1800" dirty="0" err="1"/>
              <a:t>Valkenburg</a:t>
            </a:r>
            <a:r>
              <a:rPr lang="en-US" sz="1800" dirty="0"/>
              <a:t>, Peter, &amp; Schouten</a:t>
            </a:r>
            <a:r>
              <a:rPr lang="cs-CZ" sz="1800" dirty="0"/>
              <a:t>, </a:t>
            </a:r>
            <a:r>
              <a:rPr lang="en-US" sz="1800" dirty="0"/>
              <a:t>2006</a:t>
            </a:r>
            <a:r>
              <a:rPr lang="cs-CZ" sz="1800" dirty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8727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používání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SNS – podobně jako kdekoli online - m</a:t>
            </a:r>
            <a:r>
              <a:rPr lang="en-US" dirty="0" err="1"/>
              <a:t>izí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překážek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bránit</a:t>
            </a:r>
            <a:r>
              <a:rPr lang="en-US" dirty="0"/>
              <a:t> </a:t>
            </a:r>
            <a:r>
              <a:rPr lang="en-US" dirty="0" err="1"/>
              <a:t>lidem</a:t>
            </a:r>
            <a:r>
              <a:rPr lang="en-US" dirty="0"/>
              <a:t> v </a:t>
            </a:r>
            <a:r>
              <a:rPr lang="en-US" dirty="0" err="1"/>
              <a:t>efektivní</a:t>
            </a:r>
            <a:r>
              <a:rPr lang="en-US" dirty="0"/>
              <a:t> </a:t>
            </a:r>
            <a:r>
              <a:rPr lang="en-US" dirty="0" err="1"/>
              <a:t>komunikaci</a:t>
            </a:r>
            <a:r>
              <a:rPr lang="en-US" dirty="0"/>
              <a:t> a </a:t>
            </a:r>
            <a:r>
              <a:rPr lang="en-US" dirty="0" err="1"/>
              <a:t>navazování</a:t>
            </a:r>
            <a:r>
              <a:rPr lang="en-US" dirty="0"/>
              <a:t> </a:t>
            </a:r>
            <a:r>
              <a:rPr lang="en-US" dirty="0" err="1"/>
              <a:t>vztahů</a:t>
            </a:r>
            <a:r>
              <a:rPr lang="en-US" dirty="0"/>
              <a:t> offline</a:t>
            </a:r>
          </a:p>
          <a:p>
            <a:endParaRPr lang="cs-CZ" dirty="0"/>
          </a:p>
          <a:p>
            <a:r>
              <a:rPr lang="cs-CZ" dirty="0"/>
              <a:t>Potenciál pro rozvoj identity, kontrolovanou sebe-prezentaci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92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sociální sítě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SNS – „</a:t>
            </a:r>
            <a:r>
              <a:rPr lang="cs-CZ" b="1" dirty="0" err="1"/>
              <a:t>nonymous</a:t>
            </a:r>
            <a:r>
              <a:rPr lang="cs-CZ" b="1" dirty="0"/>
              <a:t> </a:t>
            </a:r>
            <a:r>
              <a:rPr lang="cs-CZ" b="1" dirty="0" err="1"/>
              <a:t>environment</a:t>
            </a:r>
            <a:r>
              <a:rPr lang="cs-CZ" b="1" dirty="0"/>
              <a:t>“ </a:t>
            </a:r>
          </a:p>
          <a:p>
            <a:r>
              <a:rPr lang="cs-CZ" dirty="0"/>
              <a:t>propojenost s </a:t>
            </a:r>
            <a:r>
              <a:rPr lang="cs-CZ" dirty="0" err="1"/>
              <a:t>offline</a:t>
            </a:r>
            <a:r>
              <a:rPr lang="cs-CZ" dirty="0"/>
              <a:t> životem</a:t>
            </a:r>
          </a:p>
          <a:p>
            <a:pPr lvl="1"/>
            <a:r>
              <a:rPr lang="cs-CZ" dirty="0"/>
              <a:t>uveřejnění osobních identifikujících informací (jméno, vlastní fotografie…)</a:t>
            </a:r>
          </a:p>
          <a:p>
            <a:pPr lvl="1"/>
            <a:r>
              <a:rPr lang="cs-CZ" dirty="0"/>
              <a:t>interakce s lidmi známými </a:t>
            </a:r>
            <a:r>
              <a:rPr lang="cs-CZ" dirty="0" err="1"/>
              <a:t>offline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602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/>
              <a:t>Sebe-prezentace na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/>
          </a:bodyPr>
          <a:lstStyle/>
          <a:p>
            <a:r>
              <a:rPr lang="cs-CZ" dirty="0"/>
              <a:t>Důsledky pro chování na SNS</a:t>
            </a:r>
            <a:endParaRPr lang="en-US" dirty="0"/>
          </a:p>
          <a:p>
            <a:r>
              <a:rPr lang="cs-CZ" dirty="0"/>
              <a:t>T</a:t>
            </a:r>
            <a:r>
              <a:rPr lang="en-US" dirty="0" err="1"/>
              <a:t>endenc</a:t>
            </a:r>
            <a:r>
              <a:rPr lang="cs-CZ" dirty="0"/>
              <a:t>e</a:t>
            </a:r>
            <a:r>
              <a:rPr lang="en-US" dirty="0"/>
              <a:t> </a:t>
            </a:r>
            <a:r>
              <a:rPr lang="en-US" dirty="0" err="1"/>
              <a:t>prezentovat</a:t>
            </a:r>
            <a:r>
              <a:rPr lang="en-US" dirty="0"/>
              <a:t> se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okolím</a:t>
            </a:r>
            <a:r>
              <a:rPr lang="en-US" dirty="0"/>
              <a:t> „</a:t>
            </a:r>
            <a:r>
              <a:rPr lang="cs-CZ" dirty="0"/>
              <a:t>o něco </a:t>
            </a:r>
            <a:r>
              <a:rPr lang="en-US" dirty="0" err="1"/>
              <a:t>lépe</a:t>
            </a:r>
            <a:r>
              <a:rPr lang="cs-CZ" dirty="0"/>
              <a:t>“ (např. publikování úspěchů, lepších fotek)</a:t>
            </a:r>
            <a:endParaRPr lang="en-US" dirty="0"/>
          </a:p>
          <a:p>
            <a:r>
              <a:rPr lang="cs-CZ" dirty="0"/>
              <a:t>Celkově však </a:t>
            </a:r>
            <a:r>
              <a:rPr lang="en-US" dirty="0" err="1"/>
              <a:t>tendence</a:t>
            </a:r>
            <a:r>
              <a:rPr lang="en-US" dirty="0"/>
              <a:t> k </a:t>
            </a:r>
            <a:r>
              <a:rPr lang="en-US" dirty="0" err="1"/>
              <a:t>pravdivé</a:t>
            </a:r>
            <a:r>
              <a:rPr lang="en-US" dirty="0"/>
              <a:t> </a:t>
            </a:r>
            <a:r>
              <a:rPr lang="en-US" dirty="0" err="1"/>
              <a:t>sebeprezentaci</a:t>
            </a:r>
            <a:endParaRPr lang="en-US" dirty="0"/>
          </a:p>
          <a:p>
            <a:pPr lvl="1"/>
            <a:r>
              <a:rPr lang="en-US" dirty="0" err="1"/>
              <a:t>nechceme</a:t>
            </a:r>
            <a:r>
              <a:rPr lang="en-US" dirty="0"/>
              <a:t> </a:t>
            </a:r>
            <a:r>
              <a:rPr lang="en-US" dirty="0" err="1"/>
              <a:t>riskovat</a:t>
            </a:r>
            <a:r>
              <a:rPr lang="en-US" dirty="0"/>
              <a:t> </a:t>
            </a:r>
            <a:r>
              <a:rPr lang="en-US" dirty="0" err="1"/>
              <a:t>následky</a:t>
            </a:r>
            <a:r>
              <a:rPr lang="en-US" dirty="0"/>
              <a:t> </a:t>
            </a:r>
            <a:r>
              <a:rPr lang="en-US" dirty="0" err="1"/>
              <a:t>plynoucí</a:t>
            </a:r>
            <a:r>
              <a:rPr lang="en-US" dirty="0"/>
              <a:t> z </a:t>
            </a:r>
            <a:r>
              <a:rPr lang="en-US" dirty="0" err="1"/>
              <a:t>toho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o </a:t>
            </a:r>
            <a:r>
              <a:rPr lang="en-US" dirty="0" err="1"/>
              <a:t>sobě</a:t>
            </a:r>
            <a:r>
              <a:rPr lang="en-US" dirty="0"/>
              <a:t> </a:t>
            </a:r>
            <a:r>
              <a:rPr lang="en-US" dirty="0" err="1"/>
              <a:t>vytvořili</a:t>
            </a:r>
            <a:r>
              <a:rPr lang="en-US" dirty="0"/>
              <a:t> </a:t>
            </a:r>
            <a:r>
              <a:rPr lang="en-US" dirty="0" err="1"/>
              <a:t>obraz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neodpovídá</a:t>
            </a:r>
            <a:r>
              <a:rPr lang="en-US" dirty="0"/>
              <a:t> </a:t>
            </a:r>
            <a:r>
              <a:rPr lang="en-US" dirty="0" err="1"/>
              <a:t>realitě</a:t>
            </a:r>
            <a:endParaRPr lang="cs-CZ" dirty="0"/>
          </a:p>
          <a:p>
            <a:pPr lvl="1"/>
            <a:r>
              <a:rPr lang="en-US" dirty="0" err="1"/>
              <a:t>rizik</a:t>
            </a:r>
            <a:r>
              <a:rPr lang="cs-CZ" dirty="0"/>
              <a:t>o</a:t>
            </a:r>
            <a:r>
              <a:rPr lang="en-US" dirty="0"/>
              <a:t> </a:t>
            </a:r>
            <a:r>
              <a:rPr lang="en-US" dirty="0" err="1"/>
              <a:t>odsouzení</a:t>
            </a:r>
            <a:r>
              <a:rPr lang="en-US" dirty="0"/>
              <a:t> od </a:t>
            </a:r>
            <a:r>
              <a:rPr lang="en-US" dirty="0" err="1"/>
              <a:t>okolí</a:t>
            </a:r>
            <a:r>
              <a:rPr lang="en-US" dirty="0"/>
              <a:t> (</a:t>
            </a:r>
            <a:r>
              <a:rPr lang="en-US" dirty="0" err="1"/>
              <a:t>kv</a:t>
            </a:r>
            <a:r>
              <a:rPr lang="cs-CZ" dirty="0"/>
              <a:t>ů</a:t>
            </a:r>
            <a:r>
              <a:rPr lang="en-US" dirty="0"/>
              <a:t>li </a:t>
            </a:r>
            <a:r>
              <a:rPr lang="en-US" dirty="0" err="1"/>
              <a:t>lhaní</a:t>
            </a:r>
            <a:r>
              <a:rPr lang="en-US" dirty="0"/>
              <a:t>, </a:t>
            </a:r>
            <a:r>
              <a:rPr lang="en-US" dirty="0" err="1"/>
              <a:t>vymýšlení</a:t>
            </a:r>
            <a:r>
              <a:rPr lang="en-US" dirty="0"/>
              <a:t>...) </a:t>
            </a:r>
            <a:endParaRPr lang="cs-CZ" dirty="0"/>
          </a:p>
          <a:p>
            <a:r>
              <a:rPr lang="en-US" dirty="0" err="1"/>
              <a:t>Sebeprezentace</a:t>
            </a:r>
            <a:r>
              <a:rPr lang="en-US" dirty="0"/>
              <a:t> </a:t>
            </a:r>
            <a:r>
              <a:rPr lang="en-US" dirty="0" err="1"/>
              <a:t>toho</a:t>
            </a:r>
            <a:r>
              <a:rPr lang="en-US" dirty="0"/>
              <a:t>, </a:t>
            </a:r>
            <a:r>
              <a:rPr lang="en-US" dirty="0" err="1"/>
              <a:t>jací</a:t>
            </a:r>
            <a:r>
              <a:rPr lang="en-US" dirty="0"/>
              <a:t> </a:t>
            </a:r>
            <a:r>
              <a:rPr lang="en-US" dirty="0" err="1"/>
              <a:t>bychom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chtěli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a </a:t>
            </a:r>
            <a:r>
              <a:rPr lang="en-US" dirty="0" err="1"/>
              <a:t>současně</a:t>
            </a:r>
            <a:r>
              <a:rPr lang="en-US" dirty="0"/>
              <a:t>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bychom</a:t>
            </a:r>
            <a:r>
              <a:rPr lang="en-US" dirty="0"/>
              <a:t> </a:t>
            </a:r>
            <a:r>
              <a:rPr lang="en-US" dirty="0" err="1"/>
              <a:t>chtěli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nás</a:t>
            </a:r>
            <a:r>
              <a:rPr lang="en-US" dirty="0"/>
              <a:t> </a:t>
            </a:r>
            <a:r>
              <a:rPr lang="en-US" dirty="0" err="1"/>
              <a:t>vnímalo</a:t>
            </a:r>
            <a:r>
              <a:rPr lang="en-US" dirty="0"/>
              <a:t> </a:t>
            </a:r>
            <a:r>
              <a:rPr lang="en-US" dirty="0" err="1"/>
              <a:t>okolí</a:t>
            </a:r>
            <a:endParaRPr lang="cs-CZ" dirty="0"/>
          </a:p>
          <a:p>
            <a:pPr lvl="1"/>
            <a:r>
              <a:rPr lang="en-US" dirty="0" err="1"/>
              <a:t>ovšem</a:t>
            </a:r>
            <a:r>
              <a:rPr lang="en-US" dirty="0"/>
              <a:t> ne v</a:t>
            </a:r>
            <a:r>
              <a:rPr lang="cs-CZ" dirty="0"/>
              <a:t>e</a:t>
            </a:r>
            <a:r>
              <a:rPr lang="en-US" dirty="0"/>
              <a:t> </a:t>
            </a:r>
            <a:r>
              <a:rPr lang="cs-CZ" dirty="0"/>
              <a:t>velkém </a:t>
            </a:r>
            <a:r>
              <a:rPr lang="en-US" dirty="0" err="1"/>
              <a:t>rozporu</a:t>
            </a:r>
            <a:r>
              <a:rPr lang="en-US" dirty="0"/>
              <a:t> s </a:t>
            </a:r>
            <a:r>
              <a:rPr lang="en-US" dirty="0" err="1"/>
              <a:t>identitou</a:t>
            </a:r>
            <a:r>
              <a:rPr lang="en-US" dirty="0"/>
              <a:t> </a:t>
            </a:r>
            <a:r>
              <a:rPr lang="cs-CZ" dirty="0"/>
              <a:t>v</a:t>
            </a:r>
            <a:r>
              <a:rPr lang="en-US" dirty="0"/>
              <a:t> offline </a:t>
            </a:r>
            <a:r>
              <a:rPr lang="en-US" dirty="0" err="1"/>
              <a:t>prostředí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2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„jeden“ internet</a:t>
            </a:r>
          </a:p>
          <a:p>
            <a:r>
              <a:rPr lang="cs-CZ" dirty="0"/>
              <a:t>Mnoho kanálů </a:t>
            </a:r>
          </a:p>
          <a:p>
            <a:pPr lvl="1"/>
            <a:r>
              <a:rPr lang="cs-CZ" dirty="0"/>
              <a:t>Připojování – PC, </a:t>
            </a:r>
            <a:r>
              <a:rPr lang="cs-CZ" dirty="0" err="1"/>
              <a:t>smartphone</a:t>
            </a:r>
            <a:r>
              <a:rPr lang="cs-CZ" dirty="0"/>
              <a:t>, </a:t>
            </a:r>
            <a:r>
              <a:rPr lang="cs-CZ" dirty="0" err="1"/>
              <a:t>apple</a:t>
            </a:r>
            <a:r>
              <a:rPr lang="cs-CZ" dirty="0"/>
              <a:t> </a:t>
            </a:r>
            <a:r>
              <a:rPr lang="cs-CZ" dirty="0" err="1"/>
              <a:t>watch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Aplikace – Skype, </a:t>
            </a:r>
            <a:r>
              <a:rPr lang="cs-CZ" dirty="0" err="1"/>
              <a:t>Facebook</a:t>
            </a:r>
            <a:r>
              <a:rPr lang="cs-CZ" dirty="0"/>
              <a:t>, mail…</a:t>
            </a:r>
          </a:p>
          <a:p>
            <a:pPr lvl="1"/>
            <a:r>
              <a:rPr lang="cs-CZ" dirty="0"/>
              <a:t>Umístění – stránky, fóra, blogy…</a:t>
            </a:r>
          </a:p>
          <a:p>
            <a:pPr marL="109728" indent="0">
              <a:buNone/>
            </a:pPr>
            <a:r>
              <a:rPr lang="cs-CZ" dirty="0"/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Specifické prostory na internetu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89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cs-CZ" dirty="0"/>
              <a:t>Sebe-prezentace na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7600"/>
            <a:ext cx="8229600" cy="50897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</a:t>
            </a:r>
            <a:r>
              <a:rPr lang="en-US" dirty="0" err="1"/>
              <a:t>ebeprezentace</a:t>
            </a:r>
            <a:r>
              <a:rPr lang="en-US" dirty="0"/>
              <a:t> </a:t>
            </a:r>
            <a:r>
              <a:rPr lang="cs-CZ" dirty="0"/>
              <a:t>často </a:t>
            </a:r>
            <a:r>
              <a:rPr lang="en-US" dirty="0"/>
              <a:t>„</a:t>
            </a:r>
            <a:r>
              <a:rPr lang="en-US" dirty="0" err="1"/>
              <a:t>implicitní</a:t>
            </a:r>
            <a:r>
              <a:rPr lang="en-US" dirty="0"/>
              <a:t>“,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pomoci</a:t>
            </a:r>
            <a:r>
              <a:rPr lang="en-US" dirty="0"/>
              <a:t> </a:t>
            </a:r>
            <a:r>
              <a:rPr lang="en-US" dirty="0" err="1"/>
              <a:t>vizuálních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 („</a:t>
            </a:r>
            <a:r>
              <a:rPr lang="en-US" dirty="0" err="1"/>
              <a:t>ukaž</a:t>
            </a:r>
            <a:r>
              <a:rPr lang="en-US" dirty="0"/>
              <a:t>,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jsi</a:t>
            </a:r>
            <a:r>
              <a:rPr lang="en-US" dirty="0"/>
              <a:t>“)</a:t>
            </a:r>
            <a:endParaRPr lang="cs-CZ" dirty="0"/>
          </a:p>
          <a:p>
            <a:r>
              <a:rPr lang="cs-CZ" dirty="0"/>
              <a:t>D</a:t>
            </a:r>
            <a:r>
              <a:rPr lang="en-US" dirty="0" err="1"/>
              <a:t>ůraz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zdůraznění</a:t>
            </a:r>
            <a:r>
              <a:rPr lang="en-US" dirty="0"/>
              <a:t> </a:t>
            </a:r>
            <a:r>
              <a:rPr lang="en-US" dirty="0" err="1"/>
              <a:t>skupinové</a:t>
            </a:r>
            <a:r>
              <a:rPr lang="en-US" dirty="0"/>
              <a:t> </a:t>
            </a:r>
            <a:r>
              <a:rPr lang="en-US" dirty="0" err="1"/>
              <a:t>příslušnosti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individuálních</a:t>
            </a:r>
            <a:r>
              <a:rPr lang="en-US" dirty="0"/>
              <a:t> </a:t>
            </a:r>
            <a:r>
              <a:rPr lang="en-US" dirty="0" err="1"/>
              <a:t>charakteristik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cs-CZ" dirty="0"/>
              <a:t>př. člen hokejového mužstva)</a:t>
            </a:r>
          </a:p>
          <a:p>
            <a:pPr lvl="1"/>
            <a:r>
              <a:rPr lang="cs-CZ" dirty="0"/>
              <a:t>Souvislost s chováním na síti (Kam patřím? Koho to zajímá?)</a:t>
            </a:r>
          </a:p>
          <a:p>
            <a:r>
              <a:rPr lang="en-US" dirty="0" err="1"/>
              <a:t>Velká</a:t>
            </a:r>
            <a:r>
              <a:rPr lang="en-US" dirty="0"/>
              <a:t> </a:t>
            </a:r>
            <a:r>
              <a:rPr lang="en-US" dirty="0" err="1"/>
              <a:t>pozornost</a:t>
            </a:r>
            <a:r>
              <a:rPr lang="en-US" dirty="0"/>
              <a:t> </a:t>
            </a:r>
            <a:r>
              <a:rPr lang="en-US" dirty="0" err="1"/>
              <a:t>věnována</a:t>
            </a:r>
            <a:r>
              <a:rPr lang="en-US" dirty="0"/>
              <a:t> </a:t>
            </a:r>
            <a:r>
              <a:rPr lang="en-US" dirty="0" err="1"/>
              <a:t>výběru</a:t>
            </a:r>
            <a:r>
              <a:rPr lang="en-US" dirty="0"/>
              <a:t> </a:t>
            </a:r>
            <a:r>
              <a:rPr lang="en-US" dirty="0" err="1"/>
              <a:t>fotek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profilových</a:t>
            </a:r>
            <a:r>
              <a:rPr lang="en-US" dirty="0"/>
              <a:t> </a:t>
            </a:r>
            <a:r>
              <a:rPr lang="cs-CZ" dirty="0"/>
              <a:t>i </a:t>
            </a:r>
            <a:r>
              <a:rPr lang="en-US" dirty="0" err="1"/>
              <a:t>celých</a:t>
            </a:r>
            <a:r>
              <a:rPr lang="en-US" dirty="0"/>
              <a:t> </a:t>
            </a:r>
            <a:r>
              <a:rPr lang="en-US" dirty="0" err="1"/>
              <a:t>galerií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cs-CZ" dirty="0"/>
              <a:t>Často </a:t>
            </a:r>
            <a:r>
              <a:rPr lang="en-US" dirty="0" err="1"/>
              <a:t>strategický</a:t>
            </a:r>
            <a:r>
              <a:rPr lang="en-US" dirty="0"/>
              <a:t> a </a:t>
            </a:r>
            <a:r>
              <a:rPr lang="en-US" dirty="0" err="1"/>
              <a:t>vědomý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(</a:t>
            </a:r>
            <a:r>
              <a:rPr lang="en-US" dirty="0" err="1"/>
              <a:t>Siibak</a:t>
            </a:r>
            <a:r>
              <a:rPr lang="en-US" dirty="0"/>
              <a:t>, 2009)</a:t>
            </a:r>
            <a:r>
              <a:rPr lang="cs-CZ" dirty="0"/>
              <a:t>: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myslíme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nás</a:t>
            </a:r>
            <a:r>
              <a:rPr lang="en-US" dirty="0"/>
              <a:t> </a:t>
            </a:r>
            <a:r>
              <a:rPr lang="en-US" dirty="0" err="1"/>
              <a:t>chtějí</a:t>
            </a:r>
            <a:r>
              <a:rPr lang="en-US" dirty="0"/>
              <a:t> </a:t>
            </a:r>
            <a:r>
              <a:rPr lang="en-US" dirty="0" err="1"/>
              <a:t>vidět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blízcí</a:t>
            </a:r>
            <a:r>
              <a:rPr lang="cs-CZ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celá</a:t>
            </a:r>
            <a:r>
              <a:rPr lang="en-US" dirty="0"/>
              <a:t> </a:t>
            </a:r>
            <a:r>
              <a:rPr lang="en-US" dirty="0" err="1"/>
              <a:t>komunita</a:t>
            </a:r>
            <a:r>
              <a:rPr lang="en-US" dirty="0"/>
              <a:t> </a:t>
            </a:r>
            <a:r>
              <a:rPr lang="en-US" dirty="0" err="1"/>
              <a:t>uživatelů</a:t>
            </a:r>
            <a:r>
              <a:rPr lang="en-US" dirty="0"/>
              <a:t> SNS (</a:t>
            </a:r>
            <a:r>
              <a:rPr lang="en-US" dirty="0" err="1"/>
              <a:t>snaha</a:t>
            </a:r>
            <a:r>
              <a:rPr lang="en-US" dirty="0"/>
              <a:t> o </a:t>
            </a:r>
            <a:r>
              <a:rPr lang="en-US" dirty="0" err="1"/>
              <a:t>popularitu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71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Sebe-prezentace na SNS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SNS </a:t>
            </a:r>
            <a:r>
              <a:rPr lang="cs-CZ" dirty="0"/>
              <a:t>tedy umožňují </a:t>
            </a:r>
            <a:r>
              <a:rPr lang="en-US" dirty="0" err="1"/>
              <a:t>budovat</a:t>
            </a:r>
            <a:r>
              <a:rPr lang="en-US" dirty="0"/>
              <a:t> </a:t>
            </a:r>
            <a:r>
              <a:rPr lang="en-US" dirty="0" err="1"/>
              <a:t>poměrně</a:t>
            </a:r>
            <a:r>
              <a:rPr lang="en-US" dirty="0"/>
              <a:t> </a:t>
            </a:r>
            <a:r>
              <a:rPr lang="en-US" dirty="0" err="1"/>
              <a:t>pozitivní</a:t>
            </a:r>
            <a:r>
              <a:rPr lang="en-US" dirty="0"/>
              <a:t> (</a:t>
            </a:r>
            <a:r>
              <a:rPr lang="en-US" dirty="0" err="1"/>
              <a:t>přestože</a:t>
            </a:r>
            <a:r>
              <a:rPr lang="en-US" dirty="0"/>
              <a:t> ne </a:t>
            </a:r>
            <a:r>
              <a:rPr lang="en-US" dirty="0" err="1"/>
              <a:t>klamný</a:t>
            </a:r>
            <a:r>
              <a:rPr lang="en-US" dirty="0"/>
              <a:t>) </a:t>
            </a:r>
            <a:r>
              <a:rPr lang="en-US" dirty="0" err="1"/>
              <a:t>obraz</a:t>
            </a:r>
            <a:r>
              <a:rPr lang="en-US" dirty="0"/>
              <a:t> o </a:t>
            </a:r>
            <a:r>
              <a:rPr lang="en-US" dirty="0" err="1"/>
              <a:t>sobě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045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cs-CZ" dirty="0"/>
              <a:t>Důsledky použití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r>
              <a:rPr lang="en-US" dirty="0" err="1"/>
              <a:t>Užití</a:t>
            </a:r>
            <a:r>
              <a:rPr lang="en-US" dirty="0"/>
              <a:t> SNS je </a:t>
            </a:r>
            <a:r>
              <a:rPr lang="en-US" dirty="0" err="1"/>
              <a:t>spojeno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určitými</a:t>
            </a:r>
            <a:r>
              <a:rPr lang="en-US" dirty="0"/>
              <a:t> </a:t>
            </a:r>
            <a:r>
              <a:rPr lang="en-US" dirty="0" err="1"/>
              <a:t>riziky</a:t>
            </a:r>
            <a:endParaRPr lang="en-US" dirty="0"/>
          </a:p>
          <a:p>
            <a:pPr lvl="1"/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působit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 v offline </a:t>
            </a:r>
            <a:r>
              <a:rPr lang="en-US" dirty="0" err="1"/>
              <a:t>vztazích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problém</a:t>
            </a:r>
            <a:r>
              <a:rPr lang="cs-CZ" dirty="0"/>
              <a:t>y</a:t>
            </a:r>
            <a:r>
              <a:rPr lang="en-US" dirty="0"/>
              <a:t> s </a:t>
            </a:r>
            <a:r>
              <a:rPr lang="en-US" dirty="0" err="1"/>
              <a:t>přáteli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en-US" dirty="0" err="1"/>
              <a:t>pomluv</a:t>
            </a:r>
            <a:r>
              <a:rPr lang="cs-CZ" dirty="0"/>
              <a:t>y, </a:t>
            </a:r>
            <a:r>
              <a:rPr lang="en-US" dirty="0" err="1"/>
              <a:t>nedorozumění</a:t>
            </a:r>
            <a:endParaRPr lang="en-US" dirty="0"/>
          </a:p>
          <a:p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patří</a:t>
            </a:r>
            <a:r>
              <a:rPr lang="en-US" dirty="0"/>
              <a:t> </a:t>
            </a:r>
            <a:r>
              <a:rPr lang="cs-CZ" dirty="0"/>
              <a:t>i </a:t>
            </a:r>
            <a:r>
              <a:rPr lang="en-US" dirty="0" err="1"/>
              <a:t>následující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Přílišné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-od</a:t>
            </a:r>
            <a:r>
              <a:rPr lang="cs-CZ" dirty="0" err="1"/>
              <a:t>krývání</a:t>
            </a:r>
            <a:endParaRPr lang="en-US" dirty="0"/>
          </a:p>
          <a:p>
            <a:pPr lvl="1"/>
            <a:r>
              <a:rPr lang="en-US" dirty="0" err="1"/>
              <a:t>Kyberšikana</a:t>
            </a:r>
            <a:endParaRPr lang="en-US" dirty="0"/>
          </a:p>
          <a:p>
            <a:pPr lvl="1"/>
            <a:r>
              <a:rPr lang="cs-CZ" dirty="0"/>
              <a:t>Excesivní užívání</a:t>
            </a:r>
          </a:p>
          <a:p>
            <a:endParaRPr lang="en-US" dirty="0"/>
          </a:p>
        </p:txBody>
      </p:sp>
      <p:pic>
        <p:nvPicPr>
          <p:cNvPr id="1026" name="Picture 2" descr="https://encrypted-tbn1.gstatic.com/images?q=tbn:ANd9GcT2AzoOG1cP3a9gzZGNOtOoCyLcuyfvF4PNc1JmyfDxcBDo3b2R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104456" cy="30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21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komunity</a:t>
            </a:r>
          </a:p>
        </p:txBody>
      </p:sp>
      <p:pic>
        <p:nvPicPr>
          <p:cNvPr id="10242" name="Picture 2" descr="https://encrypted-tbn2.gstatic.com/images?q=tbn:ANd9GcR6Dl5YSY9OBkQ1cQg8Y4ufluypZR0kpLYZycRYTbvdGM9Kx7Xp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46955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62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SNS – „</a:t>
            </a:r>
            <a:r>
              <a:rPr lang="cs-CZ" dirty="0" err="1"/>
              <a:t>nonymous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“ </a:t>
            </a:r>
          </a:p>
          <a:p>
            <a:r>
              <a:rPr lang="cs-CZ" dirty="0"/>
              <a:t>Online komunity – v tomto ohledu se velmi liší</a:t>
            </a:r>
          </a:p>
          <a:p>
            <a:pPr lvl="1"/>
            <a:r>
              <a:rPr lang="cs-CZ" dirty="0"/>
              <a:t>Nemusí být explicitně propojeny se sítí (kruhy) přátel (i totální distance) </a:t>
            </a:r>
          </a:p>
          <a:p>
            <a:pPr lvl="1"/>
            <a:r>
              <a:rPr lang="cs-CZ" dirty="0"/>
              <a:t>Ale také výrazné online/</a:t>
            </a:r>
            <a:r>
              <a:rPr lang="cs-CZ" dirty="0" err="1"/>
              <a:t>offline</a:t>
            </a:r>
            <a:r>
              <a:rPr lang="cs-CZ" dirty="0"/>
              <a:t> komunity</a:t>
            </a:r>
          </a:p>
          <a:p>
            <a:pPr lvl="1"/>
            <a:r>
              <a:rPr lang="cs-CZ" dirty="0"/>
              <a:t>Komunita na SNS</a:t>
            </a:r>
          </a:p>
          <a:p>
            <a:pPr lvl="1"/>
            <a:r>
              <a:rPr lang="cs-CZ" dirty="0"/>
              <a:t>mezi sebou – liší se míra, v níž je člen anonymní</a:t>
            </a:r>
          </a:p>
          <a:p>
            <a:r>
              <a:rPr lang="cs-CZ" dirty="0"/>
              <a:t>Velmi záleží na typu komunity a motivaci k členství</a:t>
            </a:r>
          </a:p>
        </p:txBody>
      </p:sp>
    </p:spTree>
    <p:extLst>
      <p:ext uri="{BB962C8B-B14F-4D97-AF65-F5344CB8AC3E}">
        <p14:creationId xmlns:p14="http://schemas.microsoft.com/office/powerpoint/2010/main" val="446074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cs-CZ" dirty="0"/>
              <a:t>Online komunity - motivace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r>
              <a:rPr lang="cs-CZ" dirty="0"/>
              <a:t>Online komunity – odlišná vyhraněná sociální prostředí</a:t>
            </a:r>
          </a:p>
          <a:p>
            <a:pPr lvl="1"/>
            <a:r>
              <a:rPr lang="cs-CZ" dirty="0"/>
              <a:t>specifické hodnoty, normy, diskurz, forma interakce, obsah interakce, vzájemné vztahy</a:t>
            </a:r>
          </a:p>
          <a:p>
            <a:pPr lvl="1"/>
            <a:r>
              <a:rPr lang="cs-CZ" dirty="0"/>
              <a:t>mohou být významně odlišné od skupin s nimiž se stýkáme </a:t>
            </a:r>
            <a:r>
              <a:rPr lang="cs-CZ" dirty="0" err="1"/>
              <a:t>offline</a:t>
            </a:r>
            <a:endParaRPr lang="cs-CZ" dirty="0"/>
          </a:p>
          <a:p>
            <a:r>
              <a:rPr lang="cs-CZ" dirty="0"/>
              <a:t>Velký potenciál pro </a:t>
            </a:r>
          </a:p>
          <a:p>
            <a:pPr lvl="1"/>
            <a:r>
              <a:rPr lang="cs-CZ" dirty="0"/>
              <a:t>rozšiřování vztahů</a:t>
            </a:r>
          </a:p>
          <a:p>
            <a:pPr lvl="1"/>
            <a:r>
              <a:rPr lang="cs-CZ" dirty="0"/>
              <a:t>poznávání nových sociálních prostředí, skupin</a:t>
            </a:r>
          </a:p>
          <a:p>
            <a:pPr lvl="1"/>
            <a:r>
              <a:rPr lang="cs-CZ" dirty="0"/>
              <a:t>získávání konkrétních informací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cs-CZ" dirty="0"/>
              <a:t>Online komunity - motivace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01091"/>
            <a:ext cx="8229600" cy="4773445"/>
          </a:xfrm>
        </p:spPr>
        <p:txBody>
          <a:bodyPr>
            <a:normAutofit fontScale="92500"/>
          </a:bodyPr>
          <a:lstStyle/>
          <a:p>
            <a:r>
              <a:rPr lang="cs-CZ" dirty="0"/>
              <a:t>Nejčastější hledání informací </a:t>
            </a:r>
            <a:r>
              <a:rPr lang="en-US" dirty="0"/>
              <a:t>(Ridings and </a:t>
            </a:r>
            <a:r>
              <a:rPr lang="en-US" dirty="0" err="1"/>
              <a:t>Gefen</a:t>
            </a:r>
            <a:r>
              <a:rPr lang="en-US" dirty="0"/>
              <a:t> 2004)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rozdíl od SNS</a:t>
            </a:r>
            <a:r>
              <a:rPr lang="en-US" dirty="0"/>
              <a:t> </a:t>
            </a:r>
            <a:r>
              <a:rPr lang="cs-CZ" dirty="0"/>
              <a:t>zaměřené na vztahy </a:t>
            </a:r>
            <a:r>
              <a:rPr lang="en-US" dirty="0"/>
              <a:t>(</a:t>
            </a:r>
            <a:r>
              <a:rPr lang="en-US" dirty="0" err="1"/>
              <a:t>Gangadharbatla</a:t>
            </a:r>
            <a:r>
              <a:rPr lang="en-US" dirty="0"/>
              <a:t>, 2007)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Přesto i silná potřeba náležení (</a:t>
            </a:r>
            <a:r>
              <a:rPr lang="cs-CZ" dirty="0" err="1"/>
              <a:t>bonding</a:t>
            </a:r>
            <a:r>
              <a:rPr lang="cs-CZ" dirty="0"/>
              <a:t>)</a:t>
            </a:r>
          </a:p>
          <a:p>
            <a:r>
              <a:rPr lang="cs-CZ" dirty="0"/>
              <a:t>Motivace se s časem může měnit</a:t>
            </a:r>
          </a:p>
          <a:p>
            <a:pPr lvl="1"/>
            <a:r>
              <a:rPr lang="cs-CZ" dirty="0"/>
              <a:t>narůstá význam samotných vztahů, poskytované opory</a:t>
            </a:r>
          </a:p>
          <a:p>
            <a:endParaRPr lang="en-US" dirty="0"/>
          </a:p>
        </p:txBody>
      </p:sp>
      <p:pic>
        <p:nvPicPr>
          <p:cNvPr id="2052" name="Picture 4" descr="https://encrypted-tbn2.gstatic.com/images?q=tbn:ANd9GcQ_6vaCiYh4qUJo7M2Uj_uyU1K2K5FfEzR6NY7uT68MXeVn3lgaL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32956"/>
            <a:ext cx="2550283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RLS4hRrsykXWZw176JHGS9bU96PTnGYRNn_TmvPsUjTuUp8T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85211"/>
            <a:ext cx="1777752" cy="16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05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zde význam slabých sociálních vztahů – např. za účelem získání informace. </a:t>
            </a:r>
          </a:p>
          <a:p>
            <a:r>
              <a:rPr lang="cs-CZ" dirty="0"/>
              <a:t>Vytváření pevnějších vztahů až přátelství.</a:t>
            </a:r>
          </a:p>
          <a:p>
            <a:r>
              <a:rPr lang="cs-CZ" dirty="0"/>
              <a:t>Extenze online komunity do </a:t>
            </a:r>
            <a:r>
              <a:rPr lang="cs-CZ" dirty="0" err="1"/>
              <a:t>offline</a:t>
            </a:r>
            <a:r>
              <a:rPr lang="cs-CZ" dirty="0"/>
              <a:t> prostředí.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20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/>
              <a:t>Online komunity - působení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cs-CZ" dirty="0"/>
              <a:t>Možnost najít specifickou skupinu, která je odlišná od </a:t>
            </a:r>
            <a:r>
              <a:rPr lang="cs-CZ" dirty="0" err="1"/>
              <a:t>offline</a:t>
            </a:r>
            <a:r>
              <a:rPr lang="cs-CZ" dirty="0"/>
              <a:t> prostředí má velmi různé důsledky </a:t>
            </a:r>
          </a:p>
          <a:p>
            <a:r>
              <a:rPr lang="cs-CZ" dirty="0"/>
              <a:t>Jaký je význam komunity? Ptejme se…</a:t>
            </a:r>
          </a:p>
          <a:p>
            <a:pPr lvl="1"/>
            <a:r>
              <a:rPr lang="cs-CZ" dirty="0"/>
              <a:t>Nakolik je kongruentní s naším „já“ </a:t>
            </a:r>
          </a:p>
          <a:p>
            <a:pPr lvl="2"/>
            <a:r>
              <a:rPr lang="cs-CZ" dirty="0"/>
              <a:t>viz </a:t>
            </a:r>
            <a:r>
              <a:rPr lang="cs-CZ" dirty="0" err="1"/>
              <a:t>Higgins</a:t>
            </a:r>
            <a:r>
              <a:rPr lang="cs-CZ" dirty="0"/>
              <a:t> – jaká </a:t>
            </a:r>
            <a:r>
              <a:rPr lang="cs-CZ" u="sng" dirty="0"/>
              <a:t>jsem</a:t>
            </a:r>
            <a:r>
              <a:rPr lang="cs-CZ" dirty="0"/>
              <a:t>, </a:t>
            </a:r>
            <a:r>
              <a:rPr lang="cs-CZ" u="sng" dirty="0"/>
              <a:t>chtěla</a:t>
            </a:r>
            <a:r>
              <a:rPr lang="cs-CZ" dirty="0"/>
              <a:t> bych být, </a:t>
            </a:r>
            <a:r>
              <a:rPr lang="cs-CZ" u="sng" dirty="0"/>
              <a:t>měla</a:t>
            </a:r>
            <a:r>
              <a:rPr lang="cs-CZ" dirty="0"/>
              <a:t> bych být? Z pohledu sebe, z pohledu druhých?</a:t>
            </a:r>
          </a:p>
          <a:p>
            <a:pPr lvl="1"/>
            <a:r>
              <a:rPr lang="cs-CZ" dirty="0"/>
              <a:t>A současně nakolik je kongruentní s obecnějšími normami?</a:t>
            </a:r>
          </a:p>
        </p:txBody>
      </p:sp>
    </p:spTree>
    <p:extLst>
      <p:ext uri="{BB962C8B-B14F-4D97-AF65-F5344CB8AC3E}">
        <p14:creationId xmlns:p14="http://schemas.microsoft.com/office/powerpoint/2010/main" val="845762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/>
              <a:t>Online komunity - působení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r>
              <a:rPr lang="en-US" dirty="0"/>
              <a:t>Online </a:t>
            </a:r>
            <a:r>
              <a:rPr lang="en-US" dirty="0" err="1"/>
              <a:t>komunity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dobrým</a:t>
            </a:r>
            <a:r>
              <a:rPr lang="en-US" dirty="0"/>
              <a:t> </a:t>
            </a:r>
            <a:r>
              <a:rPr lang="en-US" dirty="0" err="1"/>
              <a:t>zdrojem</a:t>
            </a:r>
            <a:r>
              <a:rPr lang="en-US" dirty="0"/>
              <a:t> </a:t>
            </a:r>
            <a:r>
              <a:rPr lang="cs-CZ" dirty="0"/>
              <a:t>informací, </a:t>
            </a:r>
            <a:r>
              <a:rPr lang="en-US" dirty="0" err="1" smtClean="0"/>
              <a:t>opory</a:t>
            </a:r>
            <a:r>
              <a:rPr lang="en-US" dirty="0"/>
              <a:t>, </a:t>
            </a:r>
            <a:r>
              <a:rPr lang="en-US" dirty="0" err="1" smtClean="0"/>
              <a:t>pocit</a:t>
            </a:r>
            <a:r>
              <a:rPr lang="cs-CZ" dirty="0" smtClean="0"/>
              <a:t>u</a:t>
            </a:r>
            <a:r>
              <a:rPr lang="en-US" dirty="0" smtClean="0"/>
              <a:t> </a:t>
            </a:r>
            <a:r>
              <a:rPr lang="en-US" dirty="0" err="1"/>
              <a:t>náležení</a:t>
            </a:r>
            <a:r>
              <a:rPr lang="en-US" dirty="0"/>
              <a:t>…</a:t>
            </a:r>
            <a:endParaRPr lang="cs-CZ" dirty="0"/>
          </a:p>
          <a:p>
            <a:pPr lvl="1"/>
            <a:r>
              <a:rPr lang="cs-CZ" dirty="0"/>
              <a:t>boom „</a:t>
            </a:r>
            <a:r>
              <a:rPr lang="cs-CZ" dirty="0" err="1"/>
              <a:t>communities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/</a:t>
            </a:r>
            <a:r>
              <a:rPr lang="cs-CZ" dirty="0" err="1"/>
              <a:t>practice</a:t>
            </a:r>
            <a:r>
              <a:rPr lang="cs-CZ" dirty="0"/>
              <a:t>“ </a:t>
            </a:r>
          </a:p>
          <a:p>
            <a:pPr lvl="1"/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communities</a:t>
            </a:r>
            <a:endParaRPr lang="en-US" dirty="0"/>
          </a:p>
          <a:p>
            <a:r>
              <a:rPr lang="cs-CZ" dirty="0"/>
              <a:t>Což zahrnuje i </a:t>
            </a:r>
            <a:r>
              <a:rPr lang="en-US" dirty="0" err="1"/>
              <a:t>negativní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rizikové</a:t>
            </a:r>
            <a:r>
              <a:rPr lang="en-US" dirty="0"/>
              <a:t> </a:t>
            </a:r>
            <a:r>
              <a:rPr lang="en-US" dirty="0" err="1"/>
              <a:t>komunity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 err="1"/>
              <a:t>posilování</a:t>
            </a:r>
            <a:r>
              <a:rPr lang="en-US" dirty="0"/>
              <a:t> </a:t>
            </a:r>
            <a:r>
              <a:rPr lang="en-US" dirty="0" err="1"/>
              <a:t>nežádoucího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 err="1"/>
              <a:t>díky</a:t>
            </a:r>
            <a:r>
              <a:rPr lang="en-US" dirty="0"/>
              <a:t> „</a:t>
            </a:r>
            <a:r>
              <a:rPr lang="en-US" dirty="0" err="1"/>
              <a:t>podpoře</a:t>
            </a:r>
            <a:r>
              <a:rPr lang="en-US" dirty="0"/>
              <a:t>“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strany</a:t>
            </a:r>
            <a:r>
              <a:rPr lang="en-US" dirty="0"/>
              <a:t>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členů</a:t>
            </a:r>
            <a:endParaRPr lang="cs-CZ" dirty="0"/>
          </a:p>
          <a:p>
            <a:pPr lvl="1"/>
            <a:r>
              <a:rPr lang="cs-CZ" dirty="0"/>
              <a:t>Nekvalitní informace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7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prostory na internetu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Liší se „</a:t>
            </a:r>
            <a:r>
              <a:rPr lang="cs-CZ" dirty="0" err="1"/>
              <a:t>affordances</a:t>
            </a:r>
            <a:r>
              <a:rPr lang="cs-CZ" dirty="0"/>
              <a:t>“</a:t>
            </a:r>
          </a:p>
          <a:p>
            <a:r>
              <a:rPr lang="cs-CZ" dirty="0"/>
              <a:t> - charakter prostředí umožňující specifické akce</a:t>
            </a:r>
          </a:p>
          <a:p>
            <a:pPr lvl="1"/>
            <a:r>
              <a:rPr lang="cs-CZ" b="1" dirty="0"/>
              <a:t>vlastnost prostředí</a:t>
            </a:r>
            <a:r>
              <a:rPr lang="cs-CZ" dirty="0"/>
              <a:t>, příležitost k určitému chování, které může aktér provádět díky svým </a:t>
            </a:r>
            <a:r>
              <a:rPr lang="cs-CZ" b="1" dirty="0"/>
              <a:t>schopnostem</a:t>
            </a:r>
          </a:p>
          <a:p>
            <a:endParaRPr lang="cs-CZ" dirty="0"/>
          </a:p>
          <a:p>
            <a:r>
              <a:rPr lang="cs-CZ" dirty="0"/>
              <a:t>Konkrétní charakter daného prostředí</a:t>
            </a:r>
          </a:p>
          <a:p>
            <a:endParaRPr lang="cs-CZ" dirty="0"/>
          </a:p>
          <a:p>
            <a:r>
              <a:rPr lang="cs-CZ" dirty="0"/>
              <a:t>Charakter života sociální skupiny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7164288" y="5157192"/>
            <a:ext cx="360040" cy="9361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4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komunity a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koncepty</a:t>
            </a:r>
          </a:p>
          <a:p>
            <a:r>
              <a:rPr lang="cs-CZ" dirty="0"/>
              <a:t>Význam konkrétní charakter prostředí</a:t>
            </a:r>
          </a:p>
          <a:p>
            <a:r>
              <a:rPr lang="cs-CZ" dirty="0"/>
              <a:t>Co ne/umožňuje</a:t>
            </a:r>
          </a:p>
          <a:p>
            <a:r>
              <a:rPr lang="cs-CZ" dirty="0"/>
              <a:t>SNS a kontrolovaná sebe-prezentace?</a:t>
            </a:r>
          </a:p>
          <a:p>
            <a:pPr lvl="1"/>
            <a:r>
              <a:rPr lang="cs-CZ" dirty="0"/>
              <a:t>FB a </a:t>
            </a:r>
            <a:r>
              <a:rPr lang="cs-CZ" dirty="0" err="1"/>
              <a:t>tagy</a:t>
            </a:r>
            <a:endParaRPr lang="cs-CZ" dirty="0"/>
          </a:p>
          <a:p>
            <a:r>
              <a:rPr lang="cs-CZ" dirty="0"/>
              <a:t>Komunity oddělené od </a:t>
            </a:r>
            <a:r>
              <a:rPr lang="cs-CZ" dirty="0" err="1"/>
              <a:t>offline</a:t>
            </a:r>
            <a:r>
              <a:rPr lang="cs-CZ" dirty="0"/>
              <a:t> života?</a:t>
            </a:r>
          </a:p>
          <a:p>
            <a:pPr lvl="1"/>
            <a:r>
              <a:rPr lang="cs-CZ" dirty="0" err="1"/>
              <a:t>Prolinkování</a:t>
            </a:r>
            <a:r>
              <a:rPr lang="cs-CZ" dirty="0"/>
              <a:t> přes SNS profil</a:t>
            </a:r>
          </a:p>
          <a:p>
            <a:pPr lvl="1"/>
            <a:r>
              <a:rPr lang="cs-CZ" dirty="0"/>
              <a:t>Srazy, návaznost na </a:t>
            </a:r>
            <a:r>
              <a:rPr lang="cs-CZ" dirty="0" err="1"/>
              <a:t>offline</a:t>
            </a:r>
            <a:r>
              <a:rPr lang="cs-CZ" dirty="0"/>
              <a:t> prostředí (hry)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02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komunity a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Různý význam pro různé skupiny</a:t>
            </a:r>
          </a:p>
          <a:p>
            <a:r>
              <a:rPr lang="cs-CZ" dirty="0"/>
              <a:t>Věkové skupiny, vzdělání/zaměstnání…</a:t>
            </a:r>
          </a:p>
          <a:p>
            <a:pPr lvl="1"/>
            <a:r>
              <a:rPr lang="cs-CZ" dirty="0" err="1"/>
              <a:t>Deviantart</a:t>
            </a:r>
            <a:r>
              <a:rPr lang="cs-CZ" dirty="0"/>
              <a:t>; </a:t>
            </a:r>
            <a:r>
              <a:rPr lang="cs-CZ" dirty="0" err="1"/>
              <a:t>LinkedIn</a:t>
            </a:r>
            <a:endParaRPr lang="cs-CZ" dirty="0"/>
          </a:p>
          <a:p>
            <a:r>
              <a:rPr lang="cs-CZ" dirty="0"/>
              <a:t>Kulturní rozdíly</a:t>
            </a:r>
          </a:p>
          <a:p>
            <a:pPr lvl="1"/>
            <a:r>
              <a:rPr lang="cs-CZ" dirty="0" err="1"/>
              <a:t>Twitter</a:t>
            </a:r>
            <a:r>
              <a:rPr lang="cs-CZ" dirty="0"/>
              <a:t> v ČR a USA</a:t>
            </a:r>
          </a:p>
          <a:p>
            <a:pPr lvl="1"/>
            <a:r>
              <a:rPr lang="cs-CZ" dirty="0"/>
              <a:t>Omezení znaků – „no </a:t>
            </a:r>
            <a:r>
              <a:rPr lang="cs-CZ" dirty="0" err="1"/>
              <a:t>room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drama“ (PEW)</a:t>
            </a:r>
          </a:p>
          <a:p>
            <a:r>
              <a:rPr lang="cs-CZ" dirty="0"/>
              <a:t>Atd.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2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prostory, kanály, aplikace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cs-CZ" dirty="0" err="1"/>
              <a:t>Affordances</a:t>
            </a:r>
            <a:r>
              <a:rPr lang="cs-CZ" dirty="0"/>
              <a:t>! Neomezujme se pouze na koncepty komunit a sítí</a:t>
            </a:r>
          </a:p>
          <a:p>
            <a:r>
              <a:rPr lang="cs-CZ" dirty="0"/>
              <a:t>Blog</a:t>
            </a:r>
          </a:p>
          <a:p>
            <a:r>
              <a:rPr lang="cs-CZ" dirty="0"/>
              <a:t>Webové stránky</a:t>
            </a:r>
          </a:p>
          <a:p>
            <a:r>
              <a:rPr lang="cs-CZ" dirty="0"/>
              <a:t>Online chat</a:t>
            </a:r>
          </a:p>
          <a:p>
            <a:r>
              <a:rPr lang="cs-CZ" dirty="0"/>
              <a:t>Diskusní fóra</a:t>
            </a:r>
          </a:p>
          <a:p>
            <a:r>
              <a:rPr lang="cs-CZ" dirty="0" err="1"/>
              <a:t>File-sharing</a:t>
            </a:r>
            <a:r>
              <a:rPr lang="cs-CZ" dirty="0"/>
              <a:t> </a:t>
            </a:r>
            <a:r>
              <a:rPr lang="cs-CZ" dirty="0" err="1"/>
              <a:t>sites</a:t>
            </a:r>
            <a:endParaRPr lang="cs-CZ" dirty="0"/>
          </a:p>
          <a:p>
            <a:r>
              <a:rPr lang="cs-CZ" dirty="0"/>
              <a:t>….</a:t>
            </a:r>
          </a:p>
          <a:p>
            <a:pPr marL="109728" indent="0">
              <a:buNone/>
            </a:pPr>
            <a:r>
              <a:rPr lang="cs-CZ" dirty="0"/>
              <a:t>Interakce? Materiály? Dostupnost? </a:t>
            </a:r>
            <a:r>
              <a:rPr lang="cs-CZ" dirty="0" err="1"/>
              <a:t>Skills</a:t>
            </a:r>
            <a:r>
              <a:rPr lang="cs-CZ" dirty="0"/>
              <a:t>? Frekvence užití?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504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Blogy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„Bezpečný prostor“</a:t>
            </a:r>
          </a:p>
          <a:p>
            <a:pPr lvl="1"/>
            <a:r>
              <a:rPr lang="cs-CZ" dirty="0"/>
              <a:t>Umožněna anonymita</a:t>
            </a:r>
          </a:p>
          <a:p>
            <a:r>
              <a:rPr lang="cs-CZ" dirty="0"/>
              <a:t>Osobní příspěvky – teoreticky bez limitu</a:t>
            </a:r>
          </a:p>
          <a:p>
            <a:r>
              <a:rPr lang="cs-CZ" dirty="0"/>
              <a:t>Publikum – myšlené, reakce</a:t>
            </a:r>
          </a:p>
          <a:p>
            <a:r>
              <a:rPr lang="cs-CZ" dirty="0"/>
              <a:t>Anonymita:</a:t>
            </a:r>
          </a:p>
          <a:p>
            <a:pPr lvl="1"/>
            <a:r>
              <a:rPr lang="cs-CZ" dirty="0"/>
              <a:t>Člověk bojující s nemocí</a:t>
            </a:r>
          </a:p>
          <a:p>
            <a:pPr lvl="1"/>
            <a:r>
              <a:rPr lang="cs-CZ" dirty="0"/>
              <a:t>Političtí aktivisti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733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dirty="0" err="1"/>
              <a:t>Literatura</a:t>
            </a:r>
            <a:endParaRPr lang="en-US" dirty="0"/>
          </a:p>
          <a:p>
            <a:r>
              <a:rPr lang="en-US" dirty="0" err="1"/>
              <a:t>DiMicco</a:t>
            </a:r>
            <a:r>
              <a:rPr lang="en-US" dirty="0"/>
              <a:t>, J.M., Millen, D.R., Geyer, W., Dugan, C., </a:t>
            </a:r>
            <a:r>
              <a:rPr lang="en-US" dirty="0" err="1"/>
              <a:t>Brownholtz</a:t>
            </a:r>
            <a:r>
              <a:rPr lang="en-US" dirty="0"/>
              <a:t>, B., Muller, M.J.: Motivations for social networking at work. In CSCW(2008) 711-720</a:t>
            </a:r>
          </a:p>
          <a:p>
            <a:r>
              <a:rPr lang="en-US" dirty="0" err="1"/>
              <a:t>Siibak</a:t>
            </a:r>
            <a:r>
              <a:rPr lang="en-US" dirty="0"/>
              <a:t>, A. (2009). Constructing the Self through the Photo selection - Visual Impression Management on Social Networking Websites. </a:t>
            </a:r>
            <a:r>
              <a:rPr lang="en-US" dirty="0" err="1"/>
              <a:t>Cyberpsychology</a:t>
            </a:r>
            <a:r>
              <a:rPr lang="en-US" dirty="0"/>
              <a:t>: Journal of Psychosocial Research on Cyberspace, 3(1), article 1</a:t>
            </a:r>
          </a:p>
          <a:p>
            <a:r>
              <a:rPr lang="en-US" dirty="0"/>
              <a:t>Kim, </a:t>
            </a:r>
            <a:r>
              <a:rPr lang="en-US" dirty="0" err="1"/>
              <a:t>Yoojung</a:t>
            </a:r>
            <a:r>
              <a:rPr lang="en-US" dirty="0"/>
              <a:t>, </a:t>
            </a:r>
            <a:r>
              <a:rPr lang="en-US" dirty="0" err="1"/>
              <a:t>Sejung</a:t>
            </a:r>
            <a:r>
              <a:rPr lang="en-US" dirty="0"/>
              <a:t> Marina Choi and </a:t>
            </a:r>
            <a:r>
              <a:rPr lang="en-US" dirty="0" err="1"/>
              <a:t>Dongyoung</a:t>
            </a:r>
            <a:r>
              <a:rPr lang="en-US" dirty="0"/>
              <a:t> </a:t>
            </a:r>
            <a:r>
              <a:rPr lang="en-US" dirty="0" err="1"/>
              <a:t>Sohn</a:t>
            </a:r>
            <a:r>
              <a:rPr lang="en-US" dirty="0"/>
              <a:t>, “Understanding Motives for Using Social Network Site,” American Academy of Advertising Conference, San Mateo, CA (Mar 27-30, 2008)</a:t>
            </a:r>
          </a:p>
          <a:p>
            <a:r>
              <a:rPr lang="en-US" dirty="0" err="1"/>
              <a:t>Gangadharbatla</a:t>
            </a:r>
            <a:r>
              <a:rPr lang="en-US" dirty="0"/>
              <a:t>, H. (2008). Facebook me: collective self-esteem, need to belong, and Internet self-efficacy as predictors of the </a:t>
            </a:r>
            <a:r>
              <a:rPr lang="en-US" dirty="0" err="1"/>
              <a:t>igeneration’s</a:t>
            </a:r>
            <a:r>
              <a:rPr lang="en-US" dirty="0"/>
              <a:t> attitudes toward social networking sites. Journal of Interactive Advertising; 18.</a:t>
            </a:r>
          </a:p>
          <a:p>
            <a:r>
              <a:rPr lang="en-US" dirty="0"/>
              <a:t>Ellison, N.B., </a:t>
            </a:r>
            <a:r>
              <a:rPr lang="en-US" dirty="0" err="1"/>
              <a:t>Steinfeld</a:t>
            </a:r>
            <a:r>
              <a:rPr lang="en-US" dirty="0"/>
              <a:t>, C. &amp; Lampe, C. (2007). The benefits of Facebook “friends”: social capital and college students’ use of online social network sites. Journal of Computer-Mediated Communication; 12</a:t>
            </a:r>
          </a:p>
          <a:p>
            <a:r>
              <a:rPr lang="en-US" dirty="0" err="1"/>
              <a:t>Acquisti</a:t>
            </a:r>
            <a:r>
              <a:rPr lang="en-US" dirty="0"/>
              <a:t>, Alessandro, Gross,  Ralph (2006): Imagined Communities. Awareness, Information Sharing, and Privacy on the </a:t>
            </a:r>
            <a:r>
              <a:rPr lang="en-US" dirty="0" err="1"/>
              <a:t>Facebook.PET</a:t>
            </a:r>
            <a:endParaRPr lang="en-US" dirty="0"/>
          </a:p>
          <a:p>
            <a:r>
              <a:rPr lang="en-US" dirty="0"/>
              <a:t>Zhao, S., </a:t>
            </a:r>
            <a:r>
              <a:rPr lang="en-US" dirty="0" err="1"/>
              <a:t>Grasmuck</a:t>
            </a:r>
            <a:r>
              <a:rPr lang="en-US" dirty="0"/>
              <a:t> S. &amp; Martin, J. (2008). Identity construction on Facebook: digital empowerment in anchored relationships. Computers in Human Behavior; 24:1816–36.</a:t>
            </a:r>
          </a:p>
          <a:p>
            <a:r>
              <a:rPr lang="en-US" dirty="0" err="1"/>
              <a:t>Kuss</a:t>
            </a:r>
            <a:r>
              <a:rPr lang="en-US" dirty="0"/>
              <a:t>, </a:t>
            </a:r>
            <a:r>
              <a:rPr lang="en-US" dirty="0" err="1"/>
              <a:t>Daria</a:t>
            </a:r>
            <a:r>
              <a:rPr lang="en-US" dirty="0"/>
              <a:t> J., Griffiths, Mark </a:t>
            </a:r>
            <a:r>
              <a:rPr lang="en-US" dirty="0" err="1"/>
              <a:t>D..Online</a:t>
            </a:r>
            <a:r>
              <a:rPr lang="en-US" dirty="0"/>
              <a:t> Social Networking and Addiction—A Review of the Psychological. Int. J. Environ. Res. Public Health 2011, 8, 3528-3552</a:t>
            </a:r>
            <a:endParaRPr lang="cs-CZ" dirty="0"/>
          </a:p>
          <a:p>
            <a:r>
              <a:rPr lang="en-US" dirty="0"/>
              <a:t>Baron, R. A., Byrne, D. E., &amp; </a:t>
            </a:r>
            <a:r>
              <a:rPr lang="en-US" dirty="0" err="1"/>
              <a:t>Branscombe</a:t>
            </a:r>
            <a:r>
              <a:rPr lang="en-US" dirty="0"/>
              <a:t>, N. R. (1991). Social psychology (p. 230). Holt, Rinehart and Winston.</a:t>
            </a:r>
            <a:endParaRPr lang="cs-CZ" dirty="0"/>
          </a:p>
          <a:p>
            <a:r>
              <a:rPr lang="en-US" dirty="0"/>
              <a:t>Ellison, N. B. (2007). Social network sites: Definition, history, and scholarship. Journal of Computer‐Mediated Communication, 13(1), 210-230.</a:t>
            </a:r>
          </a:p>
          <a:p>
            <a:r>
              <a:rPr lang="en-US" dirty="0"/>
              <a:t>Porter, C. E. (2004). A Typology of Virtual Communities: A Multi‐Disciplinary Foundation for Future Research. Journal of Computer‐Mediated Communication, 10(1).</a:t>
            </a:r>
            <a:endParaRPr lang="cs-CZ" dirty="0"/>
          </a:p>
          <a:p>
            <a:r>
              <a:rPr lang="en-US" dirty="0" err="1"/>
              <a:t>Valkenburg</a:t>
            </a:r>
            <a:r>
              <a:rPr lang="en-US" dirty="0"/>
              <a:t>, P. M., Peter, J., &amp; Schouten, A. P. (2006). Friend networking sites and their relationship to adolescents' well-being and social self-esteem. </a:t>
            </a:r>
            <a:r>
              <a:rPr lang="en-US" i="1" dirty="0" err="1"/>
              <a:t>CyberPsychology</a:t>
            </a:r>
            <a:r>
              <a:rPr lang="en-US" i="1" dirty="0"/>
              <a:t> &amp; Behavior</a:t>
            </a:r>
            <a:r>
              <a:rPr lang="en-US" dirty="0"/>
              <a:t>, </a:t>
            </a:r>
            <a:r>
              <a:rPr lang="en-US" i="1" dirty="0"/>
              <a:t>9</a:t>
            </a:r>
            <a:r>
              <a:rPr lang="en-US" dirty="0"/>
              <a:t>(5), 584-590.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38993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3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Media </a:t>
            </a:r>
            <a:r>
              <a:rPr lang="cs-CZ" dirty="0" err="1"/>
              <a:t>affordances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Různá média a kanály díky svým vlastnostem nabízí specifický způsob užívání</a:t>
            </a:r>
          </a:p>
          <a:p>
            <a:pPr lvl="1"/>
            <a:r>
              <a:rPr lang="cs-CZ" dirty="0"/>
              <a:t>Možnosti i omezení</a:t>
            </a:r>
          </a:p>
          <a:p>
            <a:pPr lvl="1"/>
            <a:r>
              <a:rPr lang="cs-CZ" dirty="0"/>
              <a:t>Např. anonymita, sdílené materiály…</a:t>
            </a:r>
          </a:p>
          <a:p>
            <a:r>
              <a:rPr lang="cs-CZ" dirty="0"/>
              <a:t>Lidé je používají za určitým účelem</a:t>
            </a:r>
          </a:p>
          <a:p>
            <a:pPr lvl="1"/>
            <a:r>
              <a:rPr lang="cs-CZ" dirty="0"/>
              <a:t>V kontextu celkového užívání, motivace, potřeb, zvyků</a:t>
            </a:r>
          </a:p>
          <a:p>
            <a:pPr lvl="1"/>
            <a:r>
              <a:rPr lang="cs-CZ" dirty="0"/>
              <a:t>Navázáno na širší kontext – skupiny, kultury</a:t>
            </a:r>
          </a:p>
          <a:p>
            <a:r>
              <a:rPr lang="cs-CZ" dirty="0"/>
              <a:t>Dohromady ústí v potenciál pro specifické chování a akce</a:t>
            </a:r>
          </a:p>
          <a:p>
            <a:r>
              <a:rPr lang="cs-CZ" dirty="0"/>
              <a:t>Reciprocita, vývoj na základě interakce</a:t>
            </a:r>
          </a:p>
          <a:p>
            <a:endParaRPr lang="cs-CZ" dirty="0"/>
          </a:p>
          <a:p>
            <a:pPr marL="109728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15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komunity a online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Zachycení skupinového života online</a:t>
            </a:r>
          </a:p>
          <a:p>
            <a:pPr lvl="1"/>
            <a:r>
              <a:rPr lang="cs-CZ" dirty="0"/>
              <a:t>Online komunity</a:t>
            </a:r>
          </a:p>
          <a:p>
            <a:pPr lvl="1"/>
            <a:r>
              <a:rPr lang="cs-CZ" dirty="0"/>
              <a:t>Sociální sítě</a:t>
            </a:r>
          </a:p>
          <a:p>
            <a:endParaRPr lang="cs-CZ" dirty="0"/>
          </a:p>
          <a:p>
            <a:r>
              <a:rPr lang="cs-CZ" dirty="0"/>
              <a:t>Dominují ve výzkumech sociálních aspektů používání internetu</a:t>
            </a:r>
          </a:p>
          <a:p>
            <a:r>
              <a:rPr lang="cs-CZ" dirty="0"/>
              <a:t>Odlišné pojmy – ale se spoustou podobností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7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„Tradiční pojetí“ ve výzkumu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Komunity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Sociální sítě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Úzké (prostorové) vymezení, vyhraněnost, koheze</a:t>
            </a:r>
          </a:p>
          <a:p>
            <a:r>
              <a:rPr lang="cs-CZ" dirty="0"/>
              <a:t>Společná historie a cíle</a:t>
            </a:r>
          </a:p>
          <a:p>
            <a:r>
              <a:rPr lang="cs-CZ" dirty="0"/>
              <a:t>Blízké vztahy, časté interakce, závazky </a:t>
            </a:r>
          </a:p>
          <a:p>
            <a:r>
              <a:rPr lang="cs-CZ" dirty="0"/>
              <a:t>Pocit náležení  (viz ohraničenost – kam? Mezi koho?)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Bonding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capital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Různě</a:t>
            </a:r>
            <a:r>
              <a:rPr lang="cs-CZ" dirty="0"/>
              <a:t> pevné vztahy - spíše méně</a:t>
            </a:r>
          </a:p>
          <a:p>
            <a:r>
              <a:rPr lang="cs-CZ" dirty="0"/>
              <a:t>Rozprostřenost, takřka neohraničenost</a:t>
            </a:r>
          </a:p>
          <a:p>
            <a:r>
              <a:rPr lang="cs-CZ" dirty="0"/>
              <a:t>Malé závazky, různá frekvence interakcí, i neosobní vztahy</a:t>
            </a:r>
          </a:p>
          <a:p>
            <a:r>
              <a:rPr lang="cs-CZ" dirty="0"/>
              <a:t>Nemusí být identifikace (S kým? Se sítí?)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9728" indent="0">
              <a:buNone/>
            </a:pPr>
            <a:endParaRPr lang="cs-CZ" dirty="0"/>
          </a:p>
          <a:p>
            <a:pPr>
              <a:buNone/>
            </a:pPr>
            <a:r>
              <a:rPr lang="cs-CZ" dirty="0" err="1"/>
              <a:t>Bridging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capital</a:t>
            </a:r>
            <a:endParaRPr lang="cs-CZ" dirty="0"/>
          </a:p>
          <a:p>
            <a:endParaRPr lang="en-US" dirty="0"/>
          </a:p>
        </p:txBody>
      </p:sp>
      <p:sp>
        <p:nvSpPr>
          <p:cNvPr id="14" name="Šipka dolů 13"/>
          <p:cNvSpPr/>
          <p:nvPr/>
        </p:nvSpPr>
        <p:spPr>
          <a:xfrm>
            <a:off x="6156176" y="50851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Šipka dolů 14"/>
          <p:cNvSpPr/>
          <p:nvPr/>
        </p:nvSpPr>
        <p:spPr>
          <a:xfrm>
            <a:off x="1691680" y="50851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157192"/>
            <a:ext cx="936104" cy="76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20272" y="5032252"/>
            <a:ext cx="768229" cy="9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4041648" cy="457200"/>
          </a:xfrm>
        </p:spPr>
        <p:txBody>
          <a:bodyPr/>
          <a:lstStyle/>
          <a:p>
            <a:r>
              <a:rPr lang="cs-CZ" dirty="0"/>
              <a:t>Online komunity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716016" y="1484784"/>
            <a:ext cx="4041775" cy="457200"/>
          </a:xfrm>
        </p:spPr>
        <p:txBody>
          <a:bodyPr/>
          <a:lstStyle/>
          <a:p>
            <a:r>
              <a:rPr lang="cs-CZ" dirty="0"/>
              <a:t>Online SNS</a:t>
            </a:r>
            <a:endParaRPr lang="en-US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2"/>
          </p:nvPr>
        </p:nvSpPr>
        <p:spPr>
          <a:xfrm>
            <a:off x="381000" y="2276872"/>
            <a:ext cx="4041648" cy="431784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dirty="0"/>
              <a:t>„</a:t>
            </a:r>
            <a:r>
              <a:rPr lang="en-US" dirty="0"/>
              <a:t>A virtual community is defined herein as an aggregation of individuals or business partners who interact around a shared interest, where the interaction is at least partially supported and/or mediated by technology and guided by some protocols or norms</a:t>
            </a:r>
            <a:r>
              <a:rPr lang="cs-CZ" dirty="0"/>
              <a:t> „(Porter, 2004)</a:t>
            </a:r>
          </a:p>
          <a:p>
            <a:pPr marL="109728" indent="0">
              <a:buNone/>
            </a:pPr>
            <a:r>
              <a:rPr lang="cs-CZ" dirty="0"/>
              <a:t>Význam ale také „</a:t>
            </a:r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belonging</a:t>
            </a:r>
            <a:r>
              <a:rPr lang="cs-CZ" dirty="0"/>
              <a:t>“ (</a:t>
            </a:r>
            <a:r>
              <a:rPr lang="cs-CZ" dirty="0" err="1"/>
              <a:t>Blanchard</a:t>
            </a:r>
            <a:r>
              <a:rPr lang="cs-CZ" dirty="0"/>
              <a:t>, 2004)</a:t>
            </a:r>
            <a:endParaRPr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4718304" y="2276872"/>
            <a:ext cx="4041775" cy="431784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dirty="0"/>
              <a:t>„</a:t>
            </a:r>
            <a:r>
              <a:rPr lang="en-US" dirty="0"/>
              <a:t>We define social network sites as web-based services that allow individuals to </a:t>
            </a:r>
            <a:endParaRPr lang="cs-CZ" dirty="0"/>
          </a:p>
          <a:p>
            <a:pPr marL="566928" indent="-457200">
              <a:buAutoNum type="arabicParenBoth"/>
            </a:pPr>
            <a:r>
              <a:rPr lang="en-US" dirty="0"/>
              <a:t>construct a public or semi-public profile within a bounded system, </a:t>
            </a:r>
            <a:endParaRPr lang="cs-CZ" dirty="0"/>
          </a:p>
          <a:p>
            <a:pPr marL="566928" indent="-457200">
              <a:buAutoNum type="arabicParenBoth"/>
            </a:pPr>
            <a:r>
              <a:rPr lang="cs-CZ" dirty="0"/>
              <a:t>a</a:t>
            </a:r>
            <a:r>
              <a:rPr lang="en-US" dirty="0" err="1"/>
              <a:t>rticulate</a:t>
            </a:r>
            <a:r>
              <a:rPr lang="cs-CZ" dirty="0"/>
              <a:t> </a:t>
            </a:r>
            <a:r>
              <a:rPr lang="en-US" dirty="0"/>
              <a:t>a list of other users with whom they share a connection, and </a:t>
            </a:r>
            <a:endParaRPr lang="cs-CZ" dirty="0"/>
          </a:p>
          <a:p>
            <a:pPr marL="566928" indent="-457200">
              <a:buAutoNum type="arabicParenBoth"/>
            </a:pPr>
            <a:r>
              <a:rPr lang="en-US" dirty="0"/>
              <a:t>view and traverse</a:t>
            </a:r>
            <a:r>
              <a:rPr lang="cs-CZ" dirty="0"/>
              <a:t> </a:t>
            </a:r>
            <a:r>
              <a:rPr lang="en-US" dirty="0"/>
              <a:t>their list of connections and those made by others within the </a:t>
            </a:r>
            <a:r>
              <a:rPr lang="en-US" dirty="0" err="1"/>
              <a:t>syst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“ (</a:t>
            </a:r>
            <a:r>
              <a:rPr lang="cs-CZ" dirty="0" err="1"/>
              <a:t>Ellison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cs-CZ" dirty="0" err="1"/>
              <a:t>boyd</a:t>
            </a:r>
            <a:r>
              <a:rPr lang="cs-CZ" dirty="0"/>
              <a:t>, 2007)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930</TotalTime>
  <Words>2373</Words>
  <Application>Microsoft Office PowerPoint</Application>
  <PresentationFormat>Předvádění na obrazovce (4:3)</PresentationFormat>
  <Paragraphs>384</Paragraphs>
  <Slides>55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Calibri</vt:lpstr>
      <vt:lpstr>Georgia</vt:lpstr>
      <vt:lpstr>Trebuchet MS</vt:lpstr>
      <vt:lpstr>Wingdings 2</vt:lpstr>
      <vt:lpstr>Urbanistický</vt:lpstr>
      <vt:lpstr>Specifické sociální prostory na internetu: Online komunity a SNS </vt:lpstr>
      <vt:lpstr>Téma hodiny</vt:lpstr>
      <vt:lpstr>Úvod</vt:lpstr>
      <vt:lpstr>Specifické prostory na internetu</vt:lpstr>
      <vt:lpstr>Specifické prostory na internetu</vt:lpstr>
      <vt:lpstr>Media affordances</vt:lpstr>
      <vt:lpstr>Online komunity a online SNS</vt:lpstr>
      <vt:lpstr>„Tradiční pojetí“ ve výzkumu</vt:lpstr>
      <vt:lpstr>Prezentace aplikace PowerPoint</vt:lpstr>
      <vt:lpstr>Ovšem na internetu…</vt:lpstr>
      <vt:lpstr>Na internetu…</vt:lpstr>
      <vt:lpstr>Online komunity a SNS</vt:lpstr>
      <vt:lpstr>Online komunity a SNS</vt:lpstr>
      <vt:lpstr>Profil uživatelů/profil prostředí</vt:lpstr>
      <vt:lpstr>Častá – zjednodušená - představa</vt:lpstr>
      <vt:lpstr>Nebo dokonce jen…</vt:lpstr>
      <vt:lpstr>Nebo dokonce jen…</vt:lpstr>
      <vt:lpstr>Profil uživatelů/profil prostředí</vt:lpstr>
      <vt:lpstr>Profil uživatelů/profil prostředí</vt:lpstr>
      <vt:lpstr>Profil uživatelů/profil prostředí</vt:lpstr>
      <vt:lpstr>Profil uživatelů/profil prostředí</vt:lpstr>
      <vt:lpstr>Profil uživatelů/profil prostředí</vt:lpstr>
      <vt:lpstr>Profil uživatelů/profil prostředí</vt:lpstr>
      <vt:lpstr>Profil uživatelů/profil prostředí</vt:lpstr>
      <vt:lpstr>Profil uživatelů/profil prostředí</vt:lpstr>
      <vt:lpstr>Profil uživatelů/profil prostředí</vt:lpstr>
      <vt:lpstr>Profil uživatelů/profil prostředí</vt:lpstr>
      <vt:lpstr>Profil uživatelů/profil prostředí</vt:lpstr>
      <vt:lpstr>Profil uživatelů/profil prostředí</vt:lpstr>
      <vt:lpstr>Online SNS</vt:lpstr>
      <vt:lpstr>Online sociální sítě</vt:lpstr>
      <vt:lpstr>Motivace k použití SNS</vt:lpstr>
      <vt:lpstr>Motivace a užívání SNS</vt:lpstr>
      <vt:lpstr>Motivace a užívání SNS</vt:lpstr>
      <vt:lpstr>Důsledky používání</vt:lpstr>
      <vt:lpstr>Důsledky používání</vt:lpstr>
      <vt:lpstr>Důsledky používání</vt:lpstr>
      <vt:lpstr>Online sociální sítě</vt:lpstr>
      <vt:lpstr>Sebe-prezentace na SNS</vt:lpstr>
      <vt:lpstr>Sebe-prezentace na SNS</vt:lpstr>
      <vt:lpstr>Sebe-prezentace na SNS</vt:lpstr>
      <vt:lpstr>Důsledky použití SNS</vt:lpstr>
      <vt:lpstr>Online komunity</vt:lpstr>
      <vt:lpstr>Online komunity</vt:lpstr>
      <vt:lpstr>Online komunity - motivace</vt:lpstr>
      <vt:lpstr>Online komunity - motivace</vt:lpstr>
      <vt:lpstr>Online komunity</vt:lpstr>
      <vt:lpstr>Online komunity - působení</vt:lpstr>
      <vt:lpstr>Online komunity - působení</vt:lpstr>
      <vt:lpstr>Online komunity a SNS</vt:lpstr>
      <vt:lpstr>Online komunity a SNS</vt:lpstr>
      <vt:lpstr>Další prostory, kanály, aplikace</vt:lpstr>
      <vt:lpstr>Příklad: Blogy</vt:lpstr>
      <vt:lpstr>Prezentace aplikace PowerPoint</vt:lpstr>
      <vt:lpstr>Prezentace aplikace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komunity a SNS</dc:title>
  <dc:creator>Hanka</dc:creator>
  <cp:lastModifiedBy>Hana Macháčková</cp:lastModifiedBy>
  <cp:revision>329</cp:revision>
  <dcterms:created xsi:type="dcterms:W3CDTF">2013-04-06T03:58:12Z</dcterms:created>
  <dcterms:modified xsi:type="dcterms:W3CDTF">2017-10-30T10:19:09Z</dcterms:modified>
</cp:coreProperties>
</file>