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6" r:id="rId3"/>
    <p:sldId id="268" r:id="rId4"/>
    <p:sldId id="267" r:id="rId5"/>
    <p:sldId id="269" r:id="rId6"/>
    <p:sldId id="270" r:id="rId7"/>
    <p:sldId id="286" r:id="rId8"/>
    <p:sldId id="271" r:id="rId9"/>
    <p:sldId id="272" r:id="rId10"/>
    <p:sldId id="273" r:id="rId11"/>
    <p:sldId id="264" r:id="rId12"/>
    <p:sldId id="284" r:id="rId13"/>
    <p:sldId id="285" r:id="rId14"/>
    <p:sldId id="277" r:id="rId15"/>
    <p:sldId id="261" r:id="rId16"/>
    <p:sldId id="280" r:id="rId17"/>
    <p:sldId id="282" r:id="rId18"/>
    <p:sldId id="279" r:id="rId19"/>
    <p:sldId id="281" r:id="rId20"/>
    <p:sldId id="278" r:id="rId21"/>
    <p:sldId id="276" r:id="rId22"/>
    <p:sldId id="274"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3F1D0994-CF64-499A-BF3F-2859607F1D84}" type="datetimeFigureOut">
              <a:rPr lang="en-US" smtClean="0"/>
              <a:pPr/>
              <a:t>11/27/2017</a:t>
            </a:fld>
            <a:endParaRPr lang="en-US"/>
          </a:p>
        </p:txBody>
      </p:sp>
      <p:sp>
        <p:nvSpPr>
          <p:cNvPr id="23" name="Slide Number Placeholder 22"/>
          <p:cNvSpPr>
            <a:spLocks noGrp="1"/>
          </p:cNvSpPr>
          <p:nvPr>
            <p:ph type="sldNum" sz="quarter" idx="11"/>
          </p:nvPr>
        </p:nvSpPr>
        <p:spPr/>
        <p:txBody>
          <a:bodyPr/>
          <a:lstStyle/>
          <a:p>
            <a:fld id="{F6C22B33-DDF6-458E-9153-4C0DCC6C5E19}"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cs-CZ" smtClean="0"/>
              <a:t>Kliknutím lze upravit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1D0994-CF64-499A-BF3F-2859607F1D84}"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22B33-DDF6-458E-9153-4C0DCC6C5E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1D0994-CF64-499A-BF3F-2859607F1D84}"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22B33-DDF6-458E-9153-4C0DCC6C5E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2" name="Date Placeholder 11"/>
          <p:cNvSpPr>
            <a:spLocks noGrp="1"/>
          </p:cNvSpPr>
          <p:nvPr>
            <p:ph type="dt" sz="half" idx="14"/>
          </p:nvPr>
        </p:nvSpPr>
        <p:spPr/>
        <p:txBody>
          <a:bodyPr/>
          <a:lstStyle/>
          <a:p>
            <a:fld id="{3F1D0994-CF64-499A-BF3F-2859607F1D84}" type="datetimeFigureOut">
              <a:rPr lang="en-US" smtClean="0"/>
              <a:pPr/>
              <a:t>11/27/2017</a:t>
            </a:fld>
            <a:endParaRPr lang="en-US"/>
          </a:p>
        </p:txBody>
      </p:sp>
      <p:sp>
        <p:nvSpPr>
          <p:cNvPr id="19" name="Slide Number Placeholder 18"/>
          <p:cNvSpPr>
            <a:spLocks noGrp="1"/>
          </p:cNvSpPr>
          <p:nvPr>
            <p:ph type="sldNum" sz="quarter" idx="15"/>
          </p:nvPr>
        </p:nvSpPr>
        <p:spPr/>
        <p:txBody>
          <a:bodyPr/>
          <a:lstStyle/>
          <a:p>
            <a:fld id="{F6C22B33-DDF6-458E-9153-4C0DCC6C5E19}"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cs-CZ" smtClean="0"/>
              <a:t>Kliknutím lze upravit styl.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6" name="Date Placeholder 15"/>
          <p:cNvSpPr>
            <a:spLocks noGrp="1"/>
          </p:cNvSpPr>
          <p:nvPr>
            <p:ph type="dt" sz="half" idx="10"/>
          </p:nvPr>
        </p:nvSpPr>
        <p:spPr/>
        <p:txBody>
          <a:bodyPr/>
          <a:lstStyle/>
          <a:p>
            <a:fld id="{3F1D0994-CF64-499A-BF3F-2859607F1D84}" type="datetimeFigureOut">
              <a:rPr lang="en-US" smtClean="0"/>
              <a:pPr/>
              <a:t>11/27/2017</a:t>
            </a:fld>
            <a:endParaRPr lang="en-US"/>
          </a:p>
        </p:txBody>
      </p:sp>
      <p:sp>
        <p:nvSpPr>
          <p:cNvPr id="20" name="Slide Number Placeholder 19"/>
          <p:cNvSpPr>
            <a:spLocks noGrp="1"/>
          </p:cNvSpPr>
          <p:nvPr>
            <p:ph type="sldNum" sz="quarter" idx="11"/>
          </p:nvPr>
        </p:nvSpPr>
        <p:spPr/>
        <p:txBody>
          <a:bodyPr/>
          <a:lstStyle/>
          <a:p>
            <a:fld id="{F6C22B33-DDF6-458E-9153-4C0DCC6C5E19}"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cs-CZ" smtClean="0"/>
              <a:t>Kliknutím lze upravit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7" name="Title 26"/>
          <p:cNvSpPr>
            <a:spLocks noGrp="1"/>
          </p:cNvSpPr>
          <p:nvPr>
            <p:ph type="title"/>
          </p:nvPr>
        </p:nvSpPr>
        <p:spPr/>
        <p:txBody>
          <a:bodyPr/>
          <a:lstStyle/>
          <a:p>
            <a:r>
              <a:rPr lang="cs-CZ" smtClean="0"/>
              <a:t>Kliknutím lze upravit styl.</a:t>
            </a:r>
            <a:endParaRPr lang="en-US" dirty="0"/>
          </a:p>
        </p:txBody>
      </p:sp>
      <p:sp>
        <p:nvSpPr>
          <p:cNvPr id="20" name="Date Placeholder 19"/>
          <p:cNvSpPr>
            <a:spLocks noGrp="1"/>
          </p:cNvSpPr>
          <p:nvPr>
            <p:ph type="dt" sz="half" idx="15"/>
          </p:nvPr>
        </p:nvSpPr>
        <p:spPr/>
        <p:txBody>
          <a:bodyPr/>
          <a:lstStyle/>
          <a:p>
            <a:fld id="{3F1D0994-CF64-499A-BF3F-2859607F1D84}" type="datetimeFigureOut">
              <a:rPr lang="en-US" smtClean="0"/>
              <a:pPr/>
              <a:t>11/27/2017</a:t>
            </a:fld>
            <a:endParaRPr lang="en-US"/>
          </a:p>
        </p:txBody>
      </p:sp>
      <p:sp>
        <p:nvSpPr>
          <p:cNvPr id="25" name="Slide Number Placeholder 24"/>
          <p:cNvSpPr>
            <a:spLocks noGrp="1"/>
          </p:cNvSpPr>
          <p:nvPr>
            <p:ph type="sldNum" sz="quarter" idx="16"/>
          </p:nvPr>
        </p:nvSpPr>
        <p:spPr/>
        <p:txBody>
          <a:bodyPr/>
          <a:lstStyle/>
          <a:p>
            <a:fld id="{F6C22B33-DDF6-458E-9153-4C0DCC6C5E19}"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30" name="Title 29"/>
          <p:cNvSpPr>
            <a:spLocks noGrp="1"/>
          </p:cNvSpPr>
          <p:nvPr>
            <p:ph type="title"/>
          </p:nvPr>
        </p:nvSpPr>
        <p:spPr/>
        <p:txBody>
          <a:bodyPr/>
          <a:lstStyle/>
          <a:p>
            <a:r>
              <a:rPr lang="cs-CZ" smtClean="0"/>
              <a:t>Kliknutím lze upravit styl.</a:t>
            </a:r>
            <a:endParaRPr lang="en-US"/>
          </a:p>
        </p:txBody>
      </p:sp>
      <p:sp>
        <p:nvSpPr>
          <p:cNvPr id="20" name="Date Placeholder 19"/>
          <p:cNvSpPr>
            <a:spLocks noGrp="1"/>
          </p:cNvSpPr>
          <p:nvPr>
            <p:ph type="dt" sz="half" idx="16"/>
          </p:nvPr>
        </p:nvSpPr>
        <p:spPr/>
        <p:txBody>
          <a:bodyPr/>
          <a:lstStyle/>
          <a:p>
            <a:fld id="{3F1D0994-CF64-499A-BF3F-2859607F1D84}" type="datetimeFigureOut">
              <a:rPr lang="en-US" smtClean="0"/>
              <a:pPr/>
              <a:t>11/27/2017</a:t>
            </a:fld>
            <a:endParaRPr lang="en-US"/>
          </a:p>
        </p:txBody>
      </p:sp>
      <p:sp>
        <p:nvSpPr>
          <p:cNvPr id="24" name="Slide Number Placeholder 23"/>
          <p:cNvSpPr>
            <a:spLocks noGrp="1"/>
          </p:cNvSpPr>
          <p:nvPr>
            <p:ph type="sldNum" sz="quarter" idx="17"/>
          </p:nvPr>
        </p:nvSpPr>
        <p:spPr/>
        <p:txBody>
          <a:bodyPr/>
          <a:lstStyle/>
          <a:p>
            <a:fld id="{F6C22B33-DDF6-458E-9153-4C0DCC6C5E19}"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3F1D0994-CF64-499A-BF3F-2859607F1D84}" type="datetimeFigureOut">
              <a:rPr lang="en-US" smtClean="0"/>
              <a:pPr/>
              <a:t>11/27/2017</a:t>
            </a:fld>
            <a:endParaRPr lang="en-US"/>
          </a:p>
        </p:txBody>
      </p:sp>
      <p:sp>
        <p:nvSpPr>
          <p:cNvPr id="14" name="Slide Number Placeholder 13"/>
          <p:cNvSpPr>
            <a:spLocks noGrp="1"/>
          </p:cNvSpPr>
          <p:nvPr>
            <p:ph type="sldNum" sz="quarter" idx="11"/>
          </p:nvPr>
        </p:nvSpPr>
        <p:spPr/>
        <p:txBody>
          <a:bodyPr/>
          <a:lstStyle/>
          <a:p>
            <a:fld id="{F6C22B33-DDF6-458E-9153-4C0DCC6C5E19}"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3F1D0994-CF64-499A-BF3F-2859607F1D84}" type="datetimeFigureOut">
              <a:rPr lang="en-US" smtClean="0"/>
              <a:pPr/>
              <a:t>11/27/2017</a:t>
            </a:fld>
            <a:endParaRPr lang="en-US"/>
          </a:p>
        </p:txBody>
      </p:sp>
      <p:sp>
        <p:nvSpPr>
          <p:cNvPr id="12" name="Slide Number Placeholder 11"/>
          <p:cNvSpPr>
            <a:spLocks noGrp="1"/>
          </p:cNvSpPr>
          <p:nvPr>
            <p:ph type="sldNum" sz="quarter" idx="11"/>
          </p:nvPr>
        </p:nvSpPr>
        <p:spPr/>
        <p:txBody>
          <a:bodyPr/>
          <a:lstStyle/>
          <a:p>
            <a:fld id="{F6C22B33-DDF6-458E-9153-4C0DCC6C5E19}"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cs-CZ" smtClean="0"/>
              <a:t>Kliknutím lze upravit styl.</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Date Placeholder 12"/>
          <p:cNvSpPr>
            <a:spLocks noGrp="1"/>
          </p:cNvSpPr>
          <p:nvPr>
            <p:ph type="dt" sz="half" idx="15"/>
          </p:nvPr>
        </p:nvSpPr>
        <p:spPr/>
        <p:txBody>
          <a:bodyPr/>
          <a:lstStyle/>
          <a:p>
            <a:fld id="{3F1D0994-CF64-499A-BF3F-2859607F1D84}" type="datetimeFigureOut">
              <a:rPr lang="en-US" smtClean="0"/>
              <a:pPr/>
              <a:t>11/27/2017</a:t>
            </a:fld>
            <a:endParaRPr lang="en-US"/>
          </a:p>
        </p:txBody>
      </p:sp>
      <p:sp>
        <p:nvSpPr>
          <p:cNvPr id="18" name="Slide Number Placeholder 17"/>
          <p:cNvSpPr>
            <a:spLocks noGrp="1"/>
          </p:cNvSpPr>
          <p:nvPr>
            <p:ph type="sldNum" sz="quarter" idx="16"/>
          </p:nvPr>
        </p:nvSpPr>
        <p:spPr/>
        <p:txBody>
          <a:bodyPr/>
          <a:lstStyle/>
          <a:p>
            <a:fld id="{F6C22B33-DDF6-458E-9153-4C0DCC6C5E19}"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cs-CZ" smtClean="0"/>
              <a:t>Kliknutím lze upravit styly předlohy textu.</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13" name="Date Placeholder 12"/>
          <p:cNvSpPr>
            <a:spLocks noGrp="1"/>
          </p:cNvSpPr>
          <p:nvPr>
            <p:ph type="dt" sz="half" idx="14"/>
          </p:nvPr>
        </p:nvSpPr>
        <p:spPr/>
        <p:txBody>
          <a:bodyPr/>
          <a:lstStyle/>
          <a:p>
            <a:fld id="{3F1D0994-CF64-499A-BF3F-2859607F1D84}" type="datetimeFigureOut">
              <a:rPr lang="en-US" smtClean="0"/>
              <a:pPr/>
              <a:t>11/27/2017</a:t>
            </a:fld>
            <a:endParaRPr lang="en-US"/>
          </a:p>
        </p:txBody>
      </p:sp>
      <p:sp>
        <p:nvSpPr>
          <p:cNvPr id="20" name="Slide Number Placeholder 19"/>
          <p:cNvSpPr>
            <a:spLocks noGrp="1"/>
          </p:cNvSpPr>
          <p:nvPr>
            <p:ph type="sldNum" sz="quarter" idx="15"/>
          </p:nvPr>
        </p:nvSpPr>
        <p:spPr/>
        <p:txBody>
          <a:bodyPr/>
          <a:lstStyle/>
          <a:p>
            <a:fld id="{F6C22B33-DDF6-458E-9153-4C0DCC6C5E19}"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3F1D0994-CF64-499A-BF3F-2859607F1D84}" type="datetimeFigureOut">
              <a:rPr lang="en-US" smtClean="0"/>
              <a:pPr/>
              <a:t>11/27/2017</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6C22B33-DDF6-458E-9153-4C0DCC6C5E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tmp"/><Relationship Id="rId7" Type="http://schemas.openxmlformats.org/officeDocument/2006/relationships/image" Target="../media/image24.tmp"/><Relationship Id="rId2" Type="http://schemas.openxmlformats.org/officeDocument/2006/relationships/image" Target="../media/image19.tmp"/><Relationship Id="rId1" Type="http://schemas.openxmlformats.org/officeDocument/2006/relationships/slideLayout" Target="../slideLayouts/slideLayout2.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1.tm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bridgew.edu/depts/artscnce/jiws/April0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rgbClr val="C00000"/>
                </a:solidFill>
              </a:rPr>
              <a:t>Nebezpečné (?) skupiny na internetu</a:t>
            </a:r>
            <a:endParaRPr lang="en-US" dirty="0">
              <a:solidFill>
                <a:srgbClr val="C00000"/>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755" y="4935459"/>
            <a:ext cx="5993438" cy="171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92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413101"/>
            <a:ext cx="16764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obsah 1"/>
          <p:cNvSpPr>
            <a:spLocks noGrp="1"/>
          </p:cNvSpPr>
          <p:nvPr>
            <p:ph sz="quarter" idx="13"/>
          </p:nvPr>
        </p:nvSpPr>
        <p:spPr/>
        <p:txBody>
          <a:bodyPr>
            <a:normAutofit/>
          </a:bodyPr>
          <a:lstStyle/>
          <a:p>
            <a:r>
              <a:rPr lang="cs-CZ" dirty="0" smtClean="0"/>
              <a:t>Mohou vznikat i na stránkách věnovaných zdraví, hubnutí (</a:t>
            </a:r>
            <a:r>
              <a:rPr lang="en-US" dirty="0" err="1" smtClean="0"/>
              <a:t>Mulveen</a:t>
            </a:r>
            <a:r>
              <a:rPr lang="en-US" dirty="0" smtClean="0"/>
              <a:t> &amp; Hepworth</a:t>
            </a:r>
            <a:r>
              <a:rPr lang="cs-CZ" dirty="0" smtClean="0"/>
              <a:t>,</a:t>
            </a:r>
            <a:r>
              <a:rPr lang="en-US" dirty="0" smtClean="0"/>
              <a:t> 2006</a:t>
            </a:r>
            <a:r>
              <a:rPr lang="cs-CZ" dirty="0" smtClean="0"/>
              <a:t>)</a:t>
            </a:r>
          </a:p>
          <a:p>
            <a:r>
              <a:rPr lang="cs-CZ" dirty="0" smtClean="0"/>
              <a:t>Silné skupinové normy</a:t>
            </a:r>
          </a:p>
          <a:p>
            <a:pPr lvl="1"/>
            <a:r>
              <a:rPr lang="cs-CZ" dirty="0" smtClean="0"/>
              <a:t>velká míra sebe-odkrývání – konkrétní informace o váze (obrázky, deníkové záznamy, přesná čísla, míry, velikosti)</a:t>
            </a:r>
          </a:p>
          <a:p>
            <a:pPr lvl="1"/>
            <a:r>
              <a:rPr lang="cs-CZ" dirty="0" smtClean="0"/>
              <a:t>silná sociální opora</a:t>
            </a:r>
          </a:p>
          <a:p>
            <a:pPr lvl="1"/>
            <a:r>
              <a:rPr lang="cs-CZ" dirty="0" smtClean="0"/>
              <a:t>Specifický diskurz – vs. </a:t>
            </a:r>
            <a:r>
              <a:rPr lang="cs-CZ" dirty="0" err="1" smtClean="0"/>
              <a:t>harm-reducing</a:t>
            </a:r>
            <a:r>
              <a:rPr lang="cs-CZ" dirty="0" smtClean="0"/>
              <a:t> </a:t>
            </a:r>
            <a:r>
              <a:rPr lang="cs-CZ" dirty="0" err="1" smtClean="0"/>
              <a:t>sites</a:t>
            </a:r>
            <a:endParaRPr lang="cs-CZ" dirty="0" smtClean="0"/>
          </a:p>
          <a:p>
            <a:r>
              <a:rPr lang="cs-CZ" dirty="0" smtClean="0"/>
              <a:t>„</a:t>
            </a:r>
            <a:r>
              <a:rPr lang="cs-CZ" dirty="0" err="1" smtClean="0"/>
              <a:t>Clearly</a:t>
            </a:r>
            <a:r>
              <a:rPr lang="cs-CZ" dirty="0" smtClean="0"/>
              <a:t>, </a:t>
            </a:r>
            <a:r>
              <a:rPr lang="cs-CZ" dirty="0" err="1" smtClean="0"/>
              <a:t>what</a:t>
            </a:r>
            <a:r>
              <a:rPr lang="cs-CZ" dirty="0" smtClean="0"/>
              <a:t> are </a:t>
            </a:r>
            <a:r>
              <a:rPr lang="cs-CZ" dirty="0" err="1" smtClean="0"/>
              <a:t>described</a:t>
            </a:r>
            <a:r>
              <a:rPr lang="cs-CZ" dirty="0" smtClean="0"/>
              <a:t> as ‘</a:t>
            </a:r>
            <a:r>
              <a:rPr lang="cs-CZ" dirty="0" err="1" smtClean="0"/>
              <a:t>honest’</a:t>
            </a:r>
            <a:r>
              <a:rPr lang="cs-CZ" dirty="0" smtClean="0"/>
              <a:t> </a:t>
            </a:r>
            <a:r>
              <a:rPr lang="cs-CZ" dirty="0" err="1" smtClean="0"/>
              <a:t>and</a:t>
            </a:r>
            <a:r>
              <a:rPr lang="cs-CZ" dirty="0" smtClean="0"/>
              <a:t> </a:t>
            </a:r>
            <a:r>
              <a:rPr lang="cs-CZ" dirty="0" err="1" smtClean="0"/>
              <a:t>unguarded</a:t>
            </a:r>
            <a:r>
              <a:rPr lang="cs-CZ" dirty="0" smtClean="0"/>
              <a:t> </a:t>
            </a:r>
            <a:r>
              <a:rPr lang="cs-CZ" dirty="0" err="1" smtClean="0"/>
              <a:t>discussions</a:t>
            </a:r>
            <a:r>
              <a:rPr lang="cs-CZ" dirty="0" smtClean="0"/>
              <a:t> </a:t>
            </a:r>
            <a:r>
              <a:rPr lang="cs-CZ" dirty="0" err="1" smtClean="0"/>
              <a:t>reflect</a:t>
            </a:r>
            <a:r>
              <a:rPr lang="cs-CZ" dirty="0" smtClean="0"/>
              <a:t> </a:t>
            </a:r>
            <a:r>
              <a:rPr lang="cs-CZ" dirty="0" err="1" smtClean="0"/>
              <a:t>the</a:t>
            </a:r>
            <a:r>
              <a:rPr lang="cs-CZ" dirty="0" smtClean="0"/>
              <a:t> </a:t>
            </a:r>
            <a:r>
              <a:rPr lang="cs-CZ" dirty="0" err="1" smtClean="0"/>
              <a:t>website</a:t>
            </a:r>
            <a:r>
              <a:rPr lang="cs-CZ" dirty="0" smtClean="0"/>
              <a:t> as a safe </a:t>
            </a:r>
            <a:r>
              <a:rPr lang="cs-CZ" dirty="0" err="1" smtClean="0"/>
              <a:t>place</a:t>
            </a:r>
            <a:r>
              <a:rPr lang="cs-CZ" dirty="0" smtClean="0"/>
              <a:t> to express </a:t>
            </a:r>
            <a:r>
              <a:rPr lang="cs-CZ" dirty="0" err="1" smtClean="0"/>
              <a:t>openly</a:t>
            </a:r>
            <a:r>
              <a:rPr lang="cs-CZ" dirty="0" smtClean="0"/>
              <a:t> </a:t>
            </a:r>
            <a:r>
              <a:rPr lang="cs-CZ" dirty="0" err="1" smtClean="0"/>
              <a:t>relationships</a:t>
            </a:r>
            <a:r>
              <a:rPr lang="cs-CZ" dirty="0" smtClean="0"/>
              <a:t> </a:t>
            </a:r>
            <a:r>
              <a:rPr lang="cs-CZ" dirty="0" err="1" smtClean="0"/>
              <a:t>with</a:t>
            </a:r>
            <a:r>
              <a:rPr lang="cs-CZ" dirty="0" smtClean="0"/>
              <a:t> </a:t>
            </a:r>
            <a:r>
              <a:rPr lang="cs-CZ" dirty="0" err="1" smtClean="0"/>
              <a:t>food</a:t>
            </a:r>
            <a:r>
              <a:rPr lang="cs-CZ" dirty="0" smtClean="0"/>
              <a:t>, </a:t>
            </a:r>
            <a:r>
              <a:rPr lang="cs-CZ" dirty="0" err="1" smtClean="0"/>
              <a:t>bodies</a:t>
            </a:r>
            <a:r>
              <a:rPr lang="cs-CZ" dirty="0" smtClean="0"/>
              <a:t> </a:t>
            </a:r>
            <a:r>
              <a:rPr lang="cs-CZ" dirty="0" err="1" smtClean="0"/>
              <a:t>and</a:t>
            </a:r>
            <a:r>
              <a:rPr lang="cs-CZ" dirty="0" smtClean="0"/>
              <a:t> </a:t>
            </a:r>
            <a:r>
              <a:rPr lang="cs-CZ" dirty="0" err="1" smtClean="0"/>
              <a:t>weight</a:t>
            </a:r>
            <a:r>
              <a:rPr lang="cs-CZ" dirty="0" smtClean="0"/>
              <a:t> </a:t>
            </a:r>
            <a:r>
              <a:rPr lang="cs-CZ" dirty="0" err="1" smtClean="0"/>
              <a:t>loss</a:t>
            </a:r>
            <a:r>
              <a:rPr lang="cs-CZ" dirty="0" smtClean="0"/>
              <a:t>, </a:t>
            </a:r>
            <a:r>
              <a:rPr lang="cs-CZ" dirty="0" err="1" smtClean="0"/>
              <a:t>without</a:t>
            </a:r>
            <a:r>
              <a:rPr lang="cs-CZ" dirty="0" smtClean="0"/>
              <a:t> </a:t>
            </a:r>
            <a:r>
              <a:rPr lang="cs-CZ" dirty="0" err="1" smtClean="0"/>
              <a:t>fear</a:t>
            </a:r>
            <a:r>
              <a:rPr lang="cs-CZ" dirty="0" smtClean="0"/>
              <a:t> </a:t>
            </a:r>
            <a:r>
              <a:rPr lang="cs-CZ" dirty="0" err="1" smtClean="0"/>
              <a:t>of</a:t>
            </a:r>
            <a:r>
              <a:rPr lang="cs-CZ" dirty="0" smtClean="0"/>
              <a:t> </a:t>
            </a:r>
            <a:r>
              <a:rPr lang="cs-CZ" dirty="0" err="1" smtClean="0"/>
              <a:t>recrimination</a:t>
            </a:r>
            <a:r>
              <a:rPr lang="cs-CZ" dirty="0" smtClean="0"/>
              <a:t> </a:t>
            </a:r>
            <a:r>
              <a:rPr lang="cs-CZ" dirty="0" err="1" smtClean="0"/>
              <a:t>and</a:t>
            </a:r>
            <a:r>
              <a:rPr lang="cs-CZ" dirty="0" smtClean="0"/>
              <a:t> stigma </a:t>
            </a:r>
            <a:r>
              <a:rPr lang="cs-CZ" dirty="0" err="1" smtClean="0"/>
              <a:t>that</a:t>
            </a:r>
            <a:r>
              <a:rPr lang="cs-CZ" dirty="0" smtClean="0"/>
              <a:t> </a:t>
            </a:r>
            <a:r>
              <a:rPr lang="cs-CZ" dirty="0" err="1" smtClean="0"/>
              <a:t>could</a:t>
            </a:r>
            <a:r>
              <a:rPr lang="cs-CZ" dirty="0" smtClean="0"/>
              <a:t> </a:t>
            </a:r>
            <a:r>
              <a:rPr lang="cs-CZ" dirty="0" err="1" smtClean="0"/>
              <a:t>be</a:t>
            </a:r>
            <a:r>
              <a:rPr lang="cs-CZ" dirty="0" smtClean="0"/>
              <a:t> </a:t>
            </a:r>
            <a:r>
              <a:rPr lang="cs-CZ" dirty="0" err="1" smtClean="0"/>
              <a:t>invoked</a:t>
            </a:r>
            <a:r>
              <a:rPr lang="cs-CZ" dirty="0" smtClean="0"/>
              <a:t> in more public </a:t>
            </a:r>
            <a:r>
              <a:rPr lang="cs-CZ" dirty="0" err="1" smtClean="0"/>
              <a:t>spaces</a:t>
            </a:r>
            <a:r>
              <a:rPr lang="cs-CZ" dirty="0" smtClean="0"/>
              <a:t>“ (</a:t>
            </a:r>
            <a:r>
              <a:rPr lang="en-US" dirty="0" err="1" smtClean="0"/>
              <a:t>Mulveen</a:t>
            </a:r>
            <a:r>
              <a:rPr lang="en-US" dirty="0" smtClean="0"/>
              <a:t> &amp; Hepworth</a:t>
            </a:r>
            <a:r>
              <a:rPr lang="cs-CZ" dirty="0" smtClean="0"/>
              <a:t>,</a:t>
            </a:r>
            <a:r>
              <a:rPr lang="en-US" dirty="0" smtClean="0"/>
              <a:t> 2006</a:t>
            </a:r>
            <a:r>
              <a:rPr lang="cs-CZ" dirty="0" smtClean="0"/>
              <a:t>, s. 289)</a:t>
            </a:r>
          </a:p>
          <a:p>
            <a:endParaRPr lang="en-US" dirty="0" smtClean="0"/>
          </a:p>
          <a:p>
            <a:endParaRPr lang="en-US" dirty="0" smtClean="0"/>
          </a:p>
          <a:p>
            <a:endParaRPr lang="en-US" dirty="0"/>
          </a:p>
        </p:txBody>
      </p:sp>
      <p:sp>
        <p:nvSpPr>
          <p:cNvPr id="3" name="Nadpis 2"/>
          <p:cNvSpPr>
            <a:spLocks noGrp="1"/>
          </p:cNvSpPr>
          <p:nvPr>
            <p:ph type="title"/>
          </p:nvPr>
        </p:nvSpPr>
        <p:spPr/>
        <p:txBody>
          <a:bodyPr>
            <a:normAutofit/>
          </a:bodyPr>
          <a:lstStyle/>
          <a:p>
            <a:r>
              <a:rPr lang="cs-CZ" dirty="0" smtClean="0"/>
              <a:t>Pro-</a:t>
            </a:r>
            <a:r>
              <a:rPr lang="cs-CZ" dirty="0" err="1" smtClean="0"/>
              <a:t>ana</a:t>
            </a:r>
            <a:r>
              <a:rPr lang="cs-CZ" dirty="0" smtClean="0"/>
              <a:t>, pro-</a:t>
            </a:r>
            <a:r>
              <a:rPr lang="cs-CZ" dirty="0" err="1" smtClean="0"/>
              <a:t>mia</a:t>
            </a:r>
            <a:r>
              <a:rPr lang="cs-CZ" dirty="0" smtClean="0"/>
              <a:t> komunity</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5013176"/>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8186" y="4999622"/>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352426" y="1463040"/>
            <a:ext cx="8252022" cy="4724400"/>
          </a:xfrm>
        </p:spPr>
        <p:txBody>
          <a:bodyPr/>
          <a:lstStyle/>
          <a:p>
            <a:r>
              <a:rPr lang="cs-CZ" dirty="0" smtClean="0"/>
              <a:t>Předsudek – negativní stereotyp, připravený negativní postoj vůči určité skupině lidí</a:t>
            </a:r>
          </a:p>
          <a:p>
            <a:r>
              <a:rPr lang="cs-CZ" dirty="0" smtClean="0"/>
              <a:t>Poměrně velká prevalence </a:t>
            </a:r>
            <a:r>
              <a:rPr lang="cs-CZ" dirty="0" err="1" smtClean="0"/>
              <a:t>hate</a:t>
            </a:r>
            <a:r>
              <a:rPr lang="cs-CZ" dirty="0" smtClean="0"/>
              <a:t> </a:t>
            </a:r>
            <a:r>
              <a:rPr lang="cs-CZ" dirty="0" err="1" smtClean="0"/>
              <a:t>groups</a:t>
            </a:r>
            <a:r>
              <a:rPr lang="cs-CZ" dirty="0" smtClean="0"/>
              <a:t> oproti skupinám zaměřeným proti nim</a:t>
            </a:r>
          </a:p>
          <a:p>
            <a:r>
              <a:rPr lang="cs-CZ" dirty="0" smtClean="0"/>
              <a:t>SIDE – otázka sebe-prezentace a anonymity (</a:t>
            </a:r>
            <a:r>
              <a:rPr lang="cs-CZ" dirty="0" err="1" smtClean="0"/>
              <a:t>Douglas</a:t>
            </a:r>
            <a:r>
              <a:rPr lang="cs-CZ" dirty="0" smtClean="0"/>
              <a:t>, 2007)</a:t>
            </a:r>
          </a:p>
          <a:p>
            <a:r>
              <a:rPr lang="cs-CZ" dirty="0" smtClean="0"/>
              <a:t>	Kdo je </a:t>
            </a:r>
            <a:r>
              <a:rPr lang="cs-CZ" dirty="0" err="1" smtClean="0"/>
              <a:t>out-group</a:t>
            </a:r>
            <a:r>
              <a:rPr lang="cs-CZ" dirty="0" smtClean="0"/>
              <a:t>? </a:t>
            </a:r>
          </a:p>
          <a:p>
            <a:r>
              <a:rPr lang="cs-CZ" dirty="0" smtClean="0"/>
              <a:t> Specifický diskurz – racionalizace předsudků</a:t>
            </a:r>
          </a:p>
          <a:p>
            <a:r>
              <a:rPr lang="cs-CZ" dirty="0" err="1" smtClean="0"/>
              <a:t>Moral</a:t>
            </a:r>
            <a:r>
              <a:rPr lang="cs-CZ" dirty="0" smtClean="0"/>
              <a:t> </a:t>
            </a:r>
            <a:r>
              <a:rPr lang="cs-CZ" dirty="0" err="1" smtClean="0"/>
              <a:t>disengagement</a:t>
            </a:r>
            <a:r>
              <a:rPr lang="cs-CZ" dirty="0" smtClean="0"/>
              <a:t> (Bandura)</a:t>
            </a:r>
          </a:p>
          <a:p>
            <a:r>
              <a:rPr lang="cs-CZ" dirty="0" smtClean="0"/>
              <a:t>Spíše rétorická povaha než přímé volání k akci – není jednoduché tomuto zabránit (internet a svoboda projevu)</a:t>
            </a:r>
          </a:p>
          <a:p>
            <a:endParaRPr lang="cs-CZ" dirty="0"/>
          </a:p>
          <a:p>
            <a:r>
              <a:rPr lang="cs-CZ" dirty="0" smtClean="0"/>
              <a:t>I to ale záleží na </a:t>
            </a:r>
            <a:r>
              <a:rPr lang="cs-CZ" dirty="0" err="1" smtClean="0"/>
              <a:t>offline</a:t>
            </a:r>
            <a:r>
              <a:rPr lang="cs-CZ" dirty="0" smtClean="0"/>
              <a:t> podmínkách - </a:t>
            </a:r>
            <a:r>
              <a:rPr lang="cs-CZ" dirty="0" err="1" smtClean="0"/>
              <a:t>cyberdjihad</a:t>
            </a:r>
            <a:endParaRPr lang="en-US" dirty="0"/>
          </a:p>
        </p:txBody>
      </p:sp>
      <p:sp>
        <p:nvSpPr>
          <p:cNvPr id="2" name="Nadpis 1"/>
          <p:cNvSpPr>
            <a:spLocks noGrp="1"/>
          </p:cNvSpPr>
          <p:nvPr>
            <p:ph type="title"/>
          </p:nvPr>
        </p:nvSpPr>
        <p:spPr/>
        <p:txBody>
          <a:bodyPr/>
          <a:lstStyle/>
          <a:p>
            <a:r>
              <a:rPr lang="cs-CZ" dirty="0" err="1" smtClean="0"/>
              <a:t>Hate</a:t>
            </a:r>
            <a:r>
              <a:rPr lang="cs-CZ" dirty="0" smtClean="0"/>
              <a:t>-</a:t>
            </a:r>
            <a:r>
              <a:rPr lang="cs-CZ" dirty="0" err="1" smtClean="0"/>
              <a:t>sites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941168"/>
            <a:ext cx="2267744" cy="170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64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Example</a:t>
            </a:r>
            <a:r>
              <a:rPr lang="cs-CZ" dirty="0"/>
              <a:t>: https://www.stormfront.org</a:t>
            </a:r>
            <a:r>
              <a:rPr lang="cs-CZ" dirty="0" smtClean="0"/>
              <a:t>/</a:t>
            </a:r>
            <a:endParaRPr lang="en-US" dirty="0"/>
          </a:p>
        </p:txBody>
      </p:sp>
      <p:sp>
        <p:nvSpPr>
          <p:cNvPr id="5" name="Zástupný symbol pro obsah 4"/>
          <p:cNvSpPr>
            <a:spLocks noGrp="1"/>
          </p:cNvSpPr>
          <p:nvPr>
            <p:ph idx="4294967295"/>
          </p:nvPr>
        </p:nvSpPr>
        <p:spPr>
          <a:xfrm>
            <a:off x="628650" y="1825625"/>
            <a:ext cx="7886700" cy="4351338"/>
          </a:xfrm>
          <a:prstGeom prst="rect">
            <a:avLst/>
          </a:prstGeom>
        </p:spPr>
        <p:txBody>
          <a:bodyPr/>
          <a:lstStyle/>
          <a:p>
            <a:endParaRPr lang="en-US"/>
          </a:p>
        </p:txBody>
      </p:sp>
      <p:pic>
        <p:nvPicPr>
          <p:cNvPr id="6" name="Obrázek 5"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4" y="2059044"/>
            <a:ext cx="8983518" cy="4265555"/>
          </a:xfrm>
          <a:prstGeom prst="rect">
            <a:avLst/>
          </a:prstGeom>
        </p:spPr>
      </p:pic>
      <p:sp>
        <p:nvSpPr>
          <p:cNvPr id="3" name="Obdélník 2"/>
          <p:cNvSpPr/>
          <p:nvPr/>
        </p:nvSpPr>
        <p:spPr>
          <a:xfrm>
            <a:off x="71774" y="4699001"/>
            <a:ext cx="8983518" cy="457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164765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pic>
        <p:nvPicPr>
          <p:cNvPr id="4" name="Zástupný symbol pro obsah 3" descr="Výřez obrazovky"/>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48171" y="211716"/>
            <a:ext cx="8524424" cy="6163683"/>
          </a:xfrm>
          <a:prstGeom prst="rect">
            <a:avLst/>
          </a:prstGeom>
        </p:spPr>
      </p:pic>
      <p:sp>
        <p:nvSpPr>
          <p:cNvPr id="5" name="Obdélník 4"/>
          <p:cNvSpPr/>
          <p:nvPr/>
        </p:nvSpPr>
        <p:spPr>
          <a:xfrm>
            <a:off x="6536267" y="4478867"/>
            <a:ext cx="2243665" cy="26246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Obdélník 5"/>
          <p:cNvSpPr/>
          <p:nvPr/>
        </p:nvSpPr>
        <p:spPr>
          <a:xfrm>
            <a:off x="592667" y="4614333"/>
            <a:ext cx="5418666" cy="26246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 name="Obdélník 6"/>
          <p:cNvSpPr/>
          <p:nvPr/>
        </p:nvSpPr>
        <p:spPr>
          <a:xfrm>
            <a:off x="1532467" y="3310467"/>
            <a:ext cx="7044266" cy="26246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 name="Obdélník 7"/>
          <p:cNvSpPr/>
          <p:nvPr/>
        </p:nvSpPr>
        <p:spPr>
          <a:xfrm>
            <a:off x="575734" y="4055534"/>
            <a:ext cx="1676400" cy="26246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397709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normAutofit lnSpcReduction="10000"/>
          </a:bodyPr>
          <a:lstStyle/>
          <a:p>
            <a:r>
              <a:rPr lang="cs-CZ" dirty="0" smtClean="0"/>
              <a:t>Z části normální fenomén</a:t>
            </a:r>
          </a:p>
          <a:p>
            <a:pPr lvl="1"/>
            <a:r>
              <a:rPr lang="cs-CZ" dirty="0" smtClean="0"/>
              <a:t>Může sloužit i k sexuální výchově</a:t>
            </a:r>
          </a:p>
          <a:p>
            <a:pPr lvl="1"/>
            <a:r>
              <a:rPr lang="cs-CZ" dirty="0" smtClean="0"/>
              <a:t>Obyčejné uspokojování potřeb</a:t>
            </a:r>
          </a:p>
          <a:p>
            <a:pPr lvl="1"/>
            <a:r>
              <a:rPr lang="cs-CZ" dirty="0" smtClean="0"/>
              <a:t>I u jinak stigmatizovaných jedinců</a:t>
            </a:r>
          </a:p>
          <a:p>
            <a:endParaRPr lang="cs-CZ" dirty="0" smtClean="0"/>
          </a:p>
          <a:p>
            <a:r>
              <a:rPr lang="cs-CZ" dirty="0" smtClean="0"/>
              <a:t>Problém – dětská pornografie, nelegální praktiky</a:t>
            </a:r>
          </a:p>
          <a:p>
            <a:endParaRPr lang="cs-CZ" dirty="0"/>
          </a:p>
          <a:p>
            <a:r>
              <a:rPr lang="cs-CZ" dirty="0" smtClean="0"/>
              <a:t>Otázka – technologie jako </a:t>
            </a:r>
          </a:p>
          <a:p>
            <a:pPr marL="285750" indent="-285750">
              <a:buFont typeface="Arial" panose="020B0604020202020204" pitchFamily="34" charset="0"/>
              <a:buChar char="•"/>
            </a:pPr>
            <a:r>
              <a:rPr lang="cs-CZ" dirty="0" smtClean="0"/>
              <a:t>možnost uspokojit potřebu bez „skutečných důsledků“?</a:t>
            </a:r>
          </a:p>
          <a:p>
            <a:pPr marL="285750" indent="-285750">
              <a:buFont typeface="Arial" panose="020B0604020202020204" pitchFamily="34" charset="0"/>
              <a:buChar char="•"/>
            </a:pPr>
            <a:r>
              <a:rPr lang="cs-CZ" dirty="0" smtClean="0"/>
              <a:t>stupňování problému?</a:t>
            </a:r>
          </a:p>
          <a:p>
            <a:endParaRPr lang="cs-CZ" dirty="0" smtClean="0"/>
          </a:p>
          <a:p>
            <a:r>
              <a:rPr lang="cs-CZ" dirty="0" smtClean="0"/>
              <a:t>Další nebezpečná chování: </a:t>
            </a:r>
            <a:r>
              <a:rPr lang="cs-CZ" dirty="0" err="1"/>
              <a:t>c</a:t>
            </a:r>
            <a:r>
              <a:rPr lang="cs-CZ" dirty="0" err="1" smtClean="0"/>
              <a:t>yberstalking</a:t>
            </a:r>
            <a:r>
              <a:rPr lang="cs-CZ" dirty="0"/>
              <a:t>, </a:t>
            </a:r>
            <a:r>
              <a:rPr lang="cs-CZ" dirty="0" err="1" smtClean="0"/>
              <a:t>cyberharassment</a:t>
            </a:r>
            <a:r>
              <a:rPr lang="cs-CZ" dirty="0" smtClean="0"/>
              <a:t>, </a:t>
            </a:r>
            <a:r>
              <a:rPr lang="cs-CZ" dirty="0" err="1" smtClean="0"/>
              <a:t>cybergrooming</a:t>
            </a:r>
            <a:endParaRPr lang="cs-CZ" dirty="0"/>
          </a:p>
          <a:p>
            <a:endParaRPr lang="cs-CZ" dirty="0" smtClean="0"/>
          </a:p>
          <a:p>
            <a:endParaRPr lang="en-US" dirty="0"/>
          </a:p>
        </p:txBody>
      </p:sp>
      <p:sp>
        <p:nvSpPr>
          <p:cNvPr id="3" name="Nadpis 2"/>
          <p:cNvSpPr>
            <a:spLocks noGrp="1"/>
          </p:cNvSpPr>
          <p:nvPr>
            <p:ph type="title"/>
          </p:nvPr>
        </p:nvSpPr>
        <p:spPr/>
        <p:txBody>
          <a:bodyPr/>
          <a:lstStyle/>
          <a:p>
            <a:r>
              <a:rPr lang="cs-CZ" dirty="0" smtClean="0"/>
              <a:t>Pornografické stránky a sítě</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352426" y="1463040"/>
            <a:ext cx="8396038" cy="4724400"/>
          </a:xfrm>
        </p:spPr>
        <p:txBody>
          <a:bodyPr>
            <a:normAutofit/>
          </a:bodyPr>
          <a:lstStyle/>
          <a:p>
            <a:r>
              <a:rPr lang="cs-CZ" b="1" dirty="0" smtClean="0"/>
              <a:t>Kyberšikana</a:t>
            </a:r>
            <a:r>
              <a:rPr lang="cs-CZ" dirty="0" smtClean="0"/>
              <a:t> - Problém diskutovaný hlavně v adolescenci</a:t>
            </a:r>
          </a:p>
          <a:p>
            <a:r>
              <a:rPr lang="cs-CZ" dirty="0" smtClean="0"/>
              <a:t>Útoky </a:t>
            </a:r>
            <a:r>
              <a:rPr lang="cs-CZ" dirty="0"/>
              <a:t>které (</a:t>
            </a:r>
            <a:r>
              <a:rPr lang="cs-CZ" dirty="0" err="1"/>
              <a:t>Tokunaga</a:t>
            </a:r>
            <a:r>
              <a:rPr lang="cs-CZ" dirty="0"/>
              <a:t>, 2010</a:t>
            </a:r>
            <a:r>
              <a:rPr lang="cs-CZ" dirty="0" smtClean="0"/>
              <a:t>):</a:t>
            </a:r>
          </a:p>
          <a:p>
            <a:r>
              <a:rPr lang="cs-CZ" dirty="0" smtClean="0"/>
              <a:t>1) jsou agresivní a záměrně ubližující (uskutečňované individuálně nebo skupinou)</a:t>
            </a:r>
          </a:p>
          <a:p>
            <a:r>
              <a:rPr lang="cs-CZ" dirty="0" smtClean="0"/>
              <a:t>2) jsou opakované a déletrvající (i když…)</a:t>
            </a:r>
          </a:p>
          <a:p>
            <a:r>
              <a:rPr lang="cs-CZ" dirty="0" smtClean="0"/>
              <a:t>3) staví oběť do situace, v níž se online útokům nedokáže bránit (mocenská nerovnováha)</a:t>
            </a:r>
          </a:p>
          <a:p>
            <a:r>
              <a:rPr lang="cs-CZ" dirty="0" smtClean="0"/>
              <a:t>4) se odehrávají prostřednictvím internetu či mobilních telefonů</a:t>
            </a:r>
          </a:p>
          <a:p>
            <a:r>
              <a:rPr lang="cs-CZ" dirty="0" smtClean="0"/>
              <a:t>5) oběť vnímá jako zraňující</a:t>
            </a:r>
          </a:p>
          <a:p>
            <a:r>
              <a:rPr lang="cs-CZ" dirty="0" smtClean="0"/>
              <a:t>Může být součást existujících komunit</a:t>
            </a:r>
          </a:p>
          <a:p>
            <a:r>
              <a:rPr lang="cs-CZ" dirty="0" smtClean="0"/>
              <a:t>„Normální komunita“ se může stát poměrně nebezpečnou pro určité jedince</a:t>
            </a:r>
          </a:p>
          <a:p>
            <a:r>
              <a:rPr lang="cs-CZ" b="1" dirty="0" err="1" smtClean="0"/>
              <a:t>Hate</a:t>
            </a:r>
            <a:r>
              <a:rPr lang="cs-CZ" b="1" dirty="0" smtClean="0"/>
              <a:t> </a:t>
            </a:r>
            <a:r>
              <a:rPr lang="cs-CZ" b="1" dirty="0" err="1" smtClean="0"/>
              <a:t>speech</a:t>
            </a:r>
            <a:r>
              <a:rPr lang="cs-CZ" b="1" dirty="0" smtClean="0"/>
              <a:t> </a:t>
            </a:r>
            <a:r>
              <a:rPr lang="cs-CZ" dirty="0" smtClean="0"/>
              <a:t>– obdobná kritéria , ovšem zaměřena na kolektivní identitu</a:t>
            </a:r>
          </a:p>
        </p:txBody>
      </p:sp>
      <p:sp>
        <p:nvSpPr>
          <p:cNvPr id="2" name="Nadpis 1"/>
          <p:cNvSpPr>
            <a:spLocks noGrp="1"/>
          </p:cNvSpPr>
          <p:nvPr>
            <p:ph type="title"/>
          </p:nvPr>
        </p:nvSpPr>
        <p:spPr/>
        <p:txBody>
          <a:bodyPr/>
          <a:lstStyle/>
          <a:p>
            <a:r>
              <a:rPr lang="cs-CZ" dirty="0" smtClean="0"/>
              <a:t>Kyberšikana a </a:t>
            </a:r>
            <a:r>
              <a:rPr lang="cs-CZ" dirty="0" err="1" smtClean="0"/>
              <a:t>hate</a:t>
            </a:r>
            <a:r>
              <a:rPr lang="cs-CZ" dirty="0" smtClean="0"/>
              <a:t> </a:t>
            </a:r>
            <a:r>
              <a:rPr lang="cs-CZ" dirty="0" err="1" smtClean="0"/>
              <a:t>speech</a:t>
            </a:r>
            <a:endParaRPr lang="en-US" dirty="0"/>
          </a:p>
        </p:txBody>
      </p:sp>
    </p:spTree>
    <p:extLst>
      <p:ext uri="{BB962C8B-B14F-4D97-AF65-F5344CB8AC3E}">
        <p14:creationId xmlns:p14="http://schemas.microsoft.com/office/powerpoint/2010/main" val="1027329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normAutofit lnSpcReduction="10000"/>
          </a:bodyPr>
          <a:lstStyle/>
          <a:p>
            <a:r>
              <a:rPr lang="cs-CZ" dirty="0" smtClean="0"/>
              <a:t>Většinou nelze jednoznačně říci, která skupina je nebezpečná</a:t>
            </a:r>
          </a:p>
          <a:p>
            <a:r>
              <a:rPr lang="cs-CZ" dirty="0"/>
              <a:t>	</a:t>
            </a:r>
            <a:r>
              <a:rPr lang="cs-CZ" dirty="0" smtClean="0"/>
              <a:t>V jakém smyslu? Pro koho? Za jakých podmínek?</a:t>
            </a:r>
          </a:p>
          <a:p>
            <a:r>
              <a:rPr lang="cs-CZ" dirty="0" smtClean="0"/>
              <a:t>Dosud – uzavřené, vyhraněné skupiny</a:t>
            </a:r>
          </a:p>
          <a:p>
            <a:endParaRPr lang="cs-CZ" dirty="0" smtClean="0"/>
          </a:p>
          <a:p>
            <a:r>
              <a:rPr lang="cs-CZ" dirty="0" smtClean="0"/>
              <a:t>Časté ale také velmi rychlé </a:t>
            </a:r>
            <a:r>
              <a:rPr lang="cs-CZ" smtClean="0"/>
              <a:t>(relativně </a:t>
            </a:r>
            <a:r>
              <a:rPr lang="cs-CZ" dirty="0" smtClean="0"/>
              <a:t>prchavé) tvoření skupin a skupinových projevů reagujících na specifickou situaci</a:t>
            </a:r>
          </a:p>
          <a:p>
            <a:endParaRPr lang="cs-CZ" dirty="0" smtClean="0"/>
          </a:p>
          <a:p>
            <a:r>
              <a:rPr lang="cs-CZ" dirty="0" smtClean="0"/>
              <a:t>Na globální i lokální úrovni</a:t>
            </a:r>
          </a:p>
          <a:p>
            <a:endParaRPr lang="cs-CZ" dirty="0"/>
          </a:p>
          <a:p>
            <a:r>
              <a:rPr lang="cs-CZ" dirty="0" smtClean="0"/>
              <a:t>Prezidentské volby 2016</a:t>
            </a:r>
          </a:p>
          <a:p>
            <a:endParaRPr lang="cs-CZ" dirty="0" smtClean="0"/>
          </a:p>
          <a:p>
            <a:r>
              <a:rPr lang="cs-CZ" dirty="0"/>
              <a:t>	</a:t>
            </a:r>
            <a:endParaRPr lang="en-US" dirty="0"/>
          </a:p>
        </p:txBody>
      </p:sp>
      <p:sp>
        <p:nvSpPr>
          <p:cNvPr id="3" name="Nadpis 2"/>
          <p:cNvSpPr>
            <a:spLocks noGrp="1"/>
          </p:cNvSpPr>
          <p:nvPr>
            <p:ph type="title"/>
          </p:nvPr>
        </p:nvSpPr>
        <p:spPr/>
        <p:txBody>
          <a:bodyPr/>
          <a:lstStyle/>
          <a:p>
            <a:r>
              <a:rPr lang="cs-CZ" dirty="0" smtClean="0"/>
              <a:t>Nebezpečné skupiny</a:t>
            </a:r>
            <a:endParaRPr lang="en-US" dirty="0"/>
          </a:p>
        </p:txBody>
      </p:sp>
    </p:spTree>
    <p:extLst>
      <p:ext uri="{BB962C8B-B14F-4D97-AF65-F5344CB8AC3E}">
        <p14:creationId xmlns:p14="http://schemas.microsoft.com/office/powerpoint/2010/main" val="238200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73893" y="110332"/>
            <a:ext cx="3254062" cy="175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081" y="1496765"/>
            <a:ext cx="3385081" cy="1785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517" y="2883032"/>
            <a:ext cx="3553094" cy="206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82" y="3037748"/>
            <a:ext cx="3232814" cy="1911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756" y="160867"/>
            <a:ext cx="3838843" cy="153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772028" y="5331122"/>
            <a:ext cx="7739583" cy="1200329"/>
          </a:xfrm>
          <a:prstGeom prst="rect">
            <a:avLst/>
          </a:prstGeom>
          <a:noFill/>
        </p:spPr>
        <p:txBody>
          <a:bodyPr wrap="square" rtlCol="0">
            <a:spAutoFit/>
          </a:bodyPr>
          <a:lstStyle/>
          <a:p>
            <a:r>
              <a:rPr lang="en-US" dirty="0"/>
              <a:t>"When Mexico sends its people, they're not sending their best. They're not sending you. They're not sending you. They're sending people that have lots of problems, and they're bringing those problems with us. They're bringing drugs. They're bringing crime. They're rapists. And some, I assume, are good people."</a:t>
            </a:r>
          </a:p>
        </p:txBody>
      </p:sp>
    </p:spTree>
    <p:extLst>
      <p:ext uri="{BB962C8B-B14F-4D97-AF65-F5344CB8AC3E}">
        <p14:creationId xmlns:p14="http://schemas.microsoft.com/office/powerpoint/2010/main" val="307730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normAutofit lnSpcReduction="10000"/>
          </a:bodyPr>
          <a:lstStyle/>
          <a:p>
            <a:r>
              <a:rPr lang="cs-CZ" dirty="0" smtClean="0"/>
              <a:t>Fotografie </a:t>
            </a:r>
            <a:r>
              <a:rPr lang="cs-CZ" dirty="0"/>
              <a:t>a videa </a:t>
            </a:r>
            <a:r>
              <a:rPr lang="cs-CZ" dirty="0" smtClean="0"/>
              <a:t>celebrit, politiků - určitých autorit </a:t>
            </a:r>
          </a:p>
          <a:p>
            <a:r>
              <a:rPr lang="cs-CZ" dirty="0"/>
              <a:t>	</a:t>
            </a:r>
            <a:endParaRPr lang="cs-CZ" dirty="0" smtClean="0"/>
          </a:p>
          <a:p>
            <a:r>
              <a:rPr lang="cs-CZ" dirty="0" smtClean="0"/>
              <a:t>Velká </a:t>
            </a:r>
            <a:r>
              <a:rPr lang="cs-CZ" dirty="0" err="1" smtClean="0"/>
              <a:t>viralita</a:t>
            </a:r>
            <a:endParaRPr lang="cs-CZ" dirty="0" smtClean="0"/>
          </a:p>
          <a:p>
            <a:r>
              <a:rPr lang="cs-CZ" dirty="0" smtClean="0"/>
              <a:t>Není účinná obrana</a:t>
            </a:r>
          </a:p>
          <a:p>
            <a:r>
              <a:rPr lang="cs-CZ" dirty="0" smtClean="0"/>
              <a:t>	velmi silný diskurz oprávněnosti</a:t>
            </a:r>
          </a:p>
          <a:p>
            <a:r>
              <a:rPr lang="cs-CZ" dirty="0"/>
              <a:t>	</a:t>
            </a:r>
            <a:r>
              <a:rPr lang="cs-CZ" dirty="0" smtClean="0"/>
              <a:t>„oběť si to zaslouží“ (diskurz klasické šikany)</a:t>
            </a:r>
          </a:p>
          <a:p>
            <a:r>
              <a:rPr lang="cs-CZ" dirty="0"/>
              <a:t>	</a:t>
            </a:r>
            <a:r>
              <a:rPr lang="cs-CZ" dirty="0" smtClean="0"/>
              <a:t>komplikované hodnotit – veřejný projev nesouhlasu, svoboda 	projevu</a:t>
            </a:r>
          </a:p>
          <a:p>
            <a:r>
              <a:rPr lang="cs-CZ" dirty="0"/>
              <a:t>	</a:t>
            </a:r>
            <a:r>
              <a:rPr lang="cs-CZ" dirty="0" smtClean="0"/>
              <a:t>„pozitivní“ příklady? – např. anti-fašistická kampaň</a:t>
            </a:r>
          </a:p>
          <a:p>
            <a:r>
              <a:rPr lang="cs-CZ" dirty="0"/>
              <a:t>	</a:t>
            </a:r>
            <a:r>
              <a:rPr lang="cs-CZ" dirty="0" smtClean="0"/>
              <a:t>pojímání oběti jako veřejné postavy, ikony – chybí pojetí 	individuality, empatie, vnímání dopadů</a:t>
            </a:r>
          </a:p>
          <a:p>
            <a:r>
              <a:rPr lang="cs-CZ" dirty="0" smtClean="0"/>
              <a:t>Otázka: U koho sami ne/přepošlete „vtipné“ video? </a:t>
            </a:r>
            <a:r>
              <a:rPr lang="cs-CZ" dirty="0"/>
              <a:t>	</a:t>
            </a:r>
            <a:r>
              <a:rPr lang="cs-CZ" dirty="0" smtClean="0"/>
              <a:t>	</a:t>
            </a:r>
            <a:endParaRPr lang="en-US" dirty="0"/>
          </a:p>
          <a:p>
            <a:endParaRPr lang="en-US" dirty="0"/>
          </a:p>
        </p:txBody>
      </p:sp>
      <p:sp>
        <p:nvSpPr>
          <p:cNvPr id="3" name="Nadpis 2"/>
          <p:cNvSpPr>
            <a:spLocks noGrp="1"/>
          </p:cNvSpPr>
          <p:nvPr>
            <p:ph type="title"/>
          </p:nvPr>
        </p:nvSpPr>
        <p:spPr/>
        <p:txBody>
          <a:bodyPr>
            <a:normAutofit fontScale="90000"/>
          </a:bodyPr>
          <a:lstStyle/>
          <a:p>
            <a:r>
              <a:rPr lang="cs-CZ" dirty="0" smtClean="0"/>
              <a:t>Online </a:t>
            </a:r>
            <a:r>
              <a:rPr lang="cs-CZ" dirty="0" smtClean="0"/>
              <a:t>obtěžování na kolektivní úrovni</a:t>
            </a:r>
            <a:endParaRPr lang="en-US" dirty="0"/>
          </a:p>
        </p:txBody>
      </p:sp>
    </p:spTree>
    <p:extLst>
      <p:ext uri="{BB962C8B-B14F-4D97-AF65-F5344CB8AC3E}">
        <p14:creationId xmlns:p14="http://schemas.microsoft.com/office/powerpoint/2010/main" val="424310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765800" y="2494930"/>
            <a:ext cx="3026432" cy="3511804"/>
          </a:xfrm>
          <a:prstGeom prst="rect">
            <a:avLst/>
          </a:prstGeom>
        </p:spPr>
      </p:pic>
      <p:sp>
        <p:nvSpPr>
          <p:cNvPr id="6" name="Obdélník 5"/>
          <p:cNvSpPr/>
          <p:nvPr/>
        </p:nvSpPr>
        <p:spPr>
          <a:xfrm>
            <a:off x="304798" y="186606"/>
            <a:ext cx="8551335" cy="2031325"/>
          </a:xfrm>
          <a:prstGeom prst="rect">
            <a:avLst/>
          </a:prstGeom>
        </p:spPr>
        <p:txBody>
          <a:bodyPr wrap="square">
            <a:spAutoFit/>
          </a:bodyPr>
          <a:lstStyle/>
          <a:p>
            <a:r>
              <a:rPr lang="cs-CZ" dirty="0" smtClean="0"/>
              <a:t>Eugenia </a:t>
            </a:r>
            <a:r>
              <a:rPr lang="en-US" dirty="0" smtClean="0"/>
              <a:t>Cooney </a:t>
            </a:r>
            <a:r>
              <a:rPr lang="en-US" dirty="0"/>
              <a:t>is YouTube user with nearly 900,000 </a:t>
            </a:r>
            <a:r>
              <a:rPr lang="en-US" dirty="0" smtClean="0"/>
              <a:t>subscribers</a:t>
            </a:r>
            <a:endParaRPr lang="cs-CZ" dirty="0" smtClean="0"/>
          </a:p>
          <a:p>
            <a:r>
              <a:rPr lang="cs-CZ" dirty="0" smtClean="0"/>
              <a:t>S</a:t>
            </a:r>
            <a:r>
              <a:rPr lang="en-US" dirty="0" smtClean="0"/>
              <a:t>he </a:t>
            </a:r>
            <a:r>
              <a:rPr lang="en-US" dirty="0"/>
              <a:t>frequently makes videos centered on beauty products and style</a:t>
            </a:r>
            <a:r>
              <a:rPr lang="en-US" dirty="0" smtClean="0"/>
              <a:t>.</a:t>
            </a:r>
            <a:endParaRPr lang="cs-CZ" dirty="0" smtClean="0"/>
          </a:p>
          <a:p>
            <a:endParaRPr lang="en-US" dirty="0"/>
          </a:p>
          <a:p>
            <a:r>
              <a:rPr lang="en-US" dirty="0" smtClean="0"/>
              <a:t>About </a:t>
            </a:r>
            <a:r>
              <a:rPr lang="en-US" dirty="0"/>
              <a:t>18,000 people signed a Change.org petition, which has since been taken down, called on YouTube to temporarily ban  Eugenia Cooney from the platform. The petition claims that Cooney "has a serious medical condition and needs to seek help."</a:t>
            </a:r>
          </a:p>
          <a:p>
            <a:endParaRPr lang="en-US" dirty="0"/>
          </a:p>
        </p:txBody>
      </p:sp>
      <p:pic>
        <p:nvPicPr>
          <p:cNvPr id="8" name="Obrázek 7"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18" y="2354534"/>
            <a:ext cx="5048955" cy="552527"/>
          </a:xfrm>
          <a:prstGeom prst="rect">
            <a:avLst/>
          </a:prstGeom>
        </p:spPr>
      </p:pic>
      <p:pic>
        <p:nvPicPr>
          <p:cNvPr id="9" name="Obrázek 8" descr="Výřez obrazov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65" y="4932844"/>
            <a:ext cx="4972744" cy="666843"/>
          </a:xfrm>
          <a:prstGeom prst="rect">
            <a:avLst/>
          </a:prstGeom>
        </p:spPr>
      </p:pic>
      <p:pic>
        <p:nvPicPr>
          <p:cNvPr id="10" name="Obrázek 9" descr="Výřez obrazovk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65" y="4117794"/>
            <a:ext cx="4972744" cy="657317"/>
          </a:xfrm>
          <a:prstGeom prst="rect">
            <a:avLst/>
          </a:prstGeom>
        </p:spPr>
      </p:pic>
      <p:pic>
        <p:nvPicPr>
          <p:cNvPr id="11" name="Obrázek 10" descr="Výřez obrazovk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465" y="5776889"/>
            <a:ext cx="4715533" cy="333422"/>
          </a:xfrm>
          <a:prstGeom prst="rect">
            <a:avLst/>
          </a:prstGeom>
        </p:spPr>
      </p:pic>
      <p:pic>
        <p:nvPicPr>
          <p:cNvPr id="12" name="Obrázek 11" descr="Výřez obrazovk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991" y="3609926"/>
            <a:ext cx="5068008" cy="352474"/>
          </a:xfrm>
          <a:prstGeom prst="rect">
            <a:avLst/>
          </a:prstGeom>
        </p:spPr>
      </p:pic>
    </p:spTree>
    <p:extLst>
      <p:ext uri="{BB962C8B-B14F-4D97-AF65-F5344CB8AC3E}">
        <p14:creationId xmlns:p14="http://schemas.microsoft.com/office/powerpoint/2010/main" val="20313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lstStyle/>
          <a:p>
            <a:r>
              <a:rPr lang="cs-CZ" dirty="0" smtClean="0"/>
              <a:t>Internet je mnohdy pojímán jako nebezpečné prostředí</a:t>
            </a:r>
          </a:p>
          <a:p>
            <a:r>
              <a:rPr lang="cs-CZ" dirty="0" smtClean="0"/>
              <a:t>Častá morální panika</a:t>
            </a:r>
          </a:p>
          <a:p>
            <a:r>
              <a:rPr lang="cs-CZ" dirty="0" smtClean="0"/>
              <a:t>Především ze strany rodičů a vychovatelů</a:t>
            </a:r>
          </a:p>
          <a:p>
            <a:pPr marL="285750" indent="-285750">
              <a:buFont typeface="Arial" pitchFamily="34" charset="0"/>
              <a:buChar char="•"/>
            </a:pPr>
            <a:r>
              <a:rPr lang="cs-CZ" dirty="0" smtClean="0"/>
              <a:t>Šíření nevhodných obsahů </a:t>
            </a:r>
          </a:p>
          <a:p>
            <a:pPr marL="457200" lvl="1" indent="-285750"/>
            <a:r>
              <a:rPr lang="cs-CZ" dirty="0" smtClean="0"/>
              <a:t>pornografie, násilí</a:t>
            </a:r>
          </a:p>
          <a:p>
            <a:pPr marL="457200" lvl="1" indent="-285750"/>
            <a:r>
              <a:rPr lang="cs-CZ" dirty="0" err="1" smtClean="0"/>
              <a:t>Time</a:t>
            </a:r>
            <a:r>
              <a:rPr lang="cs-CZ" dirty="0" smtClean="0"/>
              <a:t>, 1995, citována „zjištění“ že </a:t>
            </a:r>
            <a:r>
              <a:rPr lang="en-US" dirty="0" smtClean="0"/>
              <a:t>83</a:t>
            </a:r>
            <a:r>
              <a:rPr lang="cs-CZ" dirty="0" smtClean="0"/>
              <a:t>,</a:t>
            </a:r>
            <a:r>
              <a:rPr lang="en-US" dirty="0" smtClean="0"/>
              <a:t>5</a:t>
            </a:r>
            <a:r>
              <a:rPr lang="cs-CZ" dirty="0" smtClean="0"/>
              <a:t> % online obrázků je pornografických</a:t>
            </a:r>
          </a:p>
          <a:p>
            <a:pPr marL="285750" indent="-285750">
              <a:buFont typeface="Arial" pitchFamily="34" charset="0"/>
              <a:buChar char="•"/>
            </a:pPr>
            <a:r>
              <a:rPr lang="cs-CZ" dirty="0" smtClean="0"/>
              <a:t>Online agrese a kyberšikana</a:t>
            </a:r>
          </a:p>
          <a:p>
            <a:pPr marL="285750" indent="-285750">
              <a:buFont typeface="Arial" pitchFamily="34" charset="0"/>
              <a:buChar char="•"/>
            </a:pPr>
            <a:r>
              <a:rPr lang="cs-CZ" dirty="0" smtClean="0"/>
              <a:t>Závislost, hry</a:t>
            </a:r>
          </a:p>
          <a:p>
            <a:pPr marL="285750" indent="-285750">
              <a:buFont typeface="Arial" pitchFamily="34" charset="0"/>
              <a:buChar char="•"/>
            </a:pPr>
            <a:r>
              <a:rPr lang="cs-CZ" dirty="0" smtClean="0"/>
              <a:t>Extremismus </a:t>
            </a:r>
          </a:p>
          <a:p>
            <a:pPr marL="285750" indent="-285750">
              <a:buFont typeface="Arial" pitchFamily="34" charset="0"/>
              <a:buChar char="•"/>
            </a:pPr>
            <a:r>
              <a:rPr lang="cs-CZ" dirty="0" smtClean="0"/>
              <a:t>Ztráta soukromí, zneužití informací</a:t>
            </a:r>
          </a:p>
          <a:p>
            <a:pPr marL="457200" lvl="1" indent="-285750"/>
            <a:r>
              <a:rPr lang="cs-CZ" dirty="0" err="1" smtClean="0"/>
              <a:t>Hacking</a:t>
            </a:r>
            <a:r>
              <a:rPr lang="cs-CZ" dirty="0" smtClean="0"/>
              <a:t> a </a:t>
            </a:r>
            <a:r>
              <a:rPr lang="cs-CZ" dirty="0" err="1" smtClean="0"/>
              <a:t>surveillance</a:t>
            </a:r>
            <a:endParaRPr lang="en-US" dirty="0"/>
          </a:p>
        </p:txBody>
      </p:sp>
      <p:sp>
        <p:nvSpPr>
          <p:cNvPr id="3" name="Nadpis 2"/>
          <p:cNvSpPr>
            <a:spLocks noGrp="1"/>
          </p:cNvSpPr>
          <p:nvPr>
            <p:ph type="title"/>
          </p:nvPr>
        </p:nvSpPr>
        <p:spPr/>
        <p:txBody>
          <a:bodyPr/>
          <a:lstStyle/>
          <a:p>
            <a:r>
              <a:rPr lang="cs-CZ" dirty="0"/>
              <a:t>Nebezpečné skupiny</a:t>
            </a:r>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713" y="548679"/>
            <a:ext cx="1800200" cy="237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993443"/>
            <a:ext cx="1681114" cy="253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5177112"/>
            <a:ext cx="2156775" cy="135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25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normAutofit/>
          </a:bodyPr>
          <a:lstStyle/>
          <a:p>
            <a:r>
              <a:rPr lang="cs-CZ" dirty="0" smtClean="0"/>
              <a:t>Každý z nás se může stát členem potenciálně nebezpečné skupiny či hnutí</a:t>
            </a:r>
          </a:p>
          <a:p>
            <a:r>
              <a:rPr lang="cs-CZ" dirty="0" smtClean="0"/>
              <a:t>Specifický cíl, úkol</a:t>
            </a:r>
          </a:p>
          <a:p>
            <a:r>
              <a:rPr lang="cs-CZ" dirty="0" smtClean="0"/>
              <a:t>Nejlépe spojený se silnými emocemi a specifickým </a:t>
            </a:r>
            <a:r>
              <a:rPr lang="cs-CZ" dirty="0" err="1" smtClean="0"/>
              <a:t>diskurzem</a:t>
            </a:r>
            <a:r>
              <a:rPr lang="cs-CZ" dirty="0" smtClean="0"/>
              <a:t> („obrana státu“)</a:t>
            </a:r>
          </a:p>
          <a:p>
            <a:pPr lvl="1"/>
            <a:r>
              <a:rPr lang="cs-CZ" dirty="0" smtClean="0"/>
              <a:t>Může vést k pozitivním činům (online nadace, podpora obětím povodní, atd.)</a:t>
            </a:r>
          </a:p>
          <a:p>
            <a:pPr lvl="1"/>
            <a:r>
              <a:rPr lang="cs-CZ" dirty="0" smtClean="0"/>
              <a:t>Podobně ale i k velmi agresivním akcím </a:t>
            </a:r>
          </a:p>
        </p:txBody>
      </p:sp>
      <p:sp>
        <p:nvSpPr>
          <p:cNvPr id="3" name="Nadpis 2"/>
          <p:cNvSpPr>
            <a:spLocks noGrp="1"/>
          </p:cNvSpPr>
          <p:nvPr>
            <p:ph type="title"/>
          </p:nvPr>
        </p:nvSpPr>
        <p:spPr/>
        <p:txBody>
          <a:bodyPr/>
          <a:lstStyle/>
          <a:p>
            <a:r>
              <a:rPr lang="cs-CZ" dirty="0" smtClean="0"/>
              <a:t>„Davové chování“ online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lstStyle/>
          <a:p>
            <a:r>
              <a:rPr lang="cs-CZ" dirty="0" smtClean="0"/>
              <a:t>Další příklad potenciálně nebezpečných skupin působících na a prostřednictvím internetu</a:t>
            </a:r>
          </a:p>
          <a:p>
            <a:r>
              <a:rPr lang="cs-CZ" dirty="0" err="1" smtClean="0"/>
              <a:t>Hackers</a:t>
            </a:r>
            <a:endParaRPr lang="cs-CZ" dirty="0" smtClean="0"/>
          </a:p>
          <a:p>
            <a:r>
              <a:rPr lang="cs-CZ" smtClean="0"/>
              <a:t>Firmy</a:t>
            </a:r>
            <a:endParaRPr lang="cs-CZ" dirty="0" smtClean="0"/>
          </a:p>
          <a:p>
            <a:r>
              <a:rPr lang="cs-CZ" dirty="0" smtClean="0"/>
              <a:t>Národní a globální úroveň – </a:t>
            </a:r>
            <a:r>
              <a:rPr lang="cs-CZ" dirty="0" err="1" smtClean="0"/>
              <a:t>surveillance</a:t>
            </a:r>
            <a:endParaRPr lang="cs-CZ" dirty="0" smtClean="0"/>
          </a:p>
          <a:p>
            <a:endParaRPr lang="cs-CZ" dirty="0"/>
          </a:p>
          <a:p>
            <a:r>
              <a:rPr lang="cs-CZ" dirty="0" err="1" smtClean="0"/>
              <a:t>Hacking</a:t>
            </a:r>
            <a:r>
              <a:rPr lang="cs-CZ" dirty="0" smtClean="0"/>
              <a:t> – i pozitivní dopady</a:t>
            </a:r>
            <a:endParaRPr lang="cs-CZ" dirty="0"/>
          </a:p>
          <a:p>
            <a:r>
              <a:rPr lang="cs-CZ" dirty="0" smtClean="0"/>
              <a:t>	</a:t>
            </a:r>
            <a:endParaRPr lang="en-US" dirty="0"/>
          </a:p>
        </p:txBody>
      </p:sp>
      <p:sp>
        <p:nvSpPr>
          <p:cNvPr id="3" name="Nadpis 2"/>
          <p:cNvSpPr>
            <a:spLocks noGrp="1"/>
          </p:cNvSpPr>
          <p:nvPr>
            <p:ph type="title"/>
          </p:nvPr>
        </p:nvSpPr>
        <p:spPr/>
        <p:txBody>
          <a:bodyPr>
            <a:normAutofit fontScale="90000"/>
          </a:bodyPr>
          <a:lstStyle/>
          <a:p>
            <a:r>
              <a:rPr lang="cs-CZ" dirty="0" smtClean="0"/>
              <a:t>Skupiny narušující soukromí/online bezpečnost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normAutofit lnSpcReduction="10000"/>
          </a:bodyPr>
          <a:lstStyle/>
          <a:p>
            <a:r>
              <a:rPr lang="en-US" dirty="0" err="1" smtClean="0"/>
              <a:t>Mulveen</a:t>
            </a:r>
            <a:r>
              <a:rPr lang="en-US" dirty="0" smtClean="0"/>
              <a:t>, R., &amp; Hepworth, J. (2006). An interpretative phenomenological analysis of participation in a pro-anorexia internet site and its relationship with disordered eating. Journal of health psychology, 11(2), 283–96. doi:10.1177/1359105306061187</a:t>
            </a:r>
            <a:endParaRPr lang="cs-CZ" dirty="0" smtClean="0"/>
          </a:p>
          <a:p>
            <a:r>
              <a:rPr lang="en-US" dirty="0" err="1" smtClean="0"/>
              <a:t>Chesley</a:t>
            </a:r>
            <a:r>
              <a:rPr lang="en-US" dirty="0" smtClean="0"/>
              <a:t>, E. B., </a:t>
            </a:r>
            <a:r>
              <a:rPr lang="en-US" dirty="0" err="1" smtClean="0"/>
              <a:t>Alberts</a:t>
            </a:r>
            <a:r>
              <a:rPr lang="en-US" dirty="0" smtClean="0"/>
              <a:t>, J. D., Klein, J. D., &amp; </a:t>
            </a:r>
            <a:r>
              <a:rPr lang="en-US" dirty="0" err="1" smtClean="0"/>
              <a:t>Kreipe</a:t>
            </a:r>
            <a:r>
              <a:rPr lang="en-US" dirty="0" smtClean="0"/>
              <a:t>, R. E. (2003). Pro or con? Anorexia nervosa and the Internet. Journal of Adolescent Health, 32(2), 123–124.</a:t>
            </a:r>
          </a:p>
          <a:p>
            <a:r>
              <a:rPr lang="en-US" dirty="0" smtClean="0"/>
              <a:t>Dias, K. (2003). The ANA sanctuary: Women’s pro- anorexia narratives in cyberspace. Journal of Inter- national Women’s Studies, 4(2). Available at </a:t>
            </a:r>
            <a:r>
              <a:rPr lang="en-US" dirty="0" smtClean="0">
                <a:hlinkClick r:id="rId2"/>
              </a:rPr>
              <a:t>http://www.bridgew.edu/depts/artscnce/jiws/April03</a:t>
            </a:r>
            <a:endParaRPr lang="cs-CZ" dirty="0" smtClean="0"/>
          </a:p>
          <a:p>
            <a:r>
              <a:rPr lang="en-US" dirty="0" smtClean="0"/>
              <a:t>Tokunaga, R. S. (2010). Following you home from school: A critical review and synthesis of research on cyberbullying victimization. Computers in Human Behavior, 26, 277-287.</a:t>
            </a:r>
            <a:endParaRPr lang="cs-CZ" dirty="0" smtClean="0"/>
          </a:p>
          <a:p>
            <a:r>
              <a:rPr lang="en-US" dirty="0"/>
              <a:t>Douglas, K. M. (2007). Psychology, discrimination and hate groups online. in </a:t>
            </a:r>
            <a:r>
              <a:rPr lang="en-US" dirty="0" err="1"/>
              <a:t>Joinson</a:t>
            </a:r>
            <a:r>
              <a:rPr lang="en-US" dirty="0"/>
              <a:t>, A. (Ed.). Oxford handbook of internet psychology. Oxford University Press, Oxford.</a:t>
            </a:r>
          </a:p>
        </p:txBody>
      </p:sp>
      <p:sp>
        <p:nvSpPr>
          <p:cNvPr id="3" name="Nadpis 2"/>
          <p:cNvSpPr>
            <a:spLocks noGrp="1"/>
          </p:cNvSpPr>
          <p:nvPr>
            <p:ph type="title"/>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352425" y="2729612"/>
            <a:ext cx="7680325" cy="21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87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lstStyle/>
          <a:p>
            <a:r>
              <a:rPr lang="cs-CZ" dirty="0" smtClean="0"/>
              <a:t>Co je potenciálně nebezpečné nelze jednoduše definovat</a:t>
            </a:r>
          </a:p>
          <a:p>
            <a:r>
              <a:rPr lang="cs-CZ" dirty="0" smtClean="0"/>
              <a:t>Jak to ovlivňuje rovinu</a:t>
            </a:r>
          </a:p>
          <a:p>
            <a:pPr marL="285750" indent="-285750">
              <a:buFont typeface="Arial" pitchFamily="34" charset="0"/>
              <a:buChar char="•"/>
            </a:pPr>
            <a:r>
              <a:rPr lang="cs-CZ" dirty="0" smtClean="0"/>
              <a:t>Fyzickou (zdraví)</a:t>
            </a:r>
          </a:p>
          <a:p>
            <a:pPr marL="285750" indent="-285750">
              <a:buFont typeface="Arial" pitchFamily="34" charset="0"/>
              <a:buChar char="•"/>
            </a:pPr>
            <a:r>
              <a:rPr lang="cs-CZ" dirty="0" smtClean="0"/>
              <a:t>Psychickou (stav, vývoj)</a:t>
            </a:r>
          </a:p>
          <a:p>
            <a:r>
              <a:rPr lang="cs-CZ" dirty="0"/>
              <a:t>Nutnost zohlednit více rovin</a:t>
            </a:r>
          </a:p>
          <a:p>
            <a:pPr marL="285750" indent="-285750">
              <a:buFont typeface="Arial" pitchFamily="34" charset="0"/>
              <a:buChar char="•"/>
            </a:pPr>
            <a:r>
              <a:rPr lang="cs-CZ" dirty="0"/>
              <a:t>Individuální</a:t>
            </a:r>
          </a:p>
          <a:p>
            <a:pPr marL="285750" indent="-285750">
              <a:buFont typeface="Arial" pitchFamily="34" charset="0"/>
              <a:buChar char="•"/>
            </a:pPr>
            <a:r>
              <a:rPr lang="cs-CZ" dirty="0"/>
              <a:t>Společenské</a:t>
            </a:r>
          </a:p>
          <a:p>
            <a:r>
              <a:rPr lang="cs-CZ" dirty="0"/>
              <a:t>Více otázek:</a:t>
            </a:r>
          </a:p>
          <a:p>
            <a:pPr marL="285750" indent="-285750">
              <a:buFont typeface="Arial" pitchFamily="34" charset="0"/>
              <a:buChar char="•"/>
            </a:pPr>
            <a:r>
              <a:rPr lang="cs-CZ" dirty="0"/>
              <a:t>Legální</a:t>
            </a:r>
          </a:p>
          <a:p>
            <a:pPr marL="285750" indent="-285750">
              <a:buFont typeface="Arial" pitchFamily="34" charset="0"/>
              <a:buChar char="•"/>
            </a:pPr>
            <a:r>
              <a:rPr lang="cs-CZ" dirty="0"/>
              <a:t>Legitimní </a:t>
            </a:r>
          </a:p>
          <a:p>
            <a:pPr marL="285750" indent="-285750">
              <a:buFont typeface="Arial" pitchFamily="34" charset="0"/>
              <a:buChar char="•"/>
            </a:pPr>
            <a:r>
              <a:rPr lang="cs-CZ" dirty="0"/>
              <a:t>Morální</a:t>
            </a:r>
          </a:p>
          <a:p>
            <a:pPr marL="285750" indent="-285750">
              <a:buFont typeface="Arial" pitchFamily="34" charset="0"/>
              <a:buChar char="•"/>
            </a:pPr>
            <a:endParaRPr lang="cs-CZ" dirty="0" smtClean="0"/>
          </a:p>
          <a:p>
            <a:endParaRPr lang="cs-CZ" dirty="0"/>
          </a:p>
          <a:p>
            <a:endParaRPr lang="en-US" dirty="0"/>
          </a:p>
        </p:txBody>
      </p:sp>
      <p:sp>
        <p:nvSpPr>
          <p:cNvPr id="3" name="Nadpis 2"/>
          <p:cNvSpPr>
            <a:spLocks noGrp="1"/>
          </p:cNvSpPr>
          <p:nvPr>
            <p:ph type="title"/>
          </p:nvPr>
        </p:nvSpPr>
        <p:spPr/>
        <p:txBody>
          <a:bodyPr/>
          <a:lstStyle/>
          <a:p>
            <a:r>
              <a:rPr lang="cs-CZ" dirty="0" smtClean="0"/>
              <a:t>Nebezpečné skupiny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492896"/>
            <a:ext cx="4588573" cy="302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27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normAutofit/>
          </a:bodyPr>
          <a:lstStyle/>
          <a:p>
            <a:r>
              <a:rPr lang="cs-CZ" sz="2400" dirty="0" smtClean="0"/>
              <a:t>Opakování: Internet jako</a:t>
            </a:r>
          </a:p>
          <a:p>
            <a:pPr marL="342900" indent="-342900">
              <a:buFont typeface="Arial" pitchFamily="34" charset="0"/>
              <a:buChar char="•"/>
            </a:pPr>
            <a:r>
              <a:rPr lang="cs-CZ" sz="2400" dirty="0" smtClean="0"/>
              <a:t>„Anonymní“ prostředí</a:t>
            </a:r>
          </a:p>
          <a:p>
            <a:pPr marL="342900" indent="-342900">
              <a:buFont typeface="Arial" pitchFamily="34" charset="0"/>
              <a:buChar char="•"/>
            </a:pPr>
            <a:r>
              <a:rPr lang="cs-CZ" sz="2400" dirty="0" smtClean="0"/>
              <a:t>Fyzická distance</a:t>
            </a:r>
          </a:p>
          <a:p>
            <a:pPr marL="342900" indent="-342900">
              <a:buFont typeface="Arial" pitchFamily="34" charset="0"/>
              <a:buChar char="•"/>
            </a:pPr>
            <a:r>
              <a:rPr lang="cs-CZ" sz="2400" dirty="0" err="1" smtClean="0"/>
              <a:t>Disinhibované</a:t>
            </a:r>
            <a:r>
              <a:rPr lang="cs-CZ" sz="2400" dirty="0" smtClean="0"/>
              <a:t> prostředí</a:t>
            </a:r>
          </a:p>
          <a:p>
            <a:pPr marL="342900" indent="-342900">
              <a:buFont typeface="Arial" pitchFamily="34" charset="0"/>
              <a:buChar char="•"/>
            </a:pPr>
            <a:r>
              <a:rPr lang="cs-CZ" sz="2400" dirty="0" smtClean="0"/>
              <a:t>Více či méně distinktivní od </a:t>
            </a:r>
            <a:r>
              <a:rPr lang="cs-CZ" sz="2400" dirty="0" err="1" smtClean="0"/>
              <a:t>offline</a:t>
            </a:r>
            <a:r>
              <a:rPr lang="cs-CZ" sz="2400" dirty="0" smtClean="0"/>
              <a:t> prostředí</a:t>
            </a:r>
          </a:p>
          <a:p>
            <a:pPr marL="342900" indent="-342900">
              <a:buFont typeface="Arial" pitchFamily="34" charset="0"/>
              <a:buChar char="•"/>
            </a:pPr>
            <a:endParaRPr lang="cs-CZ" sz="2400" dirty="0"/>
          </a:p>
          <a:p>
            <a:pPr marL="342900" indent="-342900">
              <a:buFont typeface="Arial" pitchFamily="34" charset="0"/>
              <a:buChar char="•"/>
            </a:pPr>
            <a:r>
              <a:rPr lang="cs-CZ" sz="2400" dirty="0" smtClean="0"/>
              <a:t>Jak tyto faktory mohou zvyšovat rizika?</a:t>
            </a:r>
          </a:p>
          <a:p>
            <a:pPr marL="342900" indent="-342900">
              <a:buFont typeface="Arial" pitchFamily="34" charset="0"/>
              <a:buChar char="•"/>
            </a:pPr>
            <a:endParaRPr lang="en-US" sz="2400" dirty="0"/>
          </a:p>
        </p:txBody>
      </p:sp>
      <p:sp>
        <p:nvSpPr>
          <p:cNvPr id="3" name="Nadpis 2"/>
          <p:cNvSpPr>
            <a:spLocks noGrp="1"/>
          </p:cNvSpPr>
          <p:nvPr>
            <p:ph type="title"/>
          </p:nvPr>
        </p:nvSpPr>
        <p:spPr/>
        <p:txBody>
          <a:bodyPr/>
          <a:lstStyle/>
          <a:p>
            <a:r>
              <a:rPr lang="cs-CZ" dirty="0"/>
              <a:t>Nebezpečné skupiny</a:t>
            </a:r>
            <a:endParaRPr lang="en-US" dirty="0"/>
          </a:p>
        </p:txBody>
      </p:sp>
    </p:spTree>
    <p:extLst>
      <p:ext uri="{BB962C8B-B14F-4D97-AF65-F5344CB8AC3E}">
        <p14:creationId xmlns:p14="http://schemas.microsoft.com/office/powerpoint/2010/main" val="98590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normAutofit/>
          </a:bodyPr>
          <a:lstStyle/>
          <a:p>
            <a:r>
              <a:rPr lang="cs-CZ" dirty="0" err="1"/>
              <a:t>Disinhibice</a:t>
            </a:r>
            <a:endParaRPr lang="cs-CZ" dirty="0"/>
          </a:p>
          <a:p>
            <a:pPr marL="285750" indent="-285750">
              <a:buFont typeface="Arial" pitchFamily="34" charset="0"/>
              <a:buChar char="•"/>
            </a:pPr>
            <a:r>
              <a:rPr lang="cs-CZ" dirty="0" err="1"/>
              <a:t>Flaming</a:t>
            </a:r>
            <a:r>
              <a:rPr lang="cs-CZ" dirty="0"/>
              <a:t>, někdy velmi brutální </a:t>
            </a:r>
            <a:r>
              <a:rPr lang="cs-CZ" dirty="0" smtClean="0"/>
              <a:t>příspěvky</a:t>
            </a:r>
          </a:p>
          <a:p>
            <a:r>
              <a:rPr lang="cs-CZ" dirty="0" smtClean="0"/>
              <a:t>Anonymita může podněcovat nebezpečné chování</a:t>
            </a:r>
          </a:p>
          <a:p>
            <a:pPr lvl="1"/>
            <a:r>
              <a:rPr lang="cs-CZ" dirty="0" smtClean="0"/>
              <a:t>Dětská pornografie</a:t>
            </a:r>
          </a:p>
          <a:p>
            <a:pPr lvl="1"/>
            <a:r>
              <a:rPr lang="cs-CZ" dirty="0" smtClean="0"/>
              <a:t>Plánování nelegálních akcí</a:t>
            </a:r>
          </a:p>
          <a:p>
            <a:r>
              <a:rPr lang="cs-CZ" dirty="0" smtClean="0"/>
              <a:t>Fyzická distance</a:t>
            </a:r>
          </a:p>
          <a:p>
            <a:pPr lvl="1"/>
            <a:r>
              <a:rPr lang="cs-CZ" dirty="0" smtClean="0"/>
              <a:t>Nevidíme reálné následky, snížená empatie</a:t>
            </a:r>
          </a:p>
          <a:p>
            <a:pPr lvl="1"/>
            <a:r>
              <a:rPr lang="cs-CZ" dirty="0" smtClean="0"/>
              <a:t>Agresivní chování</a:t>
            </a:r>
          </a:p>
          <a:p>
            <a:r>
              <a:rPr lang="cs-CZ" dirty="0" smtClean="0"/>
              <a:t>Distance a distinkce:</a:t>
            </a:r>
          </a:p>
          <a:p>
            <a:pPr marL="342900" indent="-342900">
              <a:buFont typeface="+mj-lt"/>
              <a:buAutoNum type="alphaUcPeriod"/>
            </a:pPr>
            <a:r>
              <a:rPr lang="cs-CZ" dirty="0" smtClean="0"/>
              <a:t>Propojenost s </a:t>
            </a:r>
            <a:r>
              <a:rPr lang="cs-CZ" dirty="0" err="1" smtClean="0"/>
              <a:t>offline</a:t>
            </a:r>
            <a:r>
              <a:rPr lang="cs-CZ" dirty="0" smtClean="0"/>
              <a:t> chováním – přenášení do celé online skupiny </a:t>
            </a:r>
          </a:p>
          <a:p>
            <a:pPr marL="342900" indent="-342900">
              <a:buFont typeface="+mj-lt"/>
              <a:buAutoNum type="alphaUcPeriod"/>
            </a:pPr>
            <a:r>
              <a:rPr lang="cs-CZ" dirty="0" smtClean="0"/>
              <a:t>Odlišnost – chování, které by jinde nebylo tolerováno</a:t>
            </a:r>
          </a:p>
          <a:p>
            <a:pPr marL="457200" lvl="1" indent="-285750"/>
            <a:r>
              <a:rPr lang="cs-CZ" dirty="0" smtClean="0"/>
              <a:t>Obojí např</a:t>
            </a:r>
            <a:r>
              <a:rPr lang="cs-CZ" dirty="0"/>
              <a:t>. xenofobie v </a:t>
            </a:r>
            <a:r>
              <a:rPr lang="cs-CZ" dirty="0" err="1"/>
              <a:t>hate</a:t>
            </a:r>
            <a:r>
              <a:rPr lang="cs-CZ" dirty="0"/>
              <a:t> </a:t>
            </a:r>
            <a:r>
              <a:rPr lang="cs-CZ" dirty="0" err="1"/>
              <a:t>sites</a:t>
            </a:r>
            <a:endParaRPr lang="cs-CZ" dirty="0"/>
          </a:p>
        </p:txBody>
      </p:sp>
      <p:sp>
        <p:nvSpPr>
          <p:cNvPr id="3" name="Nadpis 2"/>
          <p:cNvSpPr>
            <a:spLocks noGrp="1"/>
          </p:cNvSpPr>
          <p:nvPr>
            <p:ph type="title"/>
          </p:nvPr>
        </p:nvSpPr>
        <p:spPr/>
        <p:txBody>
          <a:bodyPr/>
          <a:lstStyle/>
          <a:p>
            <a:r>
              <a:rPr lang="cs-CZ" dirty="0"/>
              <a:t>Nebezpečné skupiny</a:t>
            </a:r>
            <a:endParaRPr lang="en-US" dirty="0"/>
          </a:p>
        </p:txBody>
      </p:sp>
    </p:spTree>
    <p:extLst>
      <p:ext uri="{BB962C8B-B14F-4D97-AF65-F5344CB8AC3E}">
        <p14:creationId xmlns:p14="http://schemas.microsoft.com/office/powerpoint/2010/main" val="65558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lstStyle/>
          <a:p>
            <a:r>
              <a:rPr lang="cs-CZ" dirty="0" smtClean="0"/>
              <a:t>Normativní působení</a:t>
            </a:r>
          </a:p>
          <a:p>
            <a:pPr lvl="1"/>
            <a:r>
              <a:rPr lang="cs-CZ" dirty="0" smtClean="0"/>
              <a:t>specifická norma v rámci dané skupiny, kterou jedinec přijme jako „správnou“</a:t>
            </a:r>
          </a:p>
          <a:p>
            <a:r>
              <a:rPr lang="cs-CZ" dirty="0" smtClean="0"/>
              <a:t>Diskurz a argumentace</a:t>
            </a:r>
          </a:p>
          <a:p>
            <a:pPr marL="457200" lvl="1" indent="-285750"/>
            <a:r>
              <a:rPr lang="cs-CZ" dirty="0" smtClean="0"/>
              <a:t>Podpora specifického hlediska (</a:t>
            </a:r>
            <a:r>
              <a:rPr lang="cs-CZ" dirty="0" err="1" smtClean="0"/>
              <a:t>white</a:t>
            </a:r>
            <a:r>
              <a:rPr lang="cs-CZ" dirty="0" smtClean="0"/>
              <a:t> </a:t>
            </a:r>
            <a:r>
              <a:rPr lang="cs-CZ" dirty="0" err="1" smtClean="0"/>
              <a:t>supremacists</a:t>
            </a:r>
            <a:r>
              <a:rPr lang="cs-CZ" dirty="0" smtClean="0"/>
              <a:t>)</a:t>
            </a:r>
          </a:p>
          <a:p>
            <a:r>
              <a:rPr lang="cs-CZ" dirty="0" smtClean="0"/>
              <a:t>Reciproční podpora</a:t>
            </a:r>
          </a:p>
          <a:p>
            <a:r>
              <a:rPr lang="cs-CZ" dirty="0"/>
              <a:t> </a:t>
            </a:r>
            <a:r>
              <a:rPr lang="cs-CZ" dirty="0" smtClean="0"/>
              <a:t>- upevnění určitého chování i postojů</a:t>
            </a:r>
          </a:p>
          <a:p>
            <a:r>
              <a:rPr lang="cs-CZ" dirty="0" smtClean="0"/>
              <a:t>Výměna informací, materiálů</a:t>
            </a:r>
          </a:p>
          <a:p>
            <a:r>
              <a:rPr lang="cs-CZ" dirty="0"/>
              <a:t> </a:t>
            </a:r>
            <a:r>
              <a:rPr lang="cs-CZ" dirty="0" smtClean="0"/>
              <a:t>- velmi snadné, rychlé, nelze jednoduše zamezit</a:t>
            </a:r>
          </a:p>
          <a:p>
            <a:r>
              <a:rPr lang="cs-CZ" dirty="0" smtClean="0"/>
              <a:t>Budování specifické sítě kontaktů</a:t>
            </a:r>
          </a:p>
          <a:p>
            <a:r>
              <a:rPr lang="cs-CZ" dirty="0"/>
              <a:t> </a:t>
            </a:r>
            <a:r>
              <a:rPr lang="cs-CZ" dirty="0" smtClean="0"/>
              <a:t>- těžce </a:t>
            </a:r>
            <a:r>
              <a:rPr lang="cs-CZ" dirty="0" err="1" smtClean="0"/>
              <a:t>nalezitelná</a:t>
            </a:r>
            <a:r>
              <a:rPr lang="cs-CZ" dirty="0" smtClean="0"/>
              <a:t>, </a:t>
            </a:r>
            <a:r>
              <a:rPr lang="cs-CZ" dirty="0"/>
              <a:t>s</a:t>
            </a:r>
            <a:r>
              <a:rPr lang="cs-CZ" dirty="0" smtClean="0"/>
              <a:t>ledovatelná, zničitelná (přenosy do jiných prostředí)</a:t>
            </a:r>
            <a:endParaRPr lang="en-US" dirty="0"/>
          </a:p>
        </p:txBody>
      </p:sp>
      <p:sp>
        <p:nvSpPr>
          <p:cNvPr id="3" name="Nadpis 2"/>
          <p:cNvSpPr>
            <a:spLocks noGrp="1"/>
          </p:cNvSpPr>
          <p:nvPr>
            <p:ph type="title"/>
          </p:nvPr>
        </p:nvSpPr>
        <p:spPr/>
        <p:txBody>
          <a:bodyPr/>
          <a:lstStyle/>
          <a:p>
            <a:r>
              <a:rPr lang="cs-CZ" dirty="0"/>
              <a:t>Nebezpečné skupiny</a:t>
            </a:r>
            <a:endParaRPr lang="en-US" dirty="0"/>
          </a:p>
        </p:txBody>
      </p:sp>
    </p:spTree>
    <p:extLst>
      <p:ext uri="{BB962C8B-B14F-4D97-AF65-F5344CB8AC3E}">
        <p14:creationId xmlns:p14="http://schemas.microsoft.com/office/powerpoint/2010/main" val="329501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endParaRPr lang="cs-CZ" dirty="0" smtClean="0"/>
          </a:p>
          <a:p>
            <a:r>
              <a:rPr lang="cs-CZ" dirty="0" smtClean="0"/>
              <a:t>Specifické zaměření  - mnoho jinak nedostupných informací</a:t>
            </a:r>
          </a:p>
          <a:p>
            <a:r>
              <a:rPr lang="cs-CZ" dirty="0" smtClean="0"/>
              <a:t>Možnost věnovat se s druhými „marginálnímu“ zájmu </a:t>
            </a:r>
          </a:p>
          <a:p>
            <a:r>
              <a:rPr lang="cs-CZ" dirty="0" smtClean="0"/>
              <a:t>Možnost získat oporu ve specifické oblasti a rozvíjet určité směřování identity</a:t>
            </a:r>
          </a:p>
          <a:p>
            <a:pPr lvl="1"/>
            <a:r>
              <a:rPr lang="cs-CZ" dirty="0" smtClean="0"/>
              <a:t>Která jindy může být až </a:t>
            </a:r>
            <a:r>
              <a:rPr lang="cs-CZ" dirty="0" err="1" smtClean="0"/>
              <a:t>marginalizovaná</a:t>
            </a:r>
            <a:endParaRPr lang="cs-CZ" dirty="0" smtClean="0"/>
          </a:p>
          <a:p>
            <a:r>
              <a:rPr lang="cs-CZ" dirty="0" smtClean="0"/>
              <a:t>„Neviditelné členství“ – riziko?!?</a:t>
            </a:r>
          </a:p>
        </p:txBody>
      </p:sp>
      <p:sp>
        <p:nvSpPr>
          <p:cNvPr id="2" name="Nadpis 1"/>
          <p:cNvSpPr>
            <a:spLocks noGrp="1"/>
          </p:cNvSpPr>
          <p:nvPr>
            <p:ph type="title"/>
          </p:nvPr>
        </p:nvSpPr>
        <p:spPr>
          <a:xfrm>
            <a:off x="395536" y="476672"/>
            <a:ext cx="8229600" cy="1066800"/>
          </a:xfrm>
        </p:spPr>
        <p:txBody>
          <a:bodyPr>
            <a:normAutofit/>
          </a:bodyPr>
          <a:lstStyle/>
          <a:p>
            <a:r>
              <a:rPr lang="cs-CZ" dirty="0" smtClean="0"/>
              <a:t>Dřívější příklad: </a:t>
            </a:r>
            <a:r>
              <a:rPr lang="cs-CZ" dirty="0" err="1" smtClean="0"/>
              <a:t>Otaku</a:t>
            </a:r>
            <a:r>
              <a:rPr lang="cs-CZ" dirty="0" smtClean="0"/>
              <a:t> komunita</a:t>
            </a:r>
            <a:endParaRPr lang="cs-CZ"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077072"/>
            <a:ext cx="2499864" cy="1872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325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lstStyle/>
          <a:p>
            <a:r>
              <a:rPr lang="cs-CZ" dirty="0" smtClean="0"/>
              <a:t>Typické nebezpečné komunity:</a:t>
            </a:r>
          </a:p>
          <a:p>
            <a:pPr lvl="1"/>
            <a:endParaRPr lang="cs-CZ" dirty="0" smtClean="0"/>
          </a:p>
          <a:p>
            <a:pPr lvl="1"/>
            <a:r>
              <a:rPr lang="cs-CZ" dirty="0" smtClean="0"/>
              <a:t>Pro-</a:t>
            </a:r>
            <a:r>
              <a:rPr lang="cs-CZ" dirty="0" err="1" smtClean="0"/>
              <a:t>ana</a:t>
            </a:r>
            <a:r>
              <a:rPr lang="cs-CZ" dirty="0" smtClean="0"/>
              <a:t> – a komunity zaměřené na „zdraví“</a:t>
            </a:r>
          </a:p>
          <a:p>
            <a:pPr lvl="1"/>
            <a:endParaRPr lang="cs-CZ" dirty="0"/>
          </a:p>
          <a:p>
            <a:pPr lvl="1"/>
            <a:r>
              <a:rPr lang="cs-CZ" dirty="0"/>
              <a:t>Extremistické </a:t>
            </a:r>
            <a:r>
              <a:rPr lang="cs-CZ" dirty="0" smtClean="0"/>
              <a:t>komunity</a:t>
            </a:r>
          </a:p>
          <a:p>
            <a:pPr lvl="1"/>
            <a:endParaRPr lang="cs-CZ" dirty="0" smtClean="0"/>
          </a:p>
          <a:p>
            <a:pPr lvl="1"/>
            <a:r>
              <a:rPr lang="cs-CZ" dirty="0" smtClean="0"/>
              <a:t>Sebe-poškozující se </a:t>
            </a:r>
          </a:p>
          <a:p>
            <a:pPr lvl="1"/>
            <a:endParaRPr lang="cs-CZ" dirty="0" smtClean="0"/>
          </a:p>
          <a:p>
            <a:endParaRPr lang="cs-CZ" dirty="0" smtClean="0"/>
          </a:p>
        </p:txBody>
      </p:sp>
      <p:sp>
        <p:nvSpPr>
          <p:cNvPr id="3" name="Nadpis 2"/>
          <p:cNvSpPr>
            <a:spLocks noGrp="1"/>
          </p:cNvSpPr>
          <p:nvPr>
            <p:ph type="title"/>
          </p:nvPr>
        </p:nvSpPr>
        <p:spPr/>
        <p:txBody>
          <a:bodyPr/>
          <a:lstStyle/>
          <a:p>
            <a:r>
              <a:rPr lang="cs-CZ" dirty="0" smtClean="0"/>
              <a:t>Příklady rizikových komunit</a:t>
            </a:r>
            <a:endParaRPr lang="en-US" dirty="0"/>
          </a:p>
        </p:txBody>
      </p:sp>
    </p:spTree>
    <p:extLst>
      <p:ext uri="{BB962C8B-B14F-4D97-AF65-F5344CB8AC3E}">
        <p14:creationId xmlns:p14="http://schemas.microsoft.com/office/powerpoint/2010/main" val="80592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normAutofit/>
          </a:bodyPr>
          <a:lstStyle/>
          <a:p>
            <a:r>
              <a:rPr lang="cs-CZ" dirty="0" smtClean="0"/>
              <a:t>Propagace, podpora a společné sdílení a diskuse problému anorexie</a:t>
            </a:r>
          </a:p>
          <a:p>
            <a:r>
              <a:rPr lang="cs-CZ" dirty="0" smtClean="0"/>
              <a:t>Diskusní vlákna, chaty, tipy a doporučení, obrázky, další odkazy (</a:t>
            </a:r>
            <a:r>
              <a:rPr lang="en-US" dirty="0" smtClean="0"/>
              <a:t>Dias,200</a:t>
            </a:r>
            <a:r>
              <a:rPr lang="cs-CZ" dirty="0" smtClean="0"/>
              <a:t>)</a:t>
            </a:r>
          </a:p>
          <a:p>
            <a:r>
              <a:rPr lang="cs-CZ" dirty="0" smtClean="0"/>
              <a:t>Velmi uzavřená komunita</a:t>
            </a:r>
          </a:p>
          <a:p>
            <a:pPr lvl="1"/>
            <a:r>
              <a:rPr lang="cs-CZ" dirty="0" smtClean="0"/>
              <a:t>Vůči </a:t>
            </a:r>
            <a:r>
              <a:rPr lang="cs-CZ" dirty="0" err="1" smtClean="0"/>
              <a:t>out</a:t>
            </a:r>
            <a:r>
              <a:rPr lang="cs-CZ" dirty="0" smtClean="0"/>
              <a:t>-</a:t>
            </a:r>
            <a:r>
              <a:rPr lang="cs-CZ" dirty="0" err="1" smtClean="0"/>
              <a:t>groups</a:t>
            </a:r>
            <a:r>
              <a:rPr lang="cs-CZ" dirty="0" smtClean="0"/>
              <a:t> – i vůči lékařům, nedůvěra, zpochybňování, posilování </a:t>
            </a:r>
            <a:r>
              <a:rPr lang="cs-CZ" dirty="0" err="1" smtClean="0"/>
              <a:t>marginalizované</a:t>
            </a:r>
            <a:r>
              <a:rPr lang="cs-CZ" dirty="0" smtClean="0"/>
              <a:t> identity</a:t>
            </a:r>
          </a:p>
          <a:p>
            <a:pPr lvl="1"/>
            <a:r>
              <a:rPr lang="cs-CZ" dirty="0" smtClean="0"/>
              <a:t>Výrazná sdílená skupinová identita</a:t>
            </a:r>
          </a:p>
          <a:p>
            <a:pPr lvl="1"/>
            <a:r>
              <a:rPr lang="cs-CZ" dirty="0" smtClean="0"/>
              <a:t>Anorexie – pro mnohé jako volba, životní styl; pro další komunita způsob jak se s nemocí vypořádat (Maková, 2012); </a:t>
            </a:r>
            <a:r>
              <a:rPr lang="cs-CZ" dirty="0" err="1" smtClean="0"/>
              <a:t>ana</a:t>
            </a:r>
            <a:r>
              <a:rPr lang="cs-CZ" dirty="0" smtClean="0"/>
              <a:t> a </a:t>
            </a:r>
            <a:r>
              <a:rPr lang="cs-CZ" dirty="0" err="1" smtClean="0"/>
              <a:t>mia</a:t>
            </a:r>
            <a:r>
              <a:rPr lang="cs-CZ" dirty="0" smtClean="0"/>
              <a:t> – silné metafory (</a:t>
            </a:r>
            <a:r>
              <a:rPr lang="cs-CZ" dirty="0" err="1" smtClean="0"/>
              <a:t>Dias</a:t>
            </a:r>
            <a:r>
              <a:rPr lang="cs-CZ" dirty="0" smtClean="0"/>
              <a:t>, 2003)</a:t>
            </a:r>
          </a:p>
          <a:p>
            <a:pPr lvl="1"/>
            <a:r>
              <a:rPr lang="cs-CZ" dirty="0" smtClean="0"/>
              <a:t>Témata: tipy a techniky, </a:t>
            </a:r>
            <a:r>
              <a:rPr lang="cs-CZ" dirty="0" err="1" smtClean="0"/>
              <a:t>ana</a:t>
            </a:r>
            <a:r>
              <a:rPr lang="cs-CZ" dirty="0" smtClean="0"/>
              <a:t> vs. </a:t>
            </a:r>
            <a:r>
              <a:rPr lang="cs-CZ" dirty="0" err="1" smtClean="0"/>
              <a:t>anorexia</a:t>
            </a:r>
            <a:r>
              <a:rPr lang="cs-CZ" dirty="0" smtClean="0"/>
              <a:t> nervosa, soc. podpora,  potřeba anorexie (</a:t>
            </a:r>
            <a:r>
              <a:rPr lang="en-US" dirty="0" err="1" smtClean="0"/>
              <a:t>Mulveen</a:t>
            </a:r>
            <a:r>
              <a:rPr lang="en-US" dirty="0" smtClean="0"/>
              <a:t> &amp; Hepworth</a:t>
            </a:r>
            <a:r>
              <a:rPr lang="cs-CZ" dirty="0" smtClean="0"/>
              <a:t>,</a:t>
            </a:r>
            <a:r>
              <a:rPr lang="en-US" dirty="0" smtClean="0"/>
              <a:t> 2006</a:t>
            </a:r>
            <a:r>
              <a:rPr lang="cs-CZ" dirty="0" smtClean="0"/>
              <a:t>)</a:t>
            </a:r>
          </a:p>
          <a:p>
            <a:r>
              <a:rPr lang="cs-CZ" dirty="0" smtClean="0"/>
              <a:t>„Neviditelné členství“</a:t>
            </a:r>
          </a:p>
          <a:p>
            <a:r>
              <a:rPr lang="cs-CZ" dirty="0" smtClean="0"/>
              <a:t>Kontinuální existence online (hrozící </a:t>
            </a:r>
            <a:r>
              <a:rPr lang="cs-CZ" dirty="0" err="1" smtClean="0"/>
              <a:t>relaps</a:t>
            </a:r>
            <a:r>
              <a:rPr lang="cs-CZ" dirty="0" smtClean="0"/>
              <a:t>)</a:t>
            </a:r>
          </a:p>
          <a:p>
            <a:endParaRPr lang="en-US" dirty="0"/>
          </a:p>
        </p:txBody>
      </p:sp>
      <p:sp>
        <p:nvSpPr>
          <p:cNvPr id="3" name="Nadpis 2"/>
          <p:cNvSpPr>
            <a:spLocks noGrp="1"/>
          </p:cNvSpPr>
          <p:nvPr>
            <p:ph type="title"/>
          </p:nvPr>
        </p:nvSpPr>
        <p:spPr/>
        <p:txBody>
          <a:bodyPr/>
          <a:lstStyle/>
          <a:p>
            <a:r>
              <a:rPr lang="cs-CZ" dirty="0" smtClean="0"/>
              <a:t>Pro-</a:t>
            </a:r>
            <a:r>
              <a:rPr lang="cs-CZ" dirty="0" err="1" smtClean="0"/>
              <a:t>ana</a:t>
            </a:r>
            <a:r>
              <a:rPr lang="cs-CZ" dirty="0" smtClean="0"/>
              <a:t>, pro-</a:t>
            </a:r>
            <a:r>
              <a:rPr lang="cs-CZ" dirty="0" err="1" smtClean="0"/>
              <a:t>mia</a:t>
            </a:r>
            <a:r>
              <a:rPr lang="cs-CZ" dirty="0" smtClean="0"/>
              <a:t> komunity</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950</TotalTime>
  <Words>1171</Words>
  <Application>Microsoft Office PowerPoint</Application>
  <PresentationFormat>Předvádění na obrazovce (4:3)</PresentationFormat>
  <Paragraphs>173</Paragraphs>
  <Slides>23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Corbel</vt:lpstr>
      <vt:lpstr>Tahoma</vt:lpstr>
      <vt:lpstr>Tunga</vt:lpstr>
      <vt:lpstr>Mylar</vt:lpstr>
      <vt:lpstr>Nebezpečné (?) skupiny na internetu</vt:lpstr>
      <vt:lpstr>Nebezpečné skupiny</vt:lpstr>
      <vt:lpstr>Nebezpečné skupiny</vt:lpstr>
      <vt:lpstr>Nebezpečné skupiny</vt:lpstr>
      <vt:lpstr>Nebezpečné skupiny</vt:lpstr>
      <vt:lpstr>Nebezpečné skupiny</vt:lpstr>
      <vt:lpstr>Dřívější příklad: Otaku komunita</vt:lpstr>
      <vt:lpstr>Příklady rizikových komunit</vt:lpstr>
      <vt:lpstr>Pro-ana, pro-mia komunity</vt:lpstr>
      <vt:lpstr>Pro-ana, pro-mia komunity</vt:lpstr>
      <vt:lpstr>Hate-sites</vt:lpstr>
      <vt:lpstr>Example: https://www.stormfront.org/</vt:lpstr>
      <vt:lpstr>Prezentace aplikace PowerPoint</vt:lpstr>
      <vt:lpstr>Pornografické stránky a sítě</vt:lpstr>
      <vt:lpstr>Kyberšikana a hate speech</vt:lpstr>
      <vt:lpstr>Nebezpečné skupiny</vt:lpstr>
      <vt:lpstr>Prezentace aplikace PowerPoint</vt:lpstr>
      <vt:lpstr>Online obtěžování na kolektivní úrovni</vt:lpstr>
      <vt:lpstr>Prezentace aplikace PowerPoint</vt:lpstr>
      <vt:lpstr>„Davové chování“ online</vt:lpstr>
      <vt:lpstr>Skupiny narušující soukromí/online bezpečnost</vt:lpstr>
      <vt:lpstr>Prezentace aplikace PowerPoint</vt:lpstr>
      <vt:lpstr>Prezentace aplikace PowerPoint</vt:lpstr>
    </vt:vector>
  </TitlesOfParts>
  <Company>CIKT 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Hana Macháčková</dc:creator>
  <cp:lastModifiedBy>Hana Macháčková</cp:lastModifiedBy>
  <cp:revision>143</cp:revision>
  <dcterms:created xsi:type="dcterms:W3CDTF">2013-07-02T15:26:24Z</dcterms:created>
  <dcterms:modified xsi:type="dcterms:W3CDTF">2017-11-27T08:23:46Z</dcterms:modified>
</cp:coreProperties>
</file>