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8" r:id="rId21"/>
    <p:sldId id="275" r:id="rId22"/>
    <p:sldId id="280" r:id="rId23"/>
    <p:sldId id="281" r:id="rId24"/>
    <p:sldId id="276" r:id="rId25"/>
    <p:sldId id="277" r:id="rId26"/>
    <p:sldId id="279" r:id="rId27"/>
    <p:sldId id="282" r:id="rId28"/>
    <p:sldId id="283" r:id="rId29"/>
    <p:sldId id="284" r:id="rId30"/>
  </p:sldIdLst>
  <p:sldSz cx="16257588" cy="12188825"/>
  <p:notesSz cx="6858000" cy="9144000"/>
  <p:defaultTextStyle>
    <a:defPPr>
      <a:defRPr lang="en-US"/>
    </a:defPPr>
    <a:lvl1pPr marL="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19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437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156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0875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594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312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031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175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E"/>
    <a:srgbClr val="40B4E5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170" y="-108"/>
      </p:cViewPr>
      <p:guideLst>
        <p:guide orient="horz" pos="3839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s\martin.svanda\Documents\Statistiky\STATISTIKA%20Hlavn&#23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s\martin.svanda\Documents\Statistiky\STATISTIKA%20Hlavn&#237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s\martin.svanda\Documents\Statistiky\STATISTIKA%20Hlavn&#237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s1\homes\martin.svanda\Documents\Statistiky\STATISTIKA%20Hlavn&#237;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Výše uložených sankcí v I. stupni v mil. Kč</a:t>
            </a:r>
          </a:p>
        </c:rich>
      </c:tx>
      <c:overlay val="0"/>
    </c:title>
    <c:autoTitleDeleted val="0"/>
    <c:view3D>
      <c:rotX val="15"/>
      <c:hPercent val="5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25828546990153E-2"/>
          <c:y val="0.14081145584725538"/>
          <c:w val="0.96094970491972975"/>
          <c:h val="0.7613365155131265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8596001859600187E-2"/>
                  <c:y val="-3.81861575178998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57601115760044E-2"/>
                  <c:y val="-4.4550517104216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364016736401E-2"/>
                  <c:y val="-2.86396181384248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80009298000935E-3"/>
                  <c:y val="-4.773269689737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57601115759976E-2"/>
                  <c:y val="-3.18217979315831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611447730878907E-3"/>
                  <c:y val="-1.4430214824615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3917171596318358E-3"/>
                  <c:y val="-2.40503580410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'Statistiky HS'!$A$149:$A$155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'Statistiky HS'!$B$149:$B$155</c:f>
              <c:numCache>
                <c:formatCode>General</c:formatCode>
                <c:ptCount val="7"/>
                <c:pt idx="0" formatCode="#,##0">
                  <c:v>88</c:v>
                </c:pt>
                <c:pt idx="1">
                  <c:v>30</c:v>
                </c:pt>
                <c:pt idx="2">
                  <c:v>190</c:v>
                </c:pt>
                <c:pt idx="3">
                  <c:v>25</c:v>
                </c:pt>
                <c:pt idx="4">
                  <c:v>228</c:v>
                </c:pt>
                <c:pt idx="5">
                  <c:v>2083</c:v>
                </c:pt>
                <c:pt idx="6">
                  <c:v>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202560"/>
        <c:axId val="92616896"/>
        <c:axId val="0"/>
      </c:bar3DChart>
      <c:catAx>
        <c:axId val="992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9261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168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920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cs-CZ" sz="3600" dirty="0"/>
              <a:t>Počet zahájených prvostupňových řízení v oblasti VZ</a:t>
            </a:r>
          </a:p>
        </c:rich>
      </c:tx>
      <c:layout>
        <c:manualLayout>
          <c:xMode val="edge"/>
          <c:yMode val="edge"/>
          <c:x val="9.1956246053961507E-2"/>
          <c:y val="3.08218180719941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58043295210948E-2"/>
          <c:y val="0.14797136038186157"/>
          <c:w val="0.96083981700708654"/>
          <c:h val="0.74940334128878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C92"/>
            </a:solidFill>
          </c:spPr>
          <c:invertIfNegative val="0"/>
          <c:dLbls>
            <c:dLbl>
              <c:idx val="0"/>
              <c:layout>
                <c:manualLayout>
                  <c:x val="3.6606737713040238E-3"/>
                  <c:y val="-2.00945884151116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748347847859455E-3"/>
                  <c:y val="-1.79810697887107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414175798202544E-3"/>
                  <c:y val="-1.09379287016330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68744317498215E-2"/>
                  <c:y val="-1.79557626895683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'Statistiky VZ'!$A$6:$A$12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'Statistiky VZ'!$B$6:$B$12</c:f>
              <c:numCache>
                <c:formatCode>General</c:formatCode>
                <c:ptCount val="7"/>
                <c:pt idx="0">
                  <c:v>425</c:v>
                </c:pt>
                <c:pt idx="1">
                  <c:v>530</c:v>
                </c:pt>
                <c:pt idx="2">
                  <c:v>650</c:v>
                </c:pt>
                <c:pt idx="3">
                  <c:v>668</c:v>
                </c:pt>
                <c:pt idx="4">
                  <c:v>981</c:v>
                </c:pt>
                <c:pt idx="5">
                  <c:v>803</c:v>
                </c:pt>
                <c:pt idx="6">
                  <c:v>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29632"/>
        <c:axId val="100860480"/>
      </c:barChart>
      <c:catAx>
        <c:axId val="1210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100860480"/>
        <c:crosses val="autoZero"/>
        <c:auto val="1"/>
        <c:lblAlgn val="ctr"/>
        <c:lblOffset val="100"/>
        <c:noMultiLvlLbl val="1"/>
      </c:catAx>
      <c:valAx>
        <c:axId val="10086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029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3200" dirty="0"/>
              <a:t>Počet vydaných prvostupňových rozhodnutí v oblasti VZ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958043295210948E-2"/>
          <c:y val="0.14558472553699284"/>
          <c:w val="0.96083981700708654"/>
          <c:h val="0.75178997613365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C92"/>
            </a:solidFill>
          </c:spPr>
          <c:invertIfNegative val="0"/>
          <c:dLbls>
            <c:dLbl>
              <c:idx val="0"/>
              <c:layout>
                <c:manualLayout>
                  <c:x val="3.3721434040334675E-3"/>
                  <c:y val="-2.3169025112911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877562465263128E-3"/>
                  <c:y val="-2.05854459123396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518758879164157E-3"/>
                  <c:y val="-1.60705090861255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80518632422099E-2"/>
                  <c:y val="-1.865007924128814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'Statistiky VZ'!$A$55:$A$61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'Statistiky VZ'!$B$55:$B$61</c:f>
              <c:numCache>
                <c:formatCode>General</c:formatCode>
                <c:ptCount val="7"/>
                <c:pt idx="0">
                  <c:v>511</c:v>
                </c:pt>
                <c:pt idx="1">
                  <c:v>710</c:v>
                </c:pt>
                <c:pt idx="2">
                  <c:v>1049</c:v>
                </c:pt>
                <c:pt idx="3">
                  <c:v>959</c:v>
                </c:pt>
                <c:pt idx="4">
                  <c:v>1063</c:v>
                </c:pt>
                <c:pt idx="5">
                  <c:v>1074</c:v>
                </c:pt>
                <c:pt idx="6">
                  <c:v>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32192"/>
        <c:axId val="100862784"/>
      </c:barChart>
      <c:catAx>
        <c:axId val="1210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100862784"/>
        <c:crosses val="autoZero"/>
        <c:auto val="1"/>
        <c:lblAlgn val="ctr"/>
        <c:lblOffset val="100"/>
        <c:noMultiLvlLbl val="1"/>
      </c:catAx>
      <c:valAx>
        <c:axId val="10086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032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2800" dirty="0"/>
              <a:t>Počet vyřízených</a:t>
            </a:r>
            <a:r>
              <a:rPr lang="cs-CZ" sz="2800" baseline="0" dirty="0"/>
              <a:t> rozkladů</a:t>
            </a:r>
            <a:endParaRPr lang="cs-CZ" sz="2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'Statistiky VZ'!$B$136</c:f>
              <c:strCache>
                <c:ptCount val="1"/>
                <c:pt idx="0">
                  <c:v>Rozhodnutím II. stupně</c:v>
                </c:pt>
              </c:strCache>
            </c:strRef>
          </c:tx>
          <c:spPr>
            <a:solidFill>
              <a:srgbClr val="004C9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'Statistiky VZ'!$A$138:$A$144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'Statistiky VZ'!$B$138:$B$144</c:f>
              <c:numCache>
                <c:formatCode>General</c:formatCode>
                <c:ptCount val="7"/>
                <c:pt idx="0">
                  <c:v>167</c:v>
                </c:pt>
                <c:pt idx="1">
                  <c:v>155</c:v>
                </c:pt>
                <c:pt idx="2">
                  <c:v>229</c:v>
                </c:pt>
                <c:pt idx="3">
                  <c:v>282</c:v>
                </c:pt>
                <c:pt idx="4">
                  <c:v>368</c:v>
                </c:pt>
                <c:pt idx="5">
                  <c:v>423</c:v>
                </c:pt>
                <c:pt idx="6">
                  <c:v>480</c:v>
                </c:pt>
              </c:numCache>
            </c:numRef>
          </c:val>
        </c:ser>
        <c:ser>
          <c:idx val="1"/>
          <c:order val="1"/>
          <c:tx>
            <c:strRef>
              <c:f>'Statistiky VZ'!$C$136</c:f>
              <c:strCache>
                <c:ptCount val="1"/>
                <c:pt idx="0">
                  <c:v>Rozhodnutím I. stupně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'Statistiky VZ'!$A$138:$A$144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'Statistiky VZ'!$C$138:$C$144</c:f>
              <c:numCache>
                <c:formatCode>General</c:formatCode>
                <c:ptCount val="7"/>
                <c:pt idx="0">
                  <c:v>26</c:v>
                </c:pt>
                <c:pt idx="1">
                  <c:v>51</c:v>
                </c:pt>
                <c:pt idx="2">
                  <c:v>66</c:v>
                </c:pt>
                <c:pt idx="3">
                  <c:v>40</c:v>
                </c:pt>
                <c:pt idx="4">
                  <c:v>12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24192"/>
        <c:axId val="100865088"/>
      </c:barChart>
      <c:catAx>
        <c:axId val="1212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65088"/>
        <c:crosses val="autoZero"/>
        <c:auto val="1"/>
        <c:lblAlgn val="ctr"/>
        <c:lblOffset val="100"/>
        <c:noMultiLvlLbl val="0"/>
      </c:catAx>
      <c:valAx>
        <c:axId val="10086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224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6439F-08AF-4959-97AF-89FFE75A2B1D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EDC2199-0890-45CB-8252-2D03BCA60C4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5800" dirty="0" smtClean="0"/>
            <a:t>ÚOHS</a:t>
          </a:r>
          <a:endParaRPr lang="cs-CZ" sz="5800" dirty="0"/>
        </a:p>
      </dgm:t>
    </dgm:pt>
    <dgm:pt modelId="{C1A05895-0393-4A40-9546-95CBE7191938}" type="parTrans" cxnId="{180C0BF5-C57B-4254-81EA-5436BD41A3EC}">
      <dgm:prSet/>
      <dgm:spPr/>
      <dgm:t>
        <a:bodyPr/>
        <a:lstStyle/>
        <a:p>
          <a:endParaRPr lang="cs-CZ"/>
        </a:p>
      </dgm:t>
    </dgm:pt>
    <dgm:pt modelId="{47E13A49-C8E0-4F7B-B988-4066D5F9A597}" type="sibTrans" cxnId="{180C0BF5-C57B-4254-81EA-5436BD41A3EC}">
      <dgm:prSet/>
      <dgm:spPr/>
      <dgm:t>
        <a:bodyPr/>
        <a:lstStyle/>
        <a:p>
          <a:endParaRPr lang="cs-CZ"/>
        </a:p>
      </dgm:t>
    </dgm:pt>
    <dgm:pt modelId="{99732847-6C60-43F1-9E34-6AAF984E921B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hospodářské soutěže</a:t>
          </a:r>
          <a:endParaRPr lang="cs-CZ" sz="2800" dirty="0"/>
        </a:p>
      </dgm:t>
    </dgm:pt>
    <dgm:pt modelId="{2EA3D5A3-0E40-45FE-A296-C2BEAAD01135}" type="parTrans" cxnId="{3D24D343-8205-4AF7-A7DE-2F0EBD401B80}">
      <dgm:prSet/>
      <dgm:spPr/>
      <dgm:t>
        <a:bodyPr/>
        <a:lstStyle/>
        <a:p>
          <a:endParaRPr lang="cs-CZ"/>
        </a:p>
      </dgm:t>
    </dgm:pt>
    <dgm:pt modelId="{E6D6A3AF-3371-4EF0-B935-3A3E6D29EAB6}" type="sibTrans" cxnId="{3D24D343-8205-4AF7-A7DE-2F0EBD401B80}">
      <dgm:prSet/>
      <dgm:spPr/>
      <dgm:t>
        <a:bodyPr/>
        <a:lstStyle/>
        <a:p>
          <a:endParaRPr lang="cs-CZ"/>
        </a:p>
      </dgm:t>
    </dgm:pt>
    <dgm:pt modelId="{20E0A833-9721-4A63-BA09-7C577F9C24C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veřejných zakázek</a:t>
          </a:r>
          <a:endParaRPr lang="cs-CZ" sz="2800" dirty="0"/>
        </a:p>
      </dgm:t>
    </dgm:pt>
    <dgm:pt modelId="{0EE62D82-E646-48EA-8921-6D825B20A362}" type="parTrans" cxnId="{CD7DDBCD-6A8F-402E-8CA7-458EF2B5C962}">
      <dgm:prSet/>
      <dgm:spPr/>
      <dgm:t>
        <a:bodyPr/>
        <a:lstStyle/>
        <a:p>
          <a:endParaRPr lang="cs-CZ"/>
        </a:p>
      </dgm:t>
    </dgm:pt>
    <dgm:pt modelId="{21B0E379-DBA4-4607-88B4-B94325A83DCC}" type="sibTrans" cxnId="{CD7DDBCD-6A8F-402E-8CA7-458EF2B5C962}">
      <dgm:prSet/>
      <dgm:spPr/>
      <dgm:t>
        <a:bodyPr/>
        <a:lstStyle/>
        <a:p>
          <a:endParaRPr lang="cs-CZ"/>
        </a:p>
      </dgm:t>
    </dgm:pt>
    <dgm:pt modelId="{6E189E61-83D5-4F85-B69A-D9B51B5FE815}">
      <dgm:prSet phldrT="[Text]"/>
      <dgm:spPr>
        <a:solidFill>
          <a:srgbClr val="004C92"/>
        </a:solidFill>
      </dgm:spPr>
      <dgm:t>
        <a:bodyPr/>
        <a:lstStyle/>
        <a:p>
          <a:r>
            <a:rPr lang="cs-CZ" dirty="0" smtClean="0"/>
            <a:t>Sekce legislativy a veřejné regulace</a:t>
          </a:r>
          <a:endParaRPr lang="cs-CZ" dirty="0"/>
        </a:p>
      </dgm:t>
    </dgm:pt>
    <dgm:pt modelId="{C3E420DA-38E6-4728-8816-8259BFBA41D9}" type="parTrans" cxnId="{27A9E52E-D37F-4F18-AFF9-8E743E23AA3B}">
      <dgm:prSet/>
      <dgm:spPr/>
      <dgm:t>
        <a:bodyPr/>
        <a:lstStyle/>
        <a:p>
          <a:endParaRPr lang="cs-CZ"/>
        </a:p>
      </dgm:t>
    </dgm:pt>
    <dgm:pt modelId="{53C7D6B8-1D11-4780-98F4-6A7116A90B83}" type="sibTrans" cxnId="{27A9E52E-D37F-4F18-AFF9-8E743E23AA3B}">
      <dgm:prSet/>
      <dgm:spPr/>
      <dgm:t>
        <a:bodyPr/>
        <a:lstStyle/>
        <a:p>
          <a:endParaRPr lang="cs-CZ"/>
        </a:p>
      </dgm:t>
    </dgm:pt>
    <dgm:pt modelId="{A3CC4EC4-73A1-4556-81E0-3FDF455F0906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vnějších vztahů a správy Úřadu</a:t>
          </a:r>
          <a:endParaRPr lang="cs-CZ" sz="2800" dirty="0"/>
        </a:p>
      </dgm:t>
    </dgm:pt>
    <dgm:pt modelId="{BF6AA921-AA99-4868-8CAA-1F5428D9ABB0}" type="parTrans" cxnId="{FF3A5DAD-371A-4BCC-A8DC-693C60ABEE0E}">
      <dgm:prSet/>
      <dgm:spPr/>
      <dgm:t>
        <a:bodyPr/>
        <a:lstStyle/>
        <a:p>
          <a:endParaRPr lang="cs-CZ"/>
        </a:p>
      </dgm:t>
    </dgm:pt>
    <dgm:pt modelId="{BD7E67FB-9F19-493F-B122-653BFAAA1876}" type="sibTrans" cxnId="{FF3A5DAD-371A-4BCC-A8DC-693C60ABEE0E}">
      <dgm:prSet/>
      <dgm:spPr/>
      <dgm:t>
        <a:bodyPr/>
        <a:lstStyle/>
        <a:p>
          <a:endParaRPr lang="cs-CZ"/>
        </a:p>
      </dgm:t>
    </dgm:pt>
    <dgm:pt modelId="{1520E23B-E6D3-4F80-A746-3E820F127A70}">
      <dgm:prSet phldrT="[Text]" custT="1"/>
      <dgm:spPr>
        <a:solidFill>
          <a:srgbClr val="004C92"/>
        </a:solidFill>
      </dgm:spPr>
      <dgm:t>
        <a:bodyPr/>
        <a:lstStyle/>
        <a:p>
          <a:pPr algn="ctr"/>
          <a:r>
            <a:rPr lang="cs-CZ" sz="2400" b="0" dirty="0" smtClean="0"/>
            <a:t>Sekce </a:t>
          </a:r>
          <a:r>
            <a:rPr lang="cs-CZ" sz="2300" b="0" dirty="0" smtClean="0"/>
            <a:t>druhostupňového</a:t>
          </a:r>
          <a:r>
            <a:rPr lang="cs-CZ" sz="2400" b="0" dirty="0" smtClean="0"/>
            <a:t> rozhodování</a:t>
          </a:r>
          <a:endParaRPr lang="cs-CZ" sz="2400" b="0" dirty="0"/>
        </a:p>
      </dgm:t>
    </dgm:pt>
    <dgm:pt modelId="{42407D88-3D33-4CFC-B5A6-4BA17FB53684}" type="parTrans" cxnId="{BE96C430-CD8E-4D48-94B1-731825AC4EFE}">
      <dgm:prSet/>
      <dgm:spPr/>
      <dgm:t>
        <a:bodyPr/>
        <a:lstStyle/>
        <a:p>
          <a:endParaRPr lang="cs-CZ"/>
        </a:p>
      </dgm:t>
    </dgm:pt>
    <dgm:pt modelId="{D55FDC4F-EE14-400C-937F-9F28B2C6678F}" type="sibTrans" cxnId="{BE96C430-CD8E-4D48-94B1-731825AC4EFE}">
      <dgm:prSet/>
      <dgm:spPr/>
      <dgm:t>
        <a:bodyPr/>
        <a:lstStyle/>
        <a:p>
          <a:endParaRPr lang="cs-CZ"/>
        </a:p>
      </dgm:t>
    </dgm:pt>
    <dgm:pt modelId="{9900F595-D856-4A03-91E1-58577DAFBB96}" type="pres">
      <dgm:prSet presAssocID="{3916439F-08AF-4959-97AF-89FFE75A2B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D6E63CF-D168-4B63-9E7E-01BAD7675977}" type="pres">
      <dgm:prSet presAssocID="{6EDC2199-0890-45CB-8252-2D03BCA60C4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1D6AA810-CEB6-4A64-99A0-4F4E058B8FB8}" type="pres">
      <dgm:prSet presAssocID="{99732847-6C60-43F1-9E34-6AAF984E921B}" presName="Accent1" presStyleCnt="0"/>
      <dgm:spPr/>
    </dgm:pt>
    <dgm:pt modelId="{60AEC13A-3640-46F0-A02C-514052C0F503}" type="pres">
      <dgm:prSet presAssocID="{99732847-6C60-43F1-9E34-6AAF984E921B}" presName="Accent" presStyleLbl="bgShp" presStyleIdx="0" presStyleCnt="5"/>
      <dgm:spPr/>
    </dgm:pt>
    <dgm:pt modelId="{0AFD3A60-594A-487F-B856-9EE3759FF901}" type="pres">
      <dgm:prSet presAssocID="{99732847-6C60-43F1-9E34-6AAF984E921B}" presName="Child1" presStyleLbl="node1" presStyleIdx="0" presStyleCnt="5" custScaleX="108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676F7B-1C67-4980-846F-F27458EB7CD5}" type="pres">
      <dgm:prSet presAssocID="{20E0A833-9721-4A63-BA09-7C577F9C24C9}" presName="Accent2" presStyleCnt="0"/>
      <dgm:spPr/>
    </dgm:pt>
    <dgm:pt modelId="{4036962A-7482-4B26-8937-9AA9878C730E}" type="pres">
      <dgm:prSet presAssocID="{20E0A833-9721-4A63-BA09-7C577F9C24C9}" presName="Accent" presStyleLbl="bgShp" presStyleIdx="1" presStyleCnt="5"/>
      <dgm:spPr/>
    </dgm:pt>
    <dgm:pt modelId="{07E50132-6E70-44B8-9DEB-16A716F3ACF6}" type="pres">
      <dgm:prSet presAssocID="{20E0A833-9721-4A63-BA09-7C577F9C24C9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8FBCD5-6D9E-46B6-A96D-47555FC3CC8A}" type="pres">
      <dgm:prSet presAssocID="{6E189E61-83D5-4F85-B69A-D9B51B5FE815}" presName="Accent3" presStyleCnt="0"/>
      <dgm:spPr/>
    </dgm:pt>
    <dgm:pt modelId="{1B958C99-1C70-435A-AE06-9D8F92DF0DC2}" type="pres">
      <dgm:prSet presAssocID="{6E189E61-83D5-4F85-B69A-D9B51B5FE815}" presName="Accent" presStyleLbl="bgShp" presStyleIdx="2" presStyleCnt="5"/>
      <dgm:spPr/>
    </dgm:pt>
    <dgm:pt modelId="{1FC51BE4-11A5-477A-B148-BF84AEA38793}" type="pres">
      <dgm:prSet presAssocID="{6E189E61-83D5-4F85-B69A-D9B51B5FE815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F77117-24D3-4A32-B9D2-E4BD258222FF}" type="pres">
      <dgm:prSet presAssocID="{A3CC4EC4-73A1-4556-81E0-3FDF455F0906}" presName="Accent4" presStyleCnt="0"/>
      <dgm:spPr/>
    </dgm:pt>
    <dgm:pt modelId="{6FB3053E-190B-499A-9040-B8EFED4ABB7F}" type="pres">
      <dgm:prSet presAssocID="{A3CC4EC4-73A1-4556-81E0-3FDF455F0906}" presName="Accent" presStyleLbl="bgShp" presStyleIdx="3" presStyleCnt="5"/>
      <dgm:spPr/>
    </dgm:pt>
    <dgm:pt modelId="{94E56ED7-5526-45F8-A005-B4C319D982ED}" type="pres">
      <dgm:prSet presAssocID="{A3CC4EC4-73A1-4556-81E0-3FDF455F0906}" presName="Child4" presStyleLbl="node1" presStyleIdx="3" presStyleCnt="5" custLinFactNeighborX="-87311" custLinFactNeighborY="-59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EFA9A-E5DC-4CE2-9F58-1487AE884781}" type="pres">
      <dgm:prSet presAssocID="{1520E23B-E6D3-4F80-A746-3E820F127A70}" presName="Accent5" presStyleCnt="0"/>
      <dgm:spPr/>
    </dgm:pt>
    <dgm:pt modelId="{CB6BA266-57CC-4B0B-9A05-91B21A99B1D9}" type="pres">
      <dgm:prSet presAssocID="{1520E23B-E6D3-4F80-A746-3E820F127A70}" presName="Accent" presStyleLbl="bgShp" presStyleIdx="4" presStyleCnt="5"/>
      <dgm:spPr/>
    </dgm:pt>
    <dgm:pt modelId="{A6B37070-9F57-4316-AF2C-EC88F329EF5C}" type="pres">
      <dgm:prSet presAssocID="{1520E23B-E6D3-4F80-A746-3E820F127A70}" presName="Child5" presStyleLbl="node1" presStyleIdx="4" presStyleCnt="5" custScaleX="119915" custScaleY="102143" custLinFactY="-14109" custLinFactNeighborX="-83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7DDBCD-6A8F-402E-8CA7-458EF2B5C962}" srcId="{6EDC2199-0890-45CB-8252-2D03BCA60C49}" destId="{20E0A833-9721-4A63-BA09-7C577F9C24C9}" srcOrd="1" destOrd="0" parTransId="{0EE62D82-E646-48EA-8921-6D825B20A362}" sibTransId="{21B0E379-DBA4-4607-88B4-B94325A83DCC}"/>
    <dgm:cxn modelId="{19BD9AE7-EEF8-4C94-A044-519EE03F43C9}" type="presOf" srcId="{6EDC2199-0890-45CB-8252-2D03BCA60C49}" destId="{1D6E63CF-D168-4B63-9E7E-01BAD7675977}" srcOrd="0" destOrd="0" presId="urn:microsoft.com/office/officeart/2011/layout/HexagonRadial"/>
    <dgm:cxn modelId="{BF16312F-1E45-4734-B8C0-23CF886A5F53}" type="presOf" srcId="{A3CC4EC4-73A1-4556-81E0-3FDF455F0906}" destId="{94E56ED7-5526-45F8-A005-B4C319D982ED}" srcOrd="0" destOrd="0" presId="urn:microsoft.com/office/officeart/2011/layout/HexagonRadial"/>
    <dgm:cxn modelId="{B6896966-DDF0-473D-8C7D-022B5710D80C}" type="presOf" srcId="{6E189E61-83D5-4F85-B69A-D9B51B5FE815}" destId="{1FC51BE4-11A5-477A-B148-BF84AEA38793}" srcOrd="0" destOrd="0" presId="urn:microsoft.com/office/officeart/2011/layout/HexagonRadial"/>
    <dgm:cxn modelId="{45D26DF9-63D5-42C7-AB8C-DF5955A6D25C}" type="presOf" srcId="{3916439F-08AF-4959-97AF-89FFE75A2B1D}" destId="{9900F595-D856-4A03-91E1-58577DAFBB96}" srcOrd="0" destOrd="0" presId="urn:microsoft.com/office/officeart/2011/layout/HexagonRadial"/>
    <dgm:cxn modelId="{BE96C430-CD8E-4D48-94B1-731825AC4EFE}" srcId="{6EDC2199-0890-45CB-8252-2D03BCA60C49}" destId="{1520E23B-E6D3-4F80-A746-3E820F127A70}" srcOrd="4" destOrd="0" parTransId="{42407D88-3D33-4CFC-B5A6-4BA17FB53684}" sibTransId="{D55FDC4F-EE14-400C-937F-9F28B2C6678F}"/>
    <dgm:cxn modelId="{00251689-72F3-4F7C-8804-84D4E8A19EDE}" type="presOf" srcId="{1520E23B-E6D3-4F80-A746-3E820F127A70}" destId="{A6B37070-9F57-4316-AF2C-EC88F329EF5C}" srcOrd="0" destOrd="0" presId="urn:microsoft.com/office/officeart/2011/layout/HexagonRadial"/>
    <dgm:cxn modelId="{FF3A5DAD-371A-4BCC-A8DC-693C60ABEE0E}" srcId="{6EDC2199-0890-45CB-8252-2D03BCA60C49}" destId="{A3CC4EC4-73A1-4556-81E0-3FDF455F0906}" srcOrd="3" destOrd="0" parTransId="{BF6AA921-AA99-4868-8CAA-1F5428D9ABB0}" sibTransId="{BD7E67FB-9F19-493F-B122-653BFAAA1876}"/>
    <dgm:cxn modelId="{A0248409-E643-4AF1-A954-256789CE0822}" type="presOf" srcId="{99732847-6C60-43F1-9E34-6AAF984E921B}" destId="{0AFD3A60-594A-487F-B856-9EE3759FF901}" srcOrd="0" destOrd="0" presId="urn:microsoft.com/office/officeart/2011/layout/HexagonRadial"/>
    <dgm:cxn modelId="{170FEC9A-D71B-4572-B499-E7426E6137F1}" type="presOf" srcId="{20E0A833-9721-4A63-BA09-7C577F9C24C9}" destId="{07E50132-6E70-44B8-9DEB-16A716F3ACF6}" srcOrd="0" destOrd="0" presId="urn:microsoft.com/office/officeart/2011/layout/HexagonRadial"/>
    <dgm:cxn modelId="{3D24D343-8205-4AF7-A7DE-2F0EBD401B80}" srcId="{6EDC2199-0890-45CB-8252-2D03BCA60C49}" destId="{99732847-6C60-43F1-9E34-6AAF984E921B}" srcOrd="0" destOrd="0" parTransId="{2EA3D5A3-0E40-45FE-A296-C2BEAAD01135}" sibTransId="{E6D6A3AF-3371-4EF0-B935-3A3E6D29EAB6}"/>
    <dgm:cxn modelId="{180C0BF5-C57B-4254-81EA-5436BD41A3EC}" srcId="{3916439F-08AF-4959-97AF-89FFE75A2B1D}" destId="{6EDC2199-0890-45CB-8252-2D03BCA60C49}" srcOrd="0" destOrd="0" parTransId="{C1A05895-0393-4A40-9546-95CBE7191938}" sibTransId="{47E13A49-C8E0-4F7B-B988-4066D5F9A597}"/>
    <dgm:cxn modelId="{27A9E52E-D37F-4F18-AFF9-8E743E23AA3B}" srcId="{6EDC2199-0890-45CB-8252-2D03BCA60C49}" destId="{6E189E61-83D5-4F85-B69A-D9B51B5FE815}" srcOrd="2" destOrd="0" parTransId="{C3E420DA-38E6-4728-8816-8259BFBA41D9}" sibTransId="{53C7D6B8-1D11-4780-98F4-6A7116A90B83}"/>
    <dgm:cxn modelId="{EEA10DDE-67BC-47C7-9A5D-14296DD3EBAA}" type="presParOf" srcId="{9900F595-D856-4A03-91E1-58577DAFBB96}" destId="{1D6E63CF-D168-4B63-9E7E-01BAD7675977}" srcOrd="0" destOrd="0" presId="urn:microsoft.com/office/officeart/2011/layout/HexagonRadial"/>
    <dgm:cxn modelId="{53C9F0CC-31A2-41C3-B0C5-C17416DC897F}" type="presParOf" srcId="{9900F595-D856-4A03-91E1-58577DAFBB96}" destId="{1D6AA810-CEB6-4A64-99A0-4F4E058B8FB8}" srcOrd="1" destOrd="0" presId="urn:microsoft.com/office/officeart/2011/layout/HexagonRadial"/>
    <dgm:cxn modelId="{1BF79128-42B2-4D5D-B08D-7E0E0C6DF3E9}" type="presParOf" srcId="{1D6AA810-CEB6-4A64-99A0-4F4E058B8FB8}" destId="{60AEC13A-3640-46F0-A02C-514052C0F503}" srcOrd="0" destOrd="0" presId="urn:microsoft.com/office/officeart/2011/layout/HexagonRadial"/>
    <dgm:cxn modelId="{73EA9AAE-8635-4DBC-B115-991C8EFEBE1F}" type="presParOf" srcId="{9900F595-D856-4A03-91E1-58577DAFBB96}" destId="{0AFD3A60-594A-487F-B856-9EE3759FF901}" srcOrd="2" destOrd="0" presId="urn:microsoft.com/office/officeart/2011/layout/HexagonRadial"/>
    <dgm:cxn modelId="{FFDCA532-ED55-4DD9-AACD-333D9D270526}" type="presParOf" srcId="{9900F595-D856-4A03-91E1-58577DAFBB96}" destId="{ED676F7B-1C67-4980-846F-F27458EB7CD5}" srcOrd="3" destOrd="0" presId="urn:microsoft.com/office/officeart/2011/layout/HexagonRadial"/>
    <dgm:cxn modelId="{301F9119-FF37-489D-B677-7648BC45689C}" type="presParOf" srcId="{ED676F7B-1C67-4980-846F-F27458EB7CD5}" destId="{4036962A-7482-4B26-8937-9AA9878C730E}" srcOrd="0" destOrd="0" presId="urn:microsoft.com/office/officeart/2011/layout/HexagonRadial"/>
    <dgm:cxn modelId="{67E54479-A8EF-4EBA-9BDA-EF64B11D901B}" type="presParOf" srcId="{9900F595-D856-4A03-91E1-58577DAFBB96}" destId="{07E50132-6E70-44B8-9DEB-16A716F3ACF6}" srcOrd="4" destOrd="0" presId="urn:microsoft.com/office/officeart/2011/layout/HexagonRadial"/>
    <dgm:cxn modelId="{C9533783-2C2D-4F72-8AD6-6F30162837FF}" type="presParOf" srcId="{9900F595-D856-4A03-91E1-58577DAFBB96}" destId="{488FBCD5-6D9E-46B6-A96D-47555FC3CC8A}" srcOrd="5" destOrd="0" presId="urn:microsoft.com/office/officeart/2011/layout/HexagonRadial"/>
    <dgm:cxn modelId="{D88720BC-3CDA-418F-B5F5-C5C2DFD1E0E7}" type="presParOf" srcId="{488FBCD5-6D9E-46B6-A96D-47555FC3CC8A}" destId="{1B958C99-1C70-435A-AE06-9D8F92DF0DC2}" srcOrd="0" destOrd="0" presId="urn:microsoft.com/office/officeart/2011/layout/HexagonRadial"/>
    <dgm:cxn modelId="{B207F48F-DDCB-46F9-95E7-80A6637E9C87}" type="presParOf" srcId="{9900F595-D856-4A03-91E1-58577DAFBB96}" destId="{1FC51BE4-11A5-477A-B148-BF84AEA38793}" srcOrd="6" destOrd="0" presId="urn:microsoft.com/office/officeart/2011/layout/HexagonRadial"/>
    <dgm:cxn modelId="{708B2FC9-ECA2-4652-B8DA-6F37C6E92F0E}" type="presParOf" srcId="{9900F595-D856-4A03-91E1-58577DAFBB96}" destId="{0AF77117-24D3-4A32-B9D2-E4BD258222FF}" srcOrd="7" destOrd="0" presId="urn:microsoft.com/office/officeart/2011/layout/HexagonRadial"/>
    <dgm:cxn modelId="{FFA803D9-1B3B-4C15-A1C6-5D52195175B3}" type="presParOf" srcId="{0AF77117-24D3-4A32-B9D2-E4BD258222FF}" destId="{6FB3053E-190B-499A-9040-B8EFED4ABB7F}" srcOrd="0" destOrd="0" presId="urn:microsoft.com/office/officeart/2011/layout/HexagonRadial"/>
    <dgm:cxn modelId="{39E39079-BE08-47EA-84B5-3762830843CD}" type="presParOf" srcId="{9900F595-D856-4A03-91E1-58577DAFBB96}" destId="{94E56ED7-5526-45F8-A005-B4C319D982ED}" srcOrd="8" destOrd="0" presId="urn:microsoft.com/office/officeart/2011/layout/HexagonRadial"/>
    <dgm:cxn modelId="{BC74ED1C-0141-4DE6-A424-FD56C2F6D8B6}" type="presParOf" srcId="{9900F595-D856-4A03-91E1-58577DAFBB96}" destId="{74DEFA9A-E5DC-4CE2-9F58-1487AE884781}" srcOrd="9" destOrd="0" presId="urn:microsoft.com/office/officeart/2011/layout/HexagonRadial"/>
    <dgm:cxn modelId="{E22C285F-AE8F-4A05-A9B1-28B03140CF21}" type="presParOf" srcId="{74DEFA9A-E5DC-4CE2-9F58-1487AE884781}" destId="{CB6BA266-57CC-4B0B-9A05-91B21A99B1D9}" srcOrd="0" destOrd="0" presId="urn:microsoft.com/office/officeart/2011/layout/HexagonRadial"/>
    <dgm:cxn modelId="{EF3255CF-B264-459F-9EF8-F0BE4A088542}" type="presParOf" srcId="{9900F595-D856-4A03-91E1-58577DAFBB96}" destId="{A6B37070-9F57-4316-AF2C-EC88F329EF5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63CF-D168-4B63-9E7E-01BAD7675977}">
      <dsp:nvSpPr>
        <dsp:cNvPr id="0" name=""/>
        <dsp:cNvSpPr/>
      </dsp:nvSpPr>
      <dsp:spPr>
        <a:xfrm>
          <a:off x="5709844" y="2751148"/>
          <a:ext cx="3496829" cy="3024899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/>
            <a:t>ÚOHS</a:t>
          </a:r>
          <a:endParaRPr lang="cs-CZ" sz="5800" kern="1200" dirty="0"/>
        </a:p>
      </dsp:txBody>
      <dsp:txXfrm>
        <a:off x="6289318" y="3252416"/>
        <a:ext cx="2337881" cy="2022363"/>
      </dsp:txXfrm>
    </dsp:sp>
    <dsp:sp modelId="{4036962A-7482-4B26-8937-9AA9878C730E}">
      <dsp:nvSpPr>
        <dsp:cNvPr id="0" name=""/>
        <dsp:cNvSpPr/>
      </dsp:nvSpPr>
      <dsp:spPr>
        <a:xfrm>
          <a:off x="7899532" y="130393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3A60-594A-487F-B856-9EE3759FF901}">
      <dsp:nvSpPr>
        <dsp:cNvPr id="0" name=""/>
        <dsp:cNvSpPr/>
      </dsp:nvSpPr>
      <dsp:spPr>
        <a:xfrm>
          <a:off x="5905378" y="0"/>
          <a:ext cx="3118776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hospodářské soutěže</a:t>
          </a:r>
          <a:endParaRPr lang="cs-CZ" sz="2800" kern="1200" dirty="0"/>
        </a:p>
      </dsp:txBody>
      <dsp:txXfrm>
        <a:off x="6401369" y="394262"/>
        <a:ext cx="2126794" cy="1690580"/>
      </dsp:txXfrm>
    </dsp:sp>
    <dsp:sp modelId="{1B958C99-1C70-435A-AE06-9D8F92DF0DC2}">
      <dsp:nvSpPr>
        <dsp:cNvPr id="0" name=""/>
        <dsp:cNvSpPr/>
      </dsp:nvSpPr>
      <dsp:spPr>
        <a:xfrm>
          <a:off x="9439308" y="342912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50132-6E70-44B8-9DEB-16A716F3ACF6}">
      <dsp:nvSpPr>
        <dsp:cNvPr id="0" name=""/>
        <dsp:cNvSpPr/>
      </dsp:nvSpPr>
      <dsp:spPr>
        <a:xfrm>
          <a:off x="8660066" y="1524815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veřejných zakázek</a:t>
          </a:r>
          <a:endParaRPr lang="cs-CZ" sz="2800" kern="1200" dirty="0"/>
        </a:p>
      </dsp:txBody>
      <dsp:txXfrm>
        <a:off x="9134962" y="1935655"/>
        <a:ext cx="1915835" cy="1657424"/>
      </dsp:txXfrm>
    </dsp:sp>
    <dsp:sp modelId="{6FB3053E-190B-499A-9040-B8EFED4ABB7F}">
      <dsp:nvSpPr>
        <dsp:cNvPr id="0" name=""/>
        <dsp:cNvSpPr/>
      </dsp:nvSpPr>
      <dsp:spPr>
        <a:xfrm>
          <a:off x="8369680" y="5828069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51BE4-11A5-477A-B148-BF84AEA38793}">
      <dsp:nvSpPr>
        <dsp:cNvPr id="0" name=""/>
        <dsp:cNvSpPr/>
      </dsp:nvSpPr>
      <dsp:spPr>
        <a:xfrm>
          <a:off x="8660066" y="4522424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Sekce legislativy a veřejné regulace</a:t>
          </a:r>
          <a:endParaRPr lang="cs-CZ" sz="3000" kern="1200" dirty="0"/>
        </a:p>
      </dsp:txBody>
      <dsp:txXfrm>
        <a:off x="9134962" y="4933264"/>
        <a:ext cx="1915835" cy="1657424"/>
      </dsp:txXfrm>
    </dsp:sp>
    <dsp:sp modelId="{CB6BA266-57CC-4B0B-9A05-91B21A99B1D9}">
      <dsp:nvSpPr>
        <dsp:cNvPr id="0" name=""/>
        <dsp:cNvSpPr/>
      </dsp:nvSpPr>
      <dsp:spPr>
        <a:xfrm>
          <a:off x="5716352" y="607708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56ED7-5526-45F8-A005-B4C319D982ED}">
      <dsp:nvSpPr>
        <dsp:cNvPr id="0" name=""/>
        <dsp:cNvSpPr/>
      </dsp:nvSpPr>
      <dsp:spPr>
        <a:xfrm>
          <a:off x="3529945" y="4566243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vnějších vztahů a správy Úřadu</a:t>
          </a:r>
          <a:endParaRPr lang="cs-CZ" sz="2800" kern="1200" dirty="0"/>
        </a:p>
      </dsp:txBody>
      <dsp:txXfrm>
        <a:off x="4004841" y="4977083"/>
        <a:ext cx="1915835" cy="1657424"/>
      </dsp:txXfrm>
    </dsp:sp>
    <dsp:sp modelId="{A6B37070-9F57-4316-AF2C-EC88F329EF5C}">
      <dsp:nvSpPr>
        <dsp:cNvPr id="0" name=""/>
        <dsp:cNvSpPr/>
      </dsp:nvSpPr>
      <dsp:spPr>
        <a:xfrm>
          <a:off x="2866011" y="1668685"/>
          <a:ext cx="3436316" cy="2532231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Sekce </a:t>
          </a:r>
          <a:r>
            <a:rPr lang="cs-CZ" sz="2300" b="0" kern="1200" dirty="0" smtClean="0"/>
            <a:t>druhostupňového</a:t>
          </a:r>
          <a:r>
            <a:rPr lang="cs-CZ" sz="2400" b="0" kern="1200" dirty="0" smtClean="0"/>
            <a:t> rozhodování</a:t>
          </a:r>
          <a:endParaRPr lang="cs-CZ" sz="2400" b="0" kern="1200" dirty="0"/>
        </a:p>
      </dsp:txBody>
      <dsp:txXfrm>
        <a:off x="3393523" y="2057410"/>
        <a:ext cx="2381292" cy="175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0.82877</cdr:x>
      <cdr:y>0.67</cdr:y>
    </cdr:from>
    <cdr:to>
      <cdr:x>1</cdr:x>
      <cdr:y>0.88528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712968" y="4824536"/>
          <a:ext cx="1800200" cy="1550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800" dirty="0"/>
            <a:t>*</a:t>
          </a:r>
          <a:r>
            <a:rPr lang="cs-CZ" sz="800" baseline="0" dirty="0"/>
            <a:t> rozkladová řízení zastavená kvůli zpětvzetí, bezpředmětnosti či </a:t>
          </a:r>
          <a:r>
            <a:rPr lang="cs-CZ" sz="800" baseline="0" dirty="0" err="1"/>
            <a:t>autoremeduře</a:t>
          </a:r>
          <a:endParaRPr lang="cs-CZ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EBE3-46F0-41FF-B643-823F19FD678A}" type="datetimeFigureOut">
              <a:rPr lang="cs-CZ" smtClean="0"/>
              <a:t>10.11.2017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1BA0-AE58-4BEC-8D9B-EC480E2DC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3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319" y="5615237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>
              <a:defRPr sz="4340" b="1" cap="all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Úřad</a:t>
            </a:r>
            <a:r>
              <a:rPr lang="en-US" dirty="0" smtClean="0"/>
              <a:t> pro </a:t>
            </a:r>
            <a:r>
              <a:rPr lang="en-US" dirty="0" err="1" smtClean="0"/>
              <a:t>ochranu</a:t>
            </a:r>
            <a:r>
              <a:rPr lang="en-US" dirty="0" smtClean="0"/>
              <a:t> </a:t>
            </a:r>
            <a:r>
              <a:rPr lang="en-US" dirty="0" err="1" smtClean="0"/>
              <a:t>hospodářské</a:t>
            </a:r>
            <a:r>
              <a:rPr lang="en-US" dirty="0" smtClean="0"/>
              <a:t> </a:t>
            </a:r>
            <a:r>
              <a:rPr lang="en-US" dirty="0" err="1" smtClean="0"/>
              <a:t>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319" y="6323012"/>
            <a:ext cx="13818950" cy="17526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 algn="ctr">
              <a:buNone/>
              <a:defRPr sz="4300" b="1" i="0" cap="all">
                <a:solidFill>
                  <a:srgbClr val="40B4E5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Klikněte a změňte podnadpis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78" y="11062964"/>
            <a:ext cx="8828082" cy="739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cs-CZ" dirty="0" smtClean="0"/>
              <a:t>Přehled kompetencí a činnosti ÚOHS 2017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12879" y="2360612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změnte text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878" y="10890603"/>
            <a:ext cx="6553915" cy="0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7363"/>
            <a:ext cx="14631988" cy="2032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281193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281194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12881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81194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6257588" cy="9980612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zentace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14"/>
            <a:ext cx="16257588" cy="12185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7" r:id="rId6"/>
  </p:sldLayoutIdLst>
  <p:txStyles>
    <p:titleStyle>
      <a:lvl1pPr algn="ctr" defTabSz="812719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81271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68" indent="-507949" algn="l" defTabSz="812719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81271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6" indent="-406359" algn="l" defTabSz="81271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indent="-406359" algn="l" defTabSz="812719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3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0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09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9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7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6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2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1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5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svanda@compet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Úřad pro ochranu hospodářské 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přehled kompetencí a činnosti</a:t>
            </a:r>
            <a:br>
              <a:rPr lang="cs-CZ" dirty="0" smtClean="0"/>
            </a:br>
            <a:r>
              <a:rPr lang="cs-CZ" dirty="0" smtClean="0"/>
              <a:t>2017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4058" y="1023176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4D7E"/>
                </a:solidFill>
              </a:rPr>
              <a:t>Mgr. Martin Švanda</a:t>
            </a:r>
          </a:p>
          <a:p>
            <a:r>
              <a:rPr lang="cs-CZ" sz="2800" dirty="0" smtClean="0">
                <a:solidFill>
                  <a:srgbClr val="004D7E"/>
                </a:solidFill>
              </a:rPr>
              <a:t>tiskový mluvčí</a:t>
            </a:r>
            <a:endParaRPr lang="cs-CZ" sz="2800" dirty="0">
              <a:solidFill>
                <a:srgbClr val="004D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Kartel pekařů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4" y="3102677"/>
            <a:ext cx="10297144" cy="69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Legislativa</a:t>
            </a:r>
          </a:p>
          <a:p>
            <a:r>
              <a:rPr lang="cs-CZ" sz="4000" b="0" dirty="0" smtClean="0"/>
              <a:t>Antitrustové zákonodárství – od počátku 20. století, nejdříve v USA, Kanada. Po 2. světové válce v EU. Nyní jsou soutěžní režimy v téměř 120 zemích světa.</a:t>
            </a:r>
          </a:p>
          <a:p>
            <a:r>
              <a:rPr lang="cs-CZ" sz="3600" dirty="0" smtClean="0"/>
              <a:t>zákon </a:t>
            </a:r>
            <a:r>
              <a:rPr lang="cs-CZ" sz="3600" dirty="0"/>
              <a:t>č. 143/2001 Sb.</a:t>
            </a:r>
            <a:r>
              <a:rPr lang="cs-CZ" sz="3600" b="0" dirty="0"/>
              <a:t>, o ochraně hospodářské </a:t>
            </a:r>
            <a:r>
              <a:rPr lang="cs-CZ" sz="3600" b="0" dirty="0" smtClean="0"/>
              <a:t>soutěže, ve znění pozdějších předpisů</a:t>
            </a:r>
            <a:endParaRPr lang="cs-CZ" sz="3600" b="0" dirty="0"/>
          </a:p>
          <a:p>
            <a:r>
              <a:rPr lang="cs-CZ" sz="3600" b="0" dirty="0" smtClean="0"/>
              <a:t>přímá </a:t>
            </a:r>
            <a:r>
              <a:rPr lang="cs-CZ" sz="3600" b="0" dirty="0"/>
              <a:t>aplikace unijního práva – </a:t>
            </a:r>
            <a:r>
              <a:rPr lang="cs-CZ" sz="3600" dirty="0"/>
              <a:t>články 101 a 102 Smlouvy o fungování </a:t>
            </a:r>
            <a:r>
              <a:rPr lang="cs-CZ" sz="3600" dirty="0" smtClean="0"/>
              <a:t>EU</a:t>
            </a:r>
            <a:r>
              <a:rPr lang="cs-CZ" sz="3600" b="0" dirty="0" smtClean="0"/>
              <a:t> (v případě, že jedná má dopad na vnitřní trh ve více členských státech EU)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6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Základní pilíře ochrany hospodářské soutěže</a:t>
            </a:r>
          </a:p>
          <a:p>
            <a:r>
              <a:rPr lang="cs-CZ" sz="4000" b="0" dirty="0" smtClean="0"/>
              <a:t>Zakázané </a:t>
            </a:r>
            <a:r>
              <a:rPr lang="cs-CZ" sz="4000" b="0" dirty="0"/>
              <a:t>dohody</a:t>
            </a:r>
          </a:p>
          <a:p>
            <a:r>
              <a:rPr lang="cs-CZ" sz="4000" b="0" dirty="0"/>
              <a:t>Zneužití dominantního postavení</a:t>
            </a:r>
          </a:p>
          <a:p>
            <a:r>
              <a:rPr lang="cs-CZ" sz="4000" b="0" dirty="0"/>
              <a:t>Spojování </a:t>
            </a:r>
            <a:r>
              <a:rPr lang="cs-CZ" sz="4000" b="0" dirty="0" smtClean="0"/>
              <a:t>soutěžitelů</a:t>
            </a:r>
          </a:p>
          <a:p>
            <a:endParaRPr lang="cs-CZ" sz="4000" b="0" dirty="0"/>
          </a:p>
          <a:p>
            <a:pPr marL="0" indent="0">
              <a:buNone/>
            </a:pPr>
            <a:r>
              <a:rPr lang="cs-CZ" sz="4000" dirty="0" smtClean="0"/>
              <a:t>České speciality</a:t>
            </a:r>
            <a:endParaRPr lang="cs-CZ" sz="4000" dirty="0"/>
          </a:p>
          <a:p>
            <a:r>
              <a:rPr lang="cs-CZ" sz="4000" b="0" dirty="0"/>
              <a:t>Dozor nad orgány veřejné správy</a:t>
            </a:r>
          </a:p>
          <a:p>
            <a:r>
              <a:rPr lang="cs-CZ" sz="4000" b="0" dirty="0"/>
              <a:t>Dohled nad problematikou </a:t>
            </a:r>
            <a:r>
              <a:rPr lang="cs-CZ" sz="4000" b="0" dirty="0" smtClean="0"/>
              <a:t>platebního styku (284/2009 Sb.)</a:t>
            </a:r>
            <a:endParaRPr lang="cs-CZ" sz="4000" b="0" dirty="0"/>
          </a:p>
          <a:p>
            <a:endParaRPr lang="cs-CZ" dirty="0"/>
          </a:p>
          <a:p>
            <a:r>
              <a:rPr lang="cs-CZ" dirty="0"/>
              <a:t>Pojem soutěžitel: </a:t>
            </a:r>
            <a:r>
              <a:rPr lang="cs-CZ" b="0" i="1" dirty="0"/>
              <a:t>Fyzické a právnické osoby, jejich sdružení, sdružení těchto sdružení a jiné formy seskupování, a to i v případě, že tato sdružení a seskupení nejsou právnickými osobami, pokud se účastní hospodářské soutěže nebo ji mohou svou činností ovlivňovat, i když nejsou podnikateli.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III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Zakázané dohody</a:t>
            </a:r>
          </a:p>
          <a:p>
            <a:r>
              <a:rPr lang="cs-CZ" sz="3600" dirty="0" smtClean="0"/>
              <a:t>Soutěžitel</a:t>
            </a:r>
            <a:r>
              <a:rPr lang="cs-CZ" sz="3600" b="0" dirty="0" smtClean="0"/>
              <a:t> má svou tržní strategii stanovovat individuálně a nezávisle na ostatních soutěžitelích na trhu</a:t>
            </a:r>
          </a:p>
          <a:p>
            <a:r>
              <a:rPr lang="cs-CZ" sz="3600" dirty="0" smtClean="0"/>
              <a:t>Horizontální dohody</a:t>
            </a:r>
            <a:r>
              <a:rPr lang="cs-CZ" sz="3600" b="0" dirty="0" smtClean="0"/>
              <a:t> – mezi přímými konkurenty </a:t>
            </a:r>
          </a:p>
          <a:p>
            <a:pPr lvl="1"/>
            <a:r>
              <a:rPr lang="cs-CZ" sz="3200" dirty="0"/>
              <a:t>c</a:t>
            </a:r>
            <a:r>
              <a:rPr lang="cs-CZ" sz="3200" dirty="0" smtClean="0"/>
              <a:t>eny, zákazníci, trhy, omezování výroby</a:t>
            </a:r>
          </a:p>
          <a:p>
            <a:r>
              <a:rPr lang="cs-CZ" sz="3600" dirty="0"/>
              <a:t>Vertikální </a:t>
            </a:r>
            <a:r>
              <a:rPr lang="cs-CZ" sz="3600" dirty="0" smtClean="0"/>
              <a:t>dohody</a:t>
            </a:r>
            <a:r>
              <a:rPr lang="cs-CZ" sz="3600" b="0" dirty="0" smtClean="0"/>
              <a:t> – mezi subjekty na různých úrovních dodavatelsko-odběratelského řetězce</a:t>
            </a:r>
          </a:p>
          <a:p>
            <a:pPr lvl="1"/>
            <a:r>
              <a:rPr lang="cs-CZ" sz="3200" dirty="0" smtClean="0"/>
              <a:t>určování </a:t>
            </a:r>
            <a:r>
              <a:rPr lang="cs-CZ" sz="3200" dirty="0"/>
              <a:t>cen pro další </a:t>
            </a:r>
            <a:r>
              <a:rPr lang="cs-CZ" sz="3200" dirty="0" smtClean="0"/>
              <a:t>prodej (</a:t>
            </a:r>
            <a:r>
              <a:rPr lang="cs-CZ" sz="3200" i="1" dirty="0" err="1" smtClean="0"/>
              <a:t>Resale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Price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Maintenance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1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err="1"/>
              <a:t>Bid</a:t>
            </a:r>
            <a:r>
              <a:rPr lang="cs-CZ" sz="4000" dirty="0"/>
              <a:t> </a:t>
            </a:r>
            <a:r>
              <a:rPr lang="cs-CZ" sz="4000" dirty="0" err="1"/>
              <a:t>rigging</a:t>
            </a:r>
            <a:endParaRPr lang="cs-CZ" sz="4000" dirty="0"/>
          </a:p>
          <a:p>
            <a:r>
              <a:rPr lang="cs-CZ" sz="3600" b="0" dirty="0"/>
              <a:t>Zakázané dohody mezi uchazeči o veřejné zakázky</a:t>
            </a:r>
          </a:p>
          <a:p>
            <a:r>
              <a:rPr lang="cs-CZ" sz="3600" b="0" dirty="0"/>
              <a:t>Až 20% zvýšení ceny zakázky</a:t>
            </a:r>
          </a:p>
          <a:p>
            <a:r>
              <a:rPr lang="cs-CZ" sz="3600" b="0" dirty="0"/>
              <a:t>Úřad může využít synergie</a:t>
            </a:r>
          </a:p>
          <a:p>
            <a:r>
              <a:rPr lang="cs-CZ" sz="3600" b="0" dirty="0"/>
              <a:t>Jednoznačná priorita v oblasti hospodářské </a:t>
            </a:r>
            <a:r>
              <a:rPr lang="cs-CZ" sz="3600" b="0" dirty="0" smtClean="0"/>
              <a:t>soutěže</a:t>
            </a:r>
          </a:p>
          <a:p>
            <a:pPr marL="0" indent="0">
              <a:buNone/>
            </a:pPr>
            <a:endParaRPr lang="cs-CZ" sz="3600" b="0" dirty="0"/>
          </a:p>
          <a:p>
            <a:pPr marL="0" indent="0">
              <a:buNone/>
            </a:pPr>
            <a:r>
              <a:rPr lang="cs-CZ" sz="4000" dirty="0" err="1" smtClean="0"/>
              <a:t>Leniency</a:t>
            </a: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Zneužití dominantního </a:t>
            </a:r>
            <a:r>
              <a:rPr lang="cs-CZ" sz="4000" dirty="0" smtClean="0"/>
              <a:t>postavení</a:t>
            </a:r>
          </a:p>
          <a:p>
            <a:r>
              <a:rPr lang="cs-CZ" sz="4000" dirty="0" smtClean="0"/>
              <a:t>Dominantní postavení </a:t>
            </a:r>
            <a:r>
              <a:rPr lang="cs-CZ" sz="4000" b="0" dirty="0" smtClean="0"/>
              <a:t>– pokud je soutěžitel tak silný, že na trhu může jednat bez ohledu na konkurenci (40 % podíl na trhu + další faktory)</a:t>
            </a:r>
          </a:p>
          <a:p>
            <a:r>
              <a:rPr lang="cs-CZ" sz="4000" b="0" dirty="0" smtClean="0"/>
              <a:t>Samotné dominantní postavení není protizákonné</a:t>
            </a:r>
          </a:p>
          <a:p>
            <a:pPr marL="0" indent="0">
              <a:buNone/>
            </a:pPr>
            <a:r>
              <a:rPr lang="cs-CZ" sz="4000" dirty="0" smtClean="0"/>
              <a:t>Zneužitím je:</a:t>
            </a:r>
          </a:p>
          <a:p>
            <a:r>
              <a:rPr lang="cs-CZ" sz="4000" b="0" dirty="0" smtClean="0"/>
              <a:t>Vynucování nepřiměřených podmínek ve smlouvách</a:t>
            </a:r>
          </a:p>
          <a:p>
            <a:r>
              <a:rPr lang="cs-CZ" sz="4000" b="0" dirty="0" smtClean="0"/>
              <a:t>Vázání smlouvy na odebrání jiného plnění</a:t>
            </a:r>
          </a:p>
          <a:p>
            <a:r>
              <a:rPr lang="cs-CZ" sz="4000" b="0" dirty="0" smtClean="0"/>
              <a:t>Uplatňování rozdílných podmínek bez objektivních důvodů</a:t>
            </a:r>
          </a:p>
          <a:p>
            <a:r>
              <a:rPr lang="cs-CZ" sz="4000" b="0" dirty="0" smtClean="0"/>
              <a:t>Zastavení nebo omezení výroby a dodávek</a:t>
            </a:r>
          </a:p>
          <a:p>
            <a:r>
              <a:rPr lang="cs-CZ" sz="4000" b="0" dirty="0" smtClean="0"/>
              <a:t>Odmítnutí přístupu k sítím</a:t>
            </a:r>
          </a:p>
          <a:p>
            <a:r>
              <a:rPr lang="cs-CZ" sz="4000" b="0" dirty="0" smtClean="0"/>
              <a:t>Predátorské ceny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5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Spojování soutěžitelů</a:t>
            </a:r>
          </a:p>
          <a:p>
            <a:r>
              <a:rPr lang="cs-CZ" sz="4000" b="0" dirty="0" smtClean="0"/>
              <a:t>účelem je zabránit vzniku dominanta, který by mohl narušit hospodářskou soutěž na relevantních trzích</a:t>
            </a:r>
          </a:p>
          <a:p>
            <a:r>
              <a:rPr lang="cs-CZ" sz="4000" b="0" dirty="0"/>
              <a:t>o</a:t>
            </a:r>
            <a:r>
              <a:rPr lang="cs-CZ" sz="4000" b="0" dirty="0" smtClean="0"/>
              <a:t>bratová kritéria 1,5 mld. CZK + dva 250 mil. CZK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ovinnost podat návrh na povolení spojení, bez povolení není možno fúzi uskutečnit</a:t>
            </a:r>
          </a:p>
          <a:p>
            <a:r>
              <a:rPr lang="cs-CZ" sz="4000" b="0" dirty="0" smtClean="0"/>
              <a:t>zjednodušené a standardní řízení</a:t>
            </a:r>
          </a:p>
          <a:p>
            <a:r>
              <a:rPr lang="cs-CZ" sz="4000" b="0" dirty="0" smtClean="0"/>
              <a:t>1 měsíc nebo 1+4 měsíce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75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graphicFrame>
        <p:nvGraphicFramePr>
          <p:cNvPr id="4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19540"/>
              </p:ext>
            </p:extLst>
          </p:nvPr>
        </p:nvGraphicFramePr>
        <p:xfrm>
          <a:off x="2584178" y="2854052"/>
          <a:ext cx="11233248" cy="792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44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13" y="3131494"/>
            <a:ext cx="13030105" cy="70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3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Významná tržní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Zákon č. 395/2009 Sb.</a:t>
            </a:r>
            <a:r>
              <a:rPr lang="cs-CZ" sz="3600" b="0" dirty="0"/>
              <a:t>, o významné tržní síle při prodeji zemědělských a potravinářských produktů a jejím zneužití</a:t>
            </a:r>
          </a:p>
          <a:p>
            <a:r>
              <a:rPr lang="cs-CZ" sz="3600" b="0" dirty="0" smtClean="0"/>
              <a:t>účinný od </a:t>
            </a:r>
            <a:r>
              <a:rPr lang="cs-CZ" sz="3600" b="0" dirty="0"/>
              <a:t>1. února 2010</a:t>
            </a:r>
          </a:p>
          <a:p>
            <a:r>
              <a:rPr lang="cs-CZ" sz="3600" b="0" dirty="0"/>
              <a:t>v roce 2016 proběhla významná novelizace</a:t>
            </a:r>
          </a:p>
          <a:p>
            <a:r>
              <a:rPr lang="cs-CZ" sz="3600" b="0" dirty="0" smtClean="0"/>
              <a:t>obchodní </a:t>
            </a:r>
            <a:r>
              <a:rPr lang="cs-CZ" sz="3600" b="0" dirty="0"/>
              <a:t>řetězce s </a:t>
            </a:r>
            <a:r>
              <a:rPr lang="cs-CZ" sz="3600" b="0" dirty="0" smtClean="0"/>
              <a:t>obratem nad </a:t>
            </a:r>
            <a:r>
              <a:rPr lang="cs-CZ" sz="3600" b="0" dirty="0"/>
              <a:t>5 mld. Kč mají </a:t>
            </a:r>
            <a:r>
              <a:rPr lang="cs-CZ" sz="3600" b="0" dirty="0" smtClean="0"/>
              <a:t>VTS</a:t>
            </a:r>
            <a:endParaRPr lang="cs-CZ" sz="3600" b="0" dirty="0"/>
          </a:p>
          <a:p>
            <a:r>
              <a:rPr lang="cs-CZ" sz="3600" b="0" dirty="0"/>
              <a:t>vztahy mezi obchodními řetězci a jejich dodavateli</a:t>
            </a:r>
          </a:p>
          <a:p>
            <a:pPr lvl="1"/>
            <a:r>
              <a:rPr lang="cs-CZ" sz="3200" dirty="0"/>
              <a:t>splatnost faktur, písemné smlouvy, poplatky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96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Působnost a organizace ÚOHS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Správní proces a soudní přezkum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Ochrana hospodářské soutěže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Významná tržní síla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Veřejné zakázky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1495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</a:t>
            </a:r>
            <a:r>
              <a:rPr lang="cs-CZ" sz="3600" dirty="0" smtClean="0"/>
              <a:t>ákon </a:t>
            </a:r>
            <a:r>
              <a:rPr lang="cs-CZ" sz="3600" dirty="0"/>
              <a:t>č. 134/2016 Sb.</a:t>
            </a:r>
            <a:r>
              <a:rPr lang="cs-CZ" sz="3600" b="0" dirty="0"/>
              <a:t>, o zadávání veřejných zakázek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ozor </a:t>
            </a:r>
            <a:r>
              <a:rPr lang="cs-CZ" sz="3600" b="0" dirty="0"/>
              <a:t>nad formálním postupem zadavatele v zadávacím/koncesním </a:t>
            </a:r>
            <a:r>
              <a:rPr lang="cs-CZ" sz="3600" b="0" dirty="0" smtClean="0"/>
              <a:t>řízení – nikoliv zakázky malého rozsahu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 října 2016 zákon č. 137/2006 Sb., o veřejných zakázkách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ákon č. 194/2010 Sb., o veřejných službách v přepravě cestujících</a:t>
            </a:r>
            <a:endParaRPr lang="cs-CZ" sz="3600" b="0" dirty="0"/>
          </a:p>
          <a:p>
            <a:pPr marL="0" indent="0">
              <a:buNone/>
            </a:pPr>
            <a:endParaRPr lang="cs-CZ" sz="3600" b="0" dirty="0" smtClean="0"/>
          </a:p>
          <a:p>
            <a:pPr marL="0" indent="0">
              <a:buNone/>
            </a:pPr>
            <a:endParaRPr lang="cs-CZ" sz="3600" b="0" dirty="0" smtClean="0"/>
          </a:p>
          <a:p>
            <a:r>
              <a:rPr lang="cs-CZ" sz="3600" dirty="0"/>
              <a:t>z</a:t>
            </a:r>
            <a:r>
              <a:rPr lang="cs-CZ" sz="3600" dirty="0" smtClean="0"/>
              <a:t>ákladní zásady VZ:</a:t>
            </a:r>
            <a:endParaRPr lang="cs-CZ" sz="3600" dirty="0"/>
          </a:p>
          <a:p>
            <a:pPr lvl="1"/>
            <a:r>
              <a:rPr lang="cs-CZ" sz="3200" dirty="0"/>
              <a:t>transparentnost</a:t>
            </a:r>
          </a:p>
          <a:p>
            <a:pPr lvl="1"/>
            <a:r>
              <a:rPr lang="cs-CZ" sz="3200" dirty="0"/>
              <a:t>zákaz diskriminace</a:t>
            </a:r>
          </a:p>
          <a:p>
            <a:pPr lvl="1"/>
            <a:r>
              <a:rPr lang="cs-CZ" sz="3200" dirty="0"/>
              <a:t>rovný přístup k uchazečům</a:t>
            </a:r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řiměřenost</a:t>
            </a:r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0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</a:t>
            </a:r>
          </a:p>
          <a:p>
            <a:r>
              <a:rPr lang="cs-CZ" sz="3600" b="0" dirty="0" smtClean="0"/>
              <a:t>zahajuje se na návrh nebo ex </a:t>
            </a:r>
            <a:r>
              <a:rPr lang="cs-CZ" sz="3600" b="0" dirty="0" err="1" smtClean="0"/>
              <a:t>offó</a:t>
            </a:r>
            <a:endParaRPr lang="cs-CZ" sz="3600" b="0" dirty="0" smtClean="0"/>
          </a:p>
          <a:p>
            <a:r>
              <a:rPr lang="cs-CZ" sz="3600" b="0" dirty="0"/>
              <a:t>p</a:t>
            </a:r>
            <a:r>
              <a:rPr lang="cs-CZ" sz="3600" b="0" dirty="0" smtClean="0"/>
              <a:t>ostup dle speciální úpravy + subsidiárně správní řád</a:t>
            </a:r>
          </a:p>
          <a:p>
            <a:r>
              <a:rPr lang="cs-CZ" sz="3600" b="0" dirty="0"/>
              <a:t>ř</a:t>
            </a:r>
            <a:r>
              <a:rPr lang="cs-CZ" sz="3600" b="0" dirty="0" smtClean="0"/>
              <a:t>ada povinností účastníků</a:t>
            </a:r>
          </a:p>
          <a:p>
            <a:r>
              <a:rPr lang="cs-CZ" sz="3600" b="0" dirty="0" smtClean="0"/>
              <a:t>lhůty </a:t>
            </a:r>
            <a:r>
              <a:rPr lang="cs-CZ" sz="3600" b="0" dirty="0"/>
              <a:t>dle správního řádu – 60 dní</a:t>
            </a:r>
          </a:p>
          <a:p>
            <a:r>
              <a:rPr lang="cs-CZ" sz="3600" dirty="0" smtClean="0"/>
              <a:t>Návrhové správní řízení</a:t>
            </a:r>
          </a:p>
          <a:p>
            <a:pPr lvl="1"/>
            <a:r>
              <a:rPr lang="cs-CZ" sz="3600" dirty="0" smtClean="0"/>
              <a:t>návrh může podat jen subjekt, který může plnit zakázku</a:t>
            </a:r>
          </a:p>
          <a:p>
            <a:pPr lvl="1"/>
            <a:r>
              <a:rPr lang="cs-CZ" sz="3600" dirty="0"/>
              <a:t>návrhu musí předcházet námitky zadavateli</a:t>
            </a:r>
          </a:p>
          <a:p>
            <a:pPr lvl="1"/>
            <a:r>
              <a:rPr lang="cs-CZ" sz="3600" dirty="0" smtClean="0"/>
              <a:t>s návrhem musí být složena kauce ve výši 1 % z ceny, nejméně 50 000 CZK, max. 10  mil. CZK</a:t>
            </a:r>
          </a:p>
          <a:p>
            <a:pPr lvl="1"/>
            <a:r>
              <a:rPr lang="cs-CZ" sz="3600" dirty="0" smtClean="0"/>
              <a:t>může návrh zamítnou nebo uložit nápravné opatření – zrušit úkony zadavatele nebo celé zadávací řízení</a:t>
            </a:r>
          </a:p>
          <a:p>
            <a:pPr lvl="1"/>
            <a:r>
              <a:rPr lang="cs-CZ" sz="3600" dirty="0"/>
              <a:t>p</a:t>
            </a:r>
            <a:r>
              <a:rPr lang="cs-CZ" sz="3600" dirty="0" smtClean="0"/>
              <a:t>okud je již uzavřena smlouva, pak se řízení zastavuje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809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 zahájené ex </a:t>
            </a:r>
            <a:r>
              <a:rPr lang="cs-CZ" sz="4000" dirty="0" err="1" smtClean="0"/>
              <a:t>offó</a:t>
            </a:r>
            <a:endParaRPr lang="cs-CZ" sz="4000" dirty="0" smtClean="0"/>
          </a:p>
          <a:p>
            <a:r>
              <a:rPr lang="cs-CZ" sz="3600" b="0" dirty="0" smtClean="0"/>
              <a:t>účastníkem jen zadavatel</a:t>
            </a:r>
          </a:p>
          <a:p>
            <a:r>
              <a:rPr lang="cs-CZ" sz="3600" b="0" dirty="0" smtClean="0"/>
              <a:t>většinou </a:t>
            </a:r>
            <a:r>
              <a:rPr lang="cs-CZ" sz="3600" b="0" dirty="0"/>
              <a:t>již je uzavřena smlouva, pak přichází v úvahu jen pokuta, do 10 mil. CZK nebo do 10 % z ceny </a:t>
            </a:r>
            <a:r>
              <a:rPr lang="cs-CZ" sz="3600" b="0" dirty="0" smtClean="0"/>
              <a:t>zakázky</a:t>
            </a:r>
          </a:p>
          <a:p>
            <a:endParaRPr lang="cs-CZ" sz="3600" b="0" dirty="0"/>
          </a:p>
          <a:p>
            <a:pPr marL="0" indent="0">
              <a:buNone/>
            </a:pPr>
            <a:r>
              <a:rPr lang="cs-CZ" sz="4000" dirty="0" smtClean="0"/>
              <a:t>Návrh na zákaz plnění ze smlouvy</a:t>
            </a:r>
          </a:p>
          <a:p>
            <a:r>
              <a:rPr lang="cs-CZ" sz="3600" b="0" dirty="0"/>
              <a:t>j</a:t>
            </a:r>
            <a:r>
              <a:rPr lang="cs-CZ" sz="3600" b="0" dirty="0" smtClean="0"/>
              <a:t>ediná možnost jak napadnout postup po uzavření smlouvy</a:t>
            </a:r>
          </a:p>
          <a:p>
            <a:r>
              <a:rPr lang="cs-CZ" sz="3600" b="0" dirty="0" smtClean="0"/>
              <a:t>pokud nedošlo ke zveřejnění informace o zahájení zadávacího řízení</a:t>
            </a:r>
          </a:p>
          <a:p>
            <a:r>
              <a:rPr lang="cs-CZ" sz="3600" b="0" dirty="0" smtClean="0"/>
              <a:t>pokud byl porušen zákaz uzavřít smlouvu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ložení zákazu plnění/s odkladem až na 1 rok + pokuta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puštění od uložení zákazu kvůli důvodům hodným zvláštního zřetele spojeným s veřejným zájmem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6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  <a:r>
              <a:rPr lang="cs-CZ" dirty="0" smtClean="0"/>
              <a:t>IV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Nejčastější pochybení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epřiměřené/diskriminační kvalifikační předpoklady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zrušení zadávacího řízení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eurčité/nejednoznačné zadávací podmínky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esprávné posouzení a hodnocení nabídek (MNNC)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evyloučení dodavatele, který nesplnil požadavky</a:t>
            </a:r>
          </a:p>
          <a:p>
            <a:r>
              <a:rPr lang="cs-CZ" sz="3600" b="0" dirty="0" smtClean="0"/>
              <a:t>porušení </a:t>
            </a:r>
            <a:r>
              <a:rPr lang="cs-CZ" sz="3600" b="0" dirty="0" err="1" smtClean="0"/>
              <a:t>uveřejňovacích</a:t>
            </a:r>
            <a:r>
              <a:rPr lang="cs-CZ" sz="3600" b="0" dirty="0" smtClean="0"/>
              <a:t> povinností – profil zadavatele, věstník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adání mimo zákon</a:t>
            </a:r>
            <a:endParaRPr lang="cs-CZ" sz="3600" b="0" dirty="0"/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užití JŘBU</a:t>
            </a:r>
          </a:p>
        </p:txBody>
      </p:sp>
    </p:spTree>
    <p:extLst>
      <p:ext uri="{BB962C8B-B14F-4D97-AF65-F5344CB8AC3E}">
        <p14:creationId xmlns:p14="http://schemas.microsoft.com/office/powerpoint/2010/main" val="165458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85429"/>
              </p:ext>
            </p:extLst>
          </p:nvPr>
        </p:nvGraphicFramePr>
        <p:xfrm>
          <a:off x="1936106" y="3142084"/>
          <a:ext cx="11809312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52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sz="4000" dirty="0"/>
          </a:p>
        </p:txBody>
      </p:sp>
      <p:graphicFrame>
        <p:nvGraphicFramePr>
          <p:cNvPr id="4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833204"/>
              </p:ext>
            </p:extLst>
          </p:nvPr>
        </p:nvGraphicFramePr>
        <p:xfrm>
          <a:off x="1864098" y="2998068"/>
          <a:ext cx="12313368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28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sz="4000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81325"/>
              </p:ext>
            </p:extLst>
          </p:nvPr>
        </p:nvGraphicFramePr>
        <p:xfrm>
          <a:off x="2440162" y="3214092"/>
          <a:ext cx="10513168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71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Zákon č. 215/2004 Sb., o úpravě některých vztahů v oblasti veřejné podpory</a:t>
            </a:r>
          </a:p>
          <a:p>
            <a:r>
              <a:rPr lang="cs-CZ" sz="3600" b="0" dirty="0" smtClean="0"/>
              <a:t>ÚOHS </a:t>
            </a:r>
            <a:r>
              <a:rPr lang="cs-CZ" sz="3600" b="0" dirty="0"/>
              <a:t>je centrální koordinační, poradenskou, konzultační a monitorovací jednotkou pro všechny oblasti veřejné podpory kromě zemědělství a </a:t>
            </a:r>
            <a:r>
              <a:rPr lang="cs-CZ" sz="3600" b="0" dirty="0" smtClean="0"/>
              <a:t>rybolovu (</a:t>
            </a:r>
            <a:r>
              <a:rPr lang="cs-CZ" sz="3600" b="0" dirty="0" err="1" smtClean="0"/>
              <a:t>MZe</a:t>
            </a:r>
            <a:r>
              <a:rPr lang="cs-CZ" sz="3600" b="0" dirty="0" smtClean="0"/>
              <a:t>)</a:t>
            </a:r>
            <a:endParaRPr lang="cs-CZ" sz="3600" b="0" dirty="0"/>
          </a:p>
          <a:p>
            <a:r>
              <a:rPr lang="cs-CZ" sz="3600" b="0" dirty="0" smtClean="0"/>
              <a:t>od </a:t>
            </a:r>
            <a:r>
              <a:rPr lang="cs-CZ" sz="3600" b="0" dirty="0"/>
              <a:t>2004 nemá ÚOHS rozhodovací pravomoc, o všech veřejných podporách se rozhoduje Evropská </a:t>
            </a:r>
            <a:r>
              <a:rPr lang="cs-CZ" sz="3600" b="0" dirty="0" smtClean="0"/>
              <a:t>komise</a:t>
            </a:r>
            <a:endParaRPr lang="cs-CZ" sz="3600" b="0" dirty="0"/>
          </a:p>
          <a:p>
            <a:r>
              <a:rPr lang="cs-CZ" sz="3600" b="0" dirty="0"/>
              <a:t>V 2014 dokončena modernizace veřejné </a:t>
            </a:r>
            <a:r>
              <a:rPr lang="cs-CZ" sz="3600" b="0" dirty="0" smtClean="0"/>
              <a:t>podpory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2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b="0" dirty="0"/>
              <a:t>o</a:t>
            </a:r>
            <a:r>
              <a:rPr lang="cs-CZ" sz="3600" b="0" dirty="0" smtClean="0"/>
              <a:t>becně veřejná podpora narušuje hospodářskou soutěž</a:t>
            </a:r>
          </a:p>
          <a:p>
            <a:r>
              <a:rPr lang="cs-CZ" sz="3600" b="0" dirty="0" smtClean="0"/>
              <a:t>poskytována jen tam, kde je to nezbytné k nápravě tržních selhání</a:t>
            </a:r>
          </a:p>
          <a:p>
            <a:r>
              <a:rPr lang="cs-CZ" sz="3600" b="0" dirty="0" smtClean="0"/>
              <a:t>blokové výjimky – GBER, SGEI</a:t>
            </a:r>
          </a:p>
          <a:p>
            <a:r>
              <a:rPr lang="cs-CZ" sz="3600" b="0" dirty="0" smtClean="0"/>
              <a:t>programy + jednotlivé podpory – nutno notifikovat</a:t>
            </a:r>
          </a:p>
          <a:p>
            <a:r>
              <a:rPr lang="cs-CZ" sz="3600" b="0" dirty="0" smtClean="0"/>
              <a:t>podpora de </a:t>
            </a:r>
            <a:r>
              <a:rPr lang="cs-CZ" sz="3600" b="0" dirty="0" err="1" smtClean="0"/>
              <a:t>minimis</a:t>
            </a:r>
            <a:r>
              <a:rPr lang="cs-CZ" sz="3600" b="0" dirty="0" smtClean="0"/>
              <a:t> (200 000 eur ve 3 letech)</a:t>
            </a:r>
          </a:p>
          <a:p>
            <a:pPr marL="0" indent="0">
              <a:buNone/>
            </a:pPr>
            <a:endParaRPr lang="cs-CZ" sz="3600" b="0" dirty="0" smtClean="0"/>
          </a:p>
        </p:txBody>
      </p:sp>
    </p:spTree>
    <p:extLst>
      <p:ext uri="{BB962C8B-B14F-4D97-AF65-F5344CB8AC3E}">
        <p14:creationId xmlns:p14="http://schemas.microsoft.com/office/powerpoint/2010/main" val="332214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7994" y="4366220"/>
            <a:ext cx="14631988" cy="1440160"/>
          </a:xfrm>
        </p:spPr>
        <p:txBody>
          <a:bodyPr/>
          <a:lstStyle/>
          <a:p>
            <a:r>
              <a:rPr lang="cs-CZ" sz="6600" dirty="0" smtClean="0">
                <a:solidFill>
                  <a:srgbClr val="004D7E"/>
                </a:solidFill>
              </a:rPr>
              <a:t>Děkuji za pozornost</a:t>
            </a:r>
            <a:endParaRPr lang="cs-CZ" sz="6600" dirty="0">
              <a:solidFill>
                <a:srgbClr val="004D7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35355" y="688650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4D7E"/>
                </a:solidFill>
              </a:rPr>
              <a:t>Mgr. Martin Švanda</a:t>
            </a:r>
          </a:p>
          <a:p>
            <a:pPr algn="ctr"/>
            <a:r>
              <a:rPr lang="cs-CZ" dirty="0" err="1" smtClean="0">
                <a:solidFill>
                  <a:srgbClr val="004D7E"/>
                </a:solidFill>
                <a:hlinkClick r:id="rId2"/>
              </a:rPr>
              <a:t>martin.svanda</a:t>
            </a:r>
            <a:r>
              <a:rPr lang="en-US" dirty="0" smtClean="0">
                <a:solidFill>
                  <a:srgbClr val="004D7E"/>
                </a:solidFill>
                <a:hlinkClick r:id="rId2"/>
              </a:rPr>
              <a:t>@</a:t>
            </a:r>
            <a:r>
              <a:rPr lang="cs-CZ" dirty="0" smtClean="0">
                <a:solidFill>
                  <a:srgbClr val="004D7E"/>
                </a:solidFill>
                <a:hlinkClick r:id="rId2"/>
              </a:rPr>
              <a:t>compet.cz</a:t>
            </a:r>
            <a:r>
              <a:rPr lang="cs-CZ" dirty="0" smtClean="0">
                <a:solidFill>
                  <a:srgbClr val="004D7E"/>
                </a:solidFill>
              </a:rPr>
              <a:t> </a:t>
            </a:r>
            <a:endParaRPr lang="cs-CZ" dirty="0">
              <a:solidFill>
                <a:srgbClr val="00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800" dirty="0" smtClean="0"/>
              <a:t>Historie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1991 zřízen Český úřad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1992-1995 Ministerstvo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1996 Úřad pro </a:t>
            </a:r>
            <a:r>
              <a:rPr lang="cs-CZ" sz="4000" smtClean="0"/>
              <a:t>ochranu hospodářské soutěže</a:t>
            </a:r>
            <a:endParaRPr lang="cs-CZ" sz="4000" dirty="0" smtClean="0"/>
          </a:p>
          <a:p>
            <a:pPr marL="812719" lvl="1" indent="0">
              <a:buNone/>
            </a:pPr>
            <a:endParaRPr lang="cs-CZ" dirty="0"/>
          </a:p>
        </p:txBody>
      </p:sp>
      <p:pic>
        <p:nvPicPr>
          <p:cNvPr id="1026" name="Picture 2" descr="I:\610 - Tiskové oddělení\fotky-knizka\Barák\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08" y="6094412"/>
            <a:ext cx="6543685" cy="39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Fotoarchiv UOHS\budova\budova_Ústavního_soudu\KIF_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6094412"/>
            <a:ext cx="5312546" cy="39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cs-CZ" altLang="cs-CZ" sz="2400" dirty="0" smtClean="0">
              <a:solidFill>
                <a:srgbClr val="004C92"/>
              </a:solidFill>
            </a:endParaRPr>
          </a:p>
          <a:p>
            <a:r>
              <a:rPr lang="cs-CZ" sz="4000" b="0" dirty="0"/>
              <a:t>ústřední orgán státní správy (další ÚOSS – ČTU, ERÚ, ÚOOÚ, ČSÚ…)</a:t>
            </a:r>
          </a:p>
          <a:p>
            <a:r>
              <a:rPr lang="cs-CZ" sz="4000" dirty="0"/>
              <a:t>nezávislý</a:t>
            </a:r>
            <a:r>
              <a:rPr lang="cs-CZ" sz="4000" b="0" dirty="0"/>
              <a:t> - nepodléhá žádnému ministerstvu</a:t>
            </a:r>
          </a:p>
          <a:p>
            <a:r>
              <a:rPr lang="cs-CZ" sz="4000" dirty="0"/>
              <a:t>zákon č. 273/1996 Sb.</a:t>
            </a:r>
            <a:r>
              <a:rPr lang="cs-CZ" sz="4000" b="0" dirty="0"/>
              <a:t>, o působnosti Úřadu pro ochranu hospodářské soutěže</a:t>
            </a:r>
          </a:p>
          <a:p>
            <a:r>
              <a:rPr lang="cs-CZ" sz="4000" b="0" dirty="0"/>
              <a:t>podpora a ochrana HS proti jejímu nedovolenému omezování</a:t>
            </a:r>
          </a:p>
          <a:p>
            <a:r>
              <a:rPr lang="cs-CZ" sz="4000" b="0" dirty="0"/>
              <a:t>sídlo v Brně</a:t>
            </a:r>
          </a:p>
          <a:p>
            <a:r>
              <a:rPr lang="cs-CZ" sz="4000" b="0" dirty="0"/>
              <a:t>předseda Úřadu (6 let, jmenován prezidentem na návrh vlády, max. 2 mandáty)</a:t>
            </a:r>
          </a:p>
          <a:p>
            <a:r>
              <a:rPr lang="cs-CZ" sz="4000" b="0" dirty="0"/>
              <a:t>3 místopředsedové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Púsobnost</a:t>
            </a:r>
            <a:r>
              <a:rPr lang="cs-CZ" dirty="0" smtClean="0"/>
              <a:t> a organizace ÚOHS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 smtClean="0"/>
              <a:t>Dle zákona o působnosti Úřad:</a:t>
            </a:r>
          </a:p>
          <a:p>
            <a:pPr lvl="1"/>
            <a:r>
              <a:rPr lang="cs-CZ" sz="4000" b="0" dirty="0" smtClean="0"/>
              <a:t>vytváří </a:t>
            </a:r>
            <a:r>
              <a:rPr lang="cs-CZ" sz="4000" b="0" dirty="0"/>
              <a:t>podmínky pro podporu a ochranu hospodářské </a:t>
            </a:r>
            <a:r>
              <a:rPr lang="cs-CZ" sz="4000" b="0" dirty="0" smtClean="0"/>
              <a:t>soutěže</a:t>
            </a:r>
            <a:endParaRPr lang="cs-CZ" sz="4000" b="0" dirty="0"/>
          </a:p>
          <a:p>
            <a:pPr lvl="1"/>
            <a:r>
              <a:rPr lang="cs-CZ" sz="4000" b="0" dirty="0"/>
              <a:t>vykonává dohled nad zadáváním veřejných </a:t>
            </a:r>
            <a:r>
              <a:rPr lang="cs-CZ" sz="4000" b="0" dirty="0" smtClean="0"/>
              <a:t>zakázek</a:t>
            </a:r>
            <a:endParaRPr lang="cs-CZ" sz="4000" b="0" dirty="0"/>
          </a:p>
          <a:p>
            <a:pPr lvl="1"/>
            <a:r>
              <a:rPr lang="cs-CZ" sz="4000" b="0" dirty="0" smtClean="0"/>
              <a:t>vykonává </a:t>
            </a:r>
            <a:r>
              <a:rPr lang="cs-CZ" sz="4000" b="0" dirty="0"/>
              <a:t>další působnosti stanovené zvláštními </a:t>
            </a:r>
            <a:r>
              <a:rPr lang="cs-CZ" sz="4000" b="0" dirty="0" smtClean="0"/>
              <a:t>zákony</a:t>
            </a:r>
          </a:p>
          <a:p>
            <a:pPr marL="812719" lvl="1" indent="0">
              <a:buNone/>
            </a:pPr>
            <a:endParaRPr lang="cs-CZ" sz="4000" dirty="0" smtClean="0"/>
          </a:p>
          <a:p>
            <a:r>
              <a:rPr lang="cs-CZ" sz="4000" dirty="0" smtClean="0"/>
              <a:t>Oblasti působnosti</a:t>
            </a:r>
          </a:p>
          <a:p>
            <a:pPr lvl="1"/>
            <a:r>
              <a:rPr lang="cs-CZ" sz="4000" dirty="0" smtClean="0"/>
              <a:t>1991: hospodářská soutěž</a:t>
            </a:r>
          </a:p>
          <a:p>
            <a:pPr lvl="1"/>
            <a:r>
              <a:rPr lang="cs-CZ" sz="4000" dirty="0" smtClean="0"/>
              <a:t>1995: veřejné zakázky</a:t>
            </a:r>
          </a:p>
          <a:p>
            <a:pPr lvl="1"/>
            <a:r>
              <a:rPr lang="cs-CZ" sz="4000" dirty="0" smtClean="0"/>
              <a:t>2000: veřejná podpora</a:t>
            </a:r>
          </a:p>
          <a:p>
            <a:pPr lvl="1"/>
            <a:r>
              <a:rPr lang="cs-CZ" sz="4000" dirty="0" smtClean="0"/>
              <a:t>2009: významná tržní síla</a:t>
            </a:r>
          </a:p>
          <a:p>
            <a:pPr lvl="1"/>
            <a:r>
              <a:rPr lang="cs-CZ" sz="4000" dirty="0" smtClean="0"/>
              <a:t>2017: zákon o platebním styku</a:t>
            </a:r>
          </a:p>
          <a:p>
            <a:pPr lvl="1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326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41542123"/>
              </p:ext>
            </p:extLst>
          </p:nvPr>
        </p:nvGraphicFramePr>
        <p:xfrm>
          <a:off x="812800" y="2360613"/>
          <a:ext cx="14631988" cy="852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1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</a:t>
            </a:r>
            <a:r>
              <a:rPr lang="cs-CZ" dirty="0" smtClean="0"/>
              <a:t>V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Předseda ÚOHS</a:t>
            </a:r>
          </a:p>
          <a:p>
            <a:r>
              <a:rPr lang="cs-CZ" dirty="0" smtClean="0"/>
              <a:t>Petr Rafaj (od 2009, v 2015 jmenován na druhé období)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dirty="0" smtClean="0"/>
              <a:t>Místopředsedové</a:t>
            </a:r>
          </a:p>
          <a:p>
            <a:r>
              <a:rPr lang="cs-CZ" dirty="0" smtClean="0"/>
              <a:t>Hynek Brom</a:t>
            </a:r>
          </a:p>
          <a:p>
            <a:r>
              <a:rPr lang="cs-CZ" dirty="0" smtClean="0"/>
              <a:t>Josef Chýle</a:t>
            </a:r>
          </a:p>
          <a:p>
            <a:r>
              <a:rPr lang="cs-CZ" dirty="0" smtClean="0"/>
              <a:t>Petr Solský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74" y="1053852"/>
            <a:ext cx="4550664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Správní řízení dle správního řádu </a:t>
            </a:r>
            <a:r>
              <a:rPr lang="cs-CZ" sz="4000" dirty="0" smtClean="0"/>
              <a:t>(č. 500/2004 </a:t>
            </a:r>
            <a:r>
              <a:rPr lang="cs-CZ" sz="4000" dirty="0"/>
              <a:t>Sb.)</a:t>
            </a:r>
          </a:p>
          <a:p>
            <a:pPr lvl="1"/>
            <a:r>
              <a:rPr lang="cs-CZ" sz="3600" dirty="0" smtClean="0"/>
              <a:t>dvoustupňové</a:t>
            </a:r>
            <a:endParaRPr lang="cs-CZ" sz="3600" dirty="0"/>
          </a:p>
          <a:p>
            <a:pPr lvl="1"/>
            <a:r>
              <a:rPr lang="cs-CZ" sz="3600" dirty="0" smtClean="0"/>
              <a:t>rozklad </a:t>
            </a:r>
            <a:r>
              <a:rPr lang="cs-CZ" sz="3600" dirty="0"/>
              <a:t>k předsedovi Úřadu</a:t>
            </a:r>
          </a:p>
          <a:p>
            <a:endParaRPr lang="cs-CZ" dirty="0"/>
          </a:p>
          <a:p>
            <a:r>
              <a:rPr lang="cs-CZ" sz="4000" dirty="0"/>
              <a:t>Soudní přezkum</a:t>
            </a:r>
          </a:p>
          <a:p>
            <a:pPr lvl="1"/>
            <a:r>
              <a:rPr lang="cs-CZ" sz="3600" dirty="0"/>
              <a:t>žaloba ke Krajskému soudu v Brně</a:t>
            </a:r>
          </a:p>
          <a:p>
            <a:pPr lvl="1"/>
            <a:r>
              <a:rPr lang="cs-CZ" sz="3600" dirty="0"/>
              <a:t>mimořádný opravný prostředek – kasační stížnost k NSS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720082" y="2998068"/>
            <a:ext cx="324036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I. stupeň ÚOHS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4024338" y="4726260"/>
            <a:ext cx="3384376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II. stupeň – předseda ÚOHS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6904658" y="6814492"/>
            <a:ext cx="352839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KS Brno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9712970" y="9046576"/>
            <a:ext cx="3744416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NSS</a:t>
            </a:r>
            <a:endParaRPr lang="cs-CZ" dirty="0"/>
          </a:p>
        </p:txBody>
      </p:sp>
      <p:cxnSp>
        <p:nvCxnSpPr>
          <p:cNvPr id="30" name="Pravoúhlá spojnice 29"/>
          <p:cNvCxnSpPr/>
          <p:nvPr/>
        </p:nvCxnSpPr>
        <p:spPr>
          <a:xfrm>
            <a:off x="1936106" y="4006180"/>
            <a:ext cx="2088232" cy="15841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>
            <a:stCxn id="26" idx="2"/>
            <a:endCxn id="27" idx="1"/>
          </p:cNvCxnSpPr>
          <p:nvPr/>
        </p:nvCxnSpPr>
        <p:spPr>
          <a:xfrm rot="16200000" flipH="1">
            <a:off x="5554508" y="6040406"/>
            <a:ext cx="1512168" cy="11881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>
            <a:stCxn id="27" idx="2"/>
            <a:endCxn id="28" idx="1"/>
          </p:cNvCxnSpPr>
          <p:nvPr/>
        </p:nvCxnSpPr>
        <p:spPr>
          <a:xfrm rot="16200000" flipH="1">
            <a:off x="8344900" y="8290574"/>
            <a:ext cx="1692024" cy="10441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>
            <a:stCxn id="26" idx="0"/>
            <a:endCxn id="22" idx="3"/>
          </p:cNvCxnSpPr>
          <p:nvPr/>
        </p:nvCxnSpPr>
        <p:spPr>
          <a:xfrm rot="16200000" flipV="1">
            <a:off x="4726416" y="3736150"/>
            <a:ext cx="1224136" cy="75608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nice 40"/>
          <p:cNvCxnSpPr>
            <a:endCxn id="26" idx="3"/>
          </p:cNvCxnSpPr>
          <p:nvPr/>
        </p:nvCxnSpPr>
        <p:spPr>
          <a:xfrm rot="16200000" flipV="1">
            <a:off x="7408714" y="5302324"/>
            <a:ext cx="1512168" cy="151216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>
            <a:stCxn id="28" idx="0"/>
            <a:endCxn id="27" idx="3"/>
          </p:cNvCxnSpPr>
          <p:nvPr/>
        </p:nvCxnSpPr>
        <p:spPr>
          <a:xfrm rot="16200000" flipV="1">
            <a:off x="10181104" y="7642502"/>
            <a:ext cx="1656020" cy="115212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5548" y="4472752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rozklad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762276" y="6342083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žaloba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310592" y="8520243"/>
            <a:ext cx="1854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asační stížnost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763184" y="3529416"/>
            <a:ext cx="35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zrušeno a vráceno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9214241" y="5621123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rozhodnutí ÚOHS zrušeno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11830938" y="7822604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rozsudek KS zrušen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ablona návrhu UOHS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Šablona návrhu UOHS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Šablona návrhu UOHS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Šablona návrhu UOHS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1218</Words>
  <Application>Microsoft Office PowerPoint</Application>
  <PresentationFormat>Vlastní</PresentationFormat>
  <Paragraphs>209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Office Theme</vt:lpstr>
      <vt:lpstr>Úřad pro ochranu hospodářské soutěže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</dc:creator>
  <cp:lastModifiedBy>Švanda Martin</cp:lastModifiedBy>
  <cp:revision>40</cp:revision>
  <dcterms:created xsi:type="dcterms:W3CDTF">2017-06-29T14:32:04Z</dcterms:created>
  <dcterms:modified xsi:type="dcterms:W3CDTF">2017-11-10T13:53:43Z</dcterms:modified>
</cp:coreProperties>
</file>