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3" r:id="rId2"/>
  </p:sldMasterIdLst>
  <p:notesMasterIdLst>
    <p:notesMasterId r:id="rId104"/>
  </p:notesMasterIdLst>
  <p:handoutMasterIdLst>
    <p:handoutMasterId r:id="rId105"/>
  </p:handoutMasterIdLst>
  <p:sldIdLst>
    <p:sldId id="538" r:id="rId3"/>
    <p:sldId id="626" r:id="rId4"/>
    <p:sldId id="541" r:id="rId5"/>
    <p:sldId id="591" r:id="rId6"/>
    <p:sldId id="612" r:id="rId7"/>
    <p:sldId id="627" r:id="rId8"/>
    <p:sldId id="613" r:id="rId9"/>
    <p:sldId id="500" r:id="rId10"/>
    <p:sldId id="614" r:id="rId11"/>
    <p:sldId id="543" r:id="rId12"/>
    <p:sldId id="628" r:id="rId13"/>
    <p:sldId id="536" r:id="rId14"/>
    <p:sldId id="545" r:id="rId15"/>
    <p:sldId id="546" r:id="rId16"/>
    <p:sldId id="547" r:id="rId17"/>
    <p:sldId id="608" r:id="rId18"/>
    <p:sldId id="629" r:id="rId19"/>
    <p:sldId id="601" r:id="rId20"/>
    <p:sldId id="602" r:id="rId21"/>
    <p:sldId id="633" r:id="rId22"/>
    <p:sldId id="634" r:id="rId23"/>
    <p:sldId id="605" r:id="rId24"/>
    <p:sldId id="635" r:id="rId25"/>
    <p:sldId id="607" r:id="rId26"/>
    <p:sldId id="632" r:id="rId27"/>
    <p:sldId id="544" r:id="rId28"/>
    <p:sldId id="504" r:id="rId29"/>
    <p:sldId id="505" r:id="rId30"/>
    <p:sldId id="548" r:id="rId31"/>
    <p:sldId id="527" r:id="rId32"/>
    <p:sldId id="551" r:id="rId33"/>
    <p:sldId id="554" r:id="rId34"/>
    <p:sldId id="559" r:id="rId35"/>
    <p:sldId id="560" r:id="rId36"/>
    <p:sldId id="561" r:id="rId37"/>
    <p:sldId id="624" r:id="rId38"/>
    <p:sldId id="555" r:id="rId39"/>
    <p:sldId id="623" r:id="rId40"/>
    <p:sldId id="553" r:id="rId41"/>
    <p:sldId id="562" r:id="rId42"/>
    <p:sldId id="563" r:id="rId43"/>
    <p:sldId id="625" r:id="rId44"/>
    <p:sldId id="659" r:id="rId45"/>
    <p:sldId id="660" r:id="rId46"/>
    <p:sldId id="556" r:id="rId47"/>
    <p:sldId id="611" r:id="rId48"/>
    <p:sldId id="636" r:id="rId49"/>
    <p:sldId id="658" r:id="rId50"/>
    <p:sldId id="637" r:id="rId51"/>
    <p:sldId id="567" r:id="rId52"/>
    <p:sldId id="398" r:id="rId53"/>
    <p:sldId id="638" r:id="rId54"/>
    <p:sldId id="568" r:id="rId55"/>
    <p:sldId id="639" r:id="rId56"/>
    <p:sldId id="453" r:id="rId57"/>
    <p:sldId id="478" r:id="rId58"/>
    <p:sldId id="455" r:id="rId59"/>
    <p:sldId id="528" r:id="rId60"/>
    <p:sldId id="621" r:id="rId61"/>
    <p:sldId id="461" r:id="rId62"/>
    <p:sldId id="618" r:id="rId63"/>
    <p:sldId id="457" r:id="rId64"/>
    <p:sldId id="475" r:id="rId65"/>
    <p:sldId id="582" r:id="rId66"/>
    <p:sldId id="641" r:id="rId67"/>
    <p:sldId id="642" r:id="rId68"/>
    <p:sldId id="463" r:id="rId69"/>
    <p:sldId id="492" r:id="rId70"/>
    <p:sldId id="643" r:id="rId71"/>
    <p:sldId id="530" r:id="rId72"/>
    <p:sldId id="617" r:id="rId73"/>
    <p:sldId id="644" r:id="rId74"/>
    <p:sldId id="645" r:id="rId75"/>
    <p:sldId id="583" r:id="rId76"/>
    <p:sldId id="646" r:id="rId77"/>
    <p:sldId id="647" r:id="rId78"/>
    <p:sldId id="648" r:id="rId79"/>
    <p:sldId id="649" r:id="rId80"/>
    <p:sldId id="650" r:id="rId81"/>
    <p:sldId id="586" r:id="rId82"/>
    <p:sldId id="579" r:id="rId83"/>
    <p:sldId id="578" r:id="rId84"/>
    <p:sldId id="581" r:id="rId85"/>
    <p:sldId id="580" r:id="rId86"/>
    <p:sldId id="616" r:id="rId87"/>
    <p:sldId id="574" r:id="rId88"/>
    <p:sldId id="508" r:id="rId89"/>
    <p:sldId id="651" r:id="rId90"/>
    <p:sldId id="537" r:id="rId91"/>
    <p:sldId id="571" r:id="rId92"/>
    <p:sldId id="572" r:id="rId93"/>
    <p:sldId id="573" r:id="rId94"/>
    <p:sldId id="653" r:id="rId95"/>
    <p:sldId id="656" r:id="rId96"/>
    <p:sldId id="654" r:id="rId97"/>
    <p:sldId id="509" r:id="rId98"/>
    <p:sldId id="576" r:id="rId99"/>
    <p:sldId id="662" r:id="rId100"/>
    <p:sldId id="661" r:id="rId101"/>
    <p:sldId id="539" r:id="rId102"/>
    <p:sldId id="652" r:id="rId103"/>
  </p:sldIdLst>
  <p:sldSz cx="9144000" cy="6858000" type="screen4x3"/>
  <p:notesSz cx="6797675" cy="9926638"/>
  <p:custDataLst>
    <p:tags r:id="rId106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86" d="100"/>
          <a:sy n="86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presProps" Target="presProp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ags" Target="tags/tag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heme" Target="theme/theme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9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5710"/>
            <a:ext cx="5438464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0713DB-6C3C-4501-8436-1D1A9477E6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6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1B9104-F259-4286-8829-A41D964B95DF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4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06994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77557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2409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98850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51067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1077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921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49570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44450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23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584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5395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styly předlohy textu.</a:t>
            </a:r>
          </a:p>
          <a:p>
            <a:pPr lvl="1"/>
            <a:r>
              <a:rPr lang="ru-RU"/>
              <a:t>Druhá úroveň</a:t>
            </a:r>
          </a:p>
          <a:p>
            <a:pPr lvl="2"/>
            <a:r>
              <a:rPr lang="ru-RU"/>
              <a:t>Třetí úroveň</a:t>
            </a:r>
          </a:p>
          <a:p>
            <a:pPr lvl="3"/>
            <a:r>
              <a:rPr lang="ru-RU"/>
              <a:t>Čtvrtá úroveň</a:t>
            </a:r>
          </a:p>
          <a:p>
            <a:pPr lvl="4"/>
            <a:r>
              <a:rPr lang="ru-RU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mailto:krcal@fss.muni.cz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://iva.k.utb.cz/?page_id=34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kuk.muni.cz/animace/eiz/pdf.php?file=publikacni_etika/citace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mford.edu/schools/pharmacy/dic/amaquickref07.pdf" TargetMode="External"/><Relationship Id="rId3" Type="http://schemas.openxmlformats.org/officeDocument/2006/relationships/hyperlink" Target="http://www.mla.org/style/" TargetMode="External"/><Relationship Id="rId7" Type="http://schemas.openxmlformats.org/officeDocument/2006/relationships/hyperlink" Target="http://www.library.uq.edu.au/training/citation/vancouv.pdf" TargetMode="External"/><Relationship Id="rId2" Type="http://schemas.openxmlformats.org/officeDocument/2006/relationships/hyperlink" Target="http://www.apastyle.org/index.html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www.icmje.org/" TargetMode="External"/><Relationship Id="rId5" Type="http://schemas.openxmlformats.org/officeDocument/2006/relationships/hyperlink" Target="http://www.chicagomanualofstyle.org/" TargetMode="External"/><Relationship Id="rId4" Type="http://schemas.openxmlformats.org/officeDocument/2006/relationships/hyperlink" Target="http://www.library.uq.edu.au/training/citation/mla.pdf" TargetMode="External"/><Relationship Id="rId9" Type="http://schemas.openxmlformats.org/officeDocument/2006/relationships/hyperlink" Target="http://www.councilscienceeditors.org/publications/style.cfm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da.cz/assets/ppov/lrv/legislativn__pravidla_vl_dy.pdf" TargetMode="Externa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-Citace-234158816646277/?fref=ts" TargetMode="External"/><Relationship Id="rId2" Type="http://schemas.openxmlformats.org/officeDocument/2006/relationships/hyperlink" Target="http://www.citace.com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pro.com/" TargetMode="Externa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4" Type="http://schemas.openxmlformats.org/officeDocument/2006/relationships/hyperlink" Target="http://www.citace.com/Navody/CitacePRO/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leph.muni.cz/F?func=find-b&amp;find_code=SYS&amp;local_base=MUB01&amp;request=006377560&amp;format=999" TargetMode="External"/><Relationship Id="rId1" Type="http://schemas.openxmlformats.org/officeDocument/2006/relationships/slideLayout" Target="../slideLayouts/slideLayout1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www.connotea.org/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://www.zotero.org/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5" Type="http://schemas.openxmlformats.org/officeDocument/2006/relationships/hyperlink" Target="http://www.mendeley.com/" TargetMode="External"/><Relationship Id="rId4" Type="http://schemas.openxmlformats.org/officeDocument/2006/relationships/hyperlink" Target="http://www.citeulike.org/" TargetMode="External"/><Relationship Id="rId9" Type="http://schemas.openxmlformats.org/officeDocument/2006/relationships/image" Target="../media/image20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odevzdej.cz/" TargetMode="External"/><Relationship Id="rId1" Type="http://schemas.openxmlformats.org/officeDocument/2006/relationships/slideLayout" Target="../slideLayouts/slideLayout1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nihovnaUTB/bibliografick-citace-9439910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is.muni.cz/elportal/?id=954043" TargetMode="External"/><Relationship Id="rId5" Type="http://schemas.openxmlformats.org/officeDocument/2006/relationships/hyperlink" Target="https://kuk.muni.cz/animace/eiz/pdf.php?file=publikacni_etika/citace.pdf" TargetMode="External"/><Relationship Id="rId4" Type="http://schemas.openxmlformats.org/officeDocument/2006/relationships/hyperlink" Target="http://iva.k.utb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730375"/>
            <a:ext cx="8281987" cy="1584325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b="1" dirty="0">
                <a:solidFill>
                  <a:schemeClr val="bg1"/>
                </a:solidFill>
              </a:rPr>
              <a:t>Citace a citační SW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20493" y="4077072"/>
            <a:ext cx="3671887" cy="576064"/>
          </a:xfrm>
        </p:spPr>
        <p:txBody>
          <a:bodyPr>
            <a:normAutofit/>
          </a:bodyPr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200" b="1" dirty="0">
                <a:solidFill>
                  <a:schemeClr val="bg1"/>
                </a:solidFill>
              </a:rPr>
              <a:t>PhDr. Martin Krčál</a:t>
            </a:r>
            <a:endParaRPr lang="uk-UA" sz="2200" b="1" dirty="0">
              <a:solidFill>
                <a:schemeClr val="bg1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Brno, 30. 10. 2017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2627784" y="2894081"/>
            <a:ext cx="45365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200" b="1" dirty="0">
                <a:solidFill>
                  <a:schemeClr val="bg1"/>
                </a:solidFill>
                <a:latin typeface="Verdana" panose="020B0604030504040204" pitchFamily="34" charset="0"/>
              </a:rPr>
              <a:t>úvod do citování – ZUR443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50825" y="5454650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Masarykova univerzita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Fakulta sociálních studií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Ústřední knihovna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124745"/>
            <a:ext cx="7632700" cy="4680520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Proč</a:t>
            </a:r>
          </a:p>
          <a:p>
            <a:pPr algn="ctr">
              <a:buFontTx/>
              <a:buNone/>
            </a:pPr>
            <a:r>
              <a:rPr lang="cs-CZ" sz="8000" b="1" dirty="0"/>
              <a:t>citujeme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1362869" y="3861048"/>
            <a:ext cx="63992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cs-CZ" sz="4400" b="1" dirty="0">
                <a:latin typeface="+mj-lt"/>
              </a:rPr>
              <a:t>Děkuji Vám za pozornost</a:t>
            </a:r>
            <a:endParaRPr lang="en-US" sz="4400" b="1" dirty="0">
              <a:latin typeface="+mj-lt"/>
            </a:endParaRPr>
          </a:p>
        </p:txBody>
      </p:sp>
      <p:pic>
        <p:nvPicPr>
          <p:cNvPr id="83971" name="Picture 8" descr="bill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2844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>
                <a:latin typeface="Verdana" panose="020B0604030504040204" pitchFamily="34" charset="0"/>
              </a:rPr>
              <a:t>Martin </a:t>
            </a:r>
            <a:r>
              <a:rPr lang="cs-CZ" sz="2000" b="1" dirty="0">
                <a:latin typeface="Verdana" panose="020B0604030504040204" pitchFamily="34" charset="0"/>
              </a:rPr>
              <a:t>Krčál</a:t>
            </a:r>
          </a:p>
          <a:p>
            <a:pPr algn="r" eaLnBrk="1" hangingPunct="1"/>
            <a:r>
              <a:rPr lang="cs-CZ" sz="2000" b="1" dirty="0">
                <a:latin typeface="Verdana" panose="020B0604030504040204" pitchFamily="34" charset="0"/>
                <a:hlinkClick r:id="rId3"/>
              </a:rPr>
              <a:t>krcal@fss.muni.cz</a:t>
            </a:r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 </a:t>
            </a: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-24387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Použitá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41035"/>
            <a:ext cx="8229600" cy="538430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ČSN ISO 5127 (01 0162) Informace a dokumentace - slovník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Praha: Český normalizační institut, 2003.</a:t>
            </a: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</a:t>
            </a: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Jakub SKŮPA.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odkazy a citace dokumentů dle ČSN ISO 690 (01 0197) platné od 1. dubna 2011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V Brně, 2. září 2011 [cit. 2015-10-02]. Dostupné z: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http://www.citace.com/CSN-ISO-690.pdf</a:t>
            </a: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ISO 690: 2010.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bibliographic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Geneva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: ISO, 2010. </a:t>
            </a:r>
          </a:p>
          <a:p>
            <a:pPr>
              <a:spcAft>
                <a:spcPts val="600"/>
              </a:spcAft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správně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odkazovat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citace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textu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Iva: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Informační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výchova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UTB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Zlín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Tomáše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Bati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Knihovna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[cit. 2015-10-07].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iva.k.utb.cz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/?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page_id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=34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KATUŠČÁK, Dušan, Barbora DROBÍKOVÁ a Richard PAPÍK.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Nitra: Enigma, c2008. ISBN 978-80-89132-70-6.</a:t>
            </a: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Jak citovat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[Brno]: Masarykova univerzita, Knihovna univerzitního kampusu, c2014 [cit. 2016-03-17]. Dostupné z: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https://kuk.muni.cz/animace/eiz/pdf.php?file=publikacni_etika/citace.pdf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Plagiátorství. In: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Masarykova univerzita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Brno: Masarykova univerzita, c1996-2016 [cit. 2016-10-17]. Dostupné z: https://www.muni.cz/study/plagiatorstvi</a:t>
            </a:r>
          </a:p>
        </p:txBody>
      </p:sp>
    </p:spTree>
    <p:extLst>
      <p:ext uri="{BB962C8B-B14F-4D97-AF65-F5344CB8AC3E}">
        <p14:creationId xmlns:p14="http://schemas.microsoft.com/office/powerpoint/2010/main" val="1941562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404664"/>
            <a:ext cx="777716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>
                <a:solidFill>
                  <a:schemeClr val="bg1"/>
                </a:solidFill>
              </a:rPr>
              <a:t>Proč citujeme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24744"/>
            <a:ext cx="8064896" cy="5544616"/>
          </a:xfrm>
        </p:spPr>
        <p:txBody>
          <a:bodyPr>
            <a:normAutofit fontScale="85000" lnSpcReduction="10000"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autorský zákon (121/2000 Sb.)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etika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eaLnBrk="1" hangingPunct="1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tezí</a:t>
            </a:r>
          </a:p>
          <a:p>
            <a:pPr eaLnBrk="1" hangingPunct="1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</a:t>
            </a:r>
          </a:p>
          <a:p>
            <a:pPr eaLnBrk="1" hangingPunct="1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eaLnBrk="1" hangingPunct="1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lvl="1" eaLnBrk="1" hangingPunct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  <a:p>
            <a:pPr marL="457200" lvl="1" indent="0" eaLnBrk="1" hangingPunct="1">
              <a:buNone/>
            </a:pP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4062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6738" y="116632"/>
            <a:ext cx="7211144" cy="101297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Co nemusíme citovat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9606"/>
            <a:ext cx="8229600" cy="5251722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základní informace z oboru, všeobecně známá fakta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voda vaří při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100°C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nejvyšší hora ČR je Sněžka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první prezident zvolený přímou volbou je Miloš Zeman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96753"/>
            <a:ext cx="8208912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Plagiátorství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1192" y="116632"/>
            <a:ext cx="7272808" cy="99412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Definice plagiátorství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635375" y="292494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/>
              <a:t>(Norma ČSN ISO 5127-2003)</a:t>
            </a:r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67884" y="5733256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/>
              <a:t>(Definice plagiátorství na MU)</a:t>
            </a:r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44624"/>
            <a:ext cx="7560840" cy="100811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Co je plagiátorství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29600" cy="4896544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využití cizí myšlenky bez uvedení jejího původního autora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vědomé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nevědomé</a:t>
            </a:r>
          </a:p>
          <a:p>
            <a:r>
              <a:rPr lang="cs-CZ" dirty="0">
                <a:latin typeface="Arial" panose="020B0604020202020204" pitchFamily="34" charset="0"/>
              </a:rPr>
              <a:t>platí i pro tabulky, grafy, obrázky,...</a:t>
            </a:r>
          </a:p>
          <a:p>
            <a:r>
              <a:rPr lang="cs-CZ" dirty="0">
                <a:latin typeface="Arial" panose="020B0604020202020204" pitchFamily="34" charset="0"/>
              </a:rPr>
              <a:t>porušujete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autorský zákon (zák. č. 121/2000 Sb. §</a:t>
            </a:r>
            <a:r>
              <a:rPr lang="en-US" dirty="0">
                <a:latin typeface="Arial" panose="020B0604020202020204" pitchFamily="34" charset="0"/>
              </a:rPr>
              <a:t>31</a:t>
            </a:r>
            <a:r>
              <a:rPr lang="cs-CZ" dirty="0">
                <a:latin typeface="Arial" panose="020B0604020202020204" pitchFamily="34" charset="0"/>
              </a:rPr>
              <a:t>)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etická pravidla vědecké komunikace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124745"/>
            <a:ext cx="8280920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Formy</a:t>
            </a:r>
          </a:p>
          <a:p>
            <a:pPr algn="ctr">
              <a:buFontTx/>
              <a:buNone/>
            </a:pPr>
            <a:r>
              <a:rPr lang="cs-CZ" sz="8000" b="1" dirty="0"/>
              <a:t>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3477595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437512" cy="922114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Kopírování  (CTRL+C)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převzetí celého textu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(klonování)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nebo části textu jiného autora a vydávání ho za svůj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drobné úpravy v zkopírovaném textu: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nahrazení některých slov jejich synonymy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vypuštění nadbytečných slov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změnění slovosledu ve větě, přehození vět apod.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kopírování z jednoho zdroje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kopírování z více zdrojů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vybrání konkrétních vět nebo odstavců z několika zdrojů a jejich poskládání do vlastního textu</a:t>
            </a:r>
          </a:p>
        </p:txBody>
      </p:sp>
    </p:spTree>
    <p:extLst>
      <p:ext uri="{BB962C8B-B14F-4D97-AF65-F5344CB8AC3E}">
        <p14:creationId xmlns:p14="http://schemas.microsoft.com/office/powerpoint/2010/main" val="2067109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211144" cy="1143000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Necitování v textu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zdroj/zdroje jsou uvedeny v seznamu použité literatury, ale není na ně žádný odkaz v textu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nelze určit, co jsme ze zdroje/zdrojů převzali, což může být problematické např. při ověření informací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 původního autora</a:t>
            </a:r>
          </a:p>
        </p:txBody>
      </p:sp>
    </p:spTree>
    <p:extLst>
      <p:ext uri="{BB962C8B-B14F-4D97-AF65-F5344CB8AC3E}">
        <p14:creationId xmlns:p14="http://schemas.microsoft.com/office/powerpoint/2010/main" val="3665302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704856" cy="850106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Citáty bez uvozovek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vydávání citátů za parafrázi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nedáme citát do uvozovek, čtenář pak neví, kde začíná převzatý text a co už je naše vlastní myšlenka</a:t>
            </a:r>
          </a:p>
        </p:txBody>
      </p:sp>
    </p:spTree>
    <p:extLst>
      <p:ext uri="{BB962C8B-B14F-4D97-AF65-F5344CB8AC3E}">
        <p14:creationId xmlns:p14="http://schemas.microsoft.com/office/powerpoint/2010/main" val="354435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4624"/>
            <a:ext cx="7437512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Obsah přednášky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752528"/>
          </a:xfrm>
        </p:spPr>
        <p:txBody>
          <a:bodyPr>
            <a:no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citační styly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norma ČSN ISO 690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literatury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příklady bibliografických citací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citační software</a:t>
            </a:r>
          </a:p>
        </p:txBody>
      </p:sp>
    </p:spTree>
    <p:extLst>
      <p:ext uri="{BB962C8B-B14F-4D97-AF65-F5344CB8AC3E}">
        <p14:creationId xmlns:p14="http://schemas.microsoft.com/office/powerpoint/2010/main" val="1044566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200800" cy="1143000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Chybějící zdroj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necitování zdroje, který byl použit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vědomé - záměrně zdroj neuvedeme (např. při použití nekvalitního zdroje)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nevědomé - zapomeneme citaci uvést, řešením je využití citačních manažerů</a:t>
            </a:r>
          </a:p>
        </p:txBody>
      </p:sp>
    </p:spTree>
    <p:extLst>
      <p:ext uri="{BB962C8B-B14F-4D97-AF65-F5344CB8AC3E}">
        <p14:creationId xmlns:p14="http://schemas.microsoft.com/office/powerpoint/2010/main" val="85562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>
          <a:xfrm>
            <a:off x="1716832" y="44624"/>
            <a:ext cx="7427168" cy="1143000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Nedohledatelný zdroj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nepřesné citování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chyby a nepřesnosti v citaci znemožní dohledání dokumentu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odkazování na neexistující zdroj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vymyšlení si zdroje nebo záměrné uvedení špatné citace, aby nemohl být zdroj dohledán</a:t>
            </a:r>
          </a:p>
        </p:txBody>
      </p:sp>
    </p:spTree>
    <p:extLst>
      <p:ext uri="{BB962C8B-B14F-4D97-AF65-F5344CB8AC3E}">
        <p14:creationId xmlns:p14="http://schemas.microsoft.com/office/powerpoint/2010/main" val="3522795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912768" cy="994122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Vylepšování literatury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citování díla, které nebylo použito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stává se v případech, kdy si chceme vylepšit svou použitou literaturu o kvalitní zdroje, ze kterých jsme ale při psaní práce nevycházeli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citování kapacit z oboru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navyšování počtu použité literatury</a:t>
            </a:r>
          </a:p>
        </p:txBody>
      </p:sp>
    </p:spTree>
    <p:extLst>
      <p:ext uri="{BB962C8B-B14F-4D97-AF65-F5344CB8AC3E}">
        <p14:creationId xmlns:p14="http://schemas.microsoft.com/office/powerpoint/2010/main" val="783821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632848" cy="1143000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Zneužití </a:t>
            </a:r>
            <a:r>
              <a:rPr lang="cs-CZ" b="1" dirty="0" err="1">
                <a:solidFill>
                  <a:schemeClr val="bg1"/>
                </a:solidFill>
              </a:rPr>
              <a:t>autocitací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použití vlastních dříve publikovaných textů nebo jejich částí bez uvedení citace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i vlastní texty je nutno citovat!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 pohledu publikační etiky není úplně v pořádku vydávání stejných článků opakovaně v různých zdrojích, protože jde o zbytečné duplikování informací, téma by mělo být publikované novým způsobem a mělo by přinášet nové poznatky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umělé zvyšování vlastní citovanosti v odborných článcích</a:t>
            </a:r>
          </a:p>
        </p:txBody>
      </p:sp>
    </p:spTree>
    <p:extLst>
      <p:ext uri="{BB962C8B-B14F-4D97-AF65-F5344CB8AC3E}">
        <p14:creationId xmlns:p14="http://schemas.microsoft.com/office/powerpoint/2010/main" val="2969957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7092280" cy="1066130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Doprovodný materiál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použijeme obrázky, grafy, tabulky nebo multimédia od jiných autorů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obrázky, tabulky nebo grafy jsou také výsledkem tvůrčí činnosti člověka a měli bychom u nich uvádět zdroj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5801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427168" cy="994122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Odůvodněná míra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544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převzetí textu ve větší než odůvodněné míře 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rozumná délka převzatého textu – přebíráme jen to co je nezbytně nutné (zpravidla max. 1 odstavec)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nepřiměřený počet citátů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není přesně vymezeno kolik citátů je možné použít, vždy záleží na konkrétním textu a druhu práce, u prací kompilačního charakteru lze očekávat větší počet citátů než u původních výzkumů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práci musí být dostatek prostoru na vlastní text</a:t>
            </a:r>
          </a:p>
        </p:txBody>
      </p:sp>
    </p:spTree>
    <p:extLst>
      <p:ext uri="{BB962C8B-B14F-4D97-AF65-F5344CB8AC3E}">
        <p14:creationId xmlns:p14="http://schemas.microsoft.com/office/powerpoint/2010/main" val="2991637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7992888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Citační</a:t>
            </a:r>
          </a:p>
          <a:p>
            <a:pPr algn="ctr">
              <a:buFontTx/>
              <a:buNone/>
            </a:pPr>
            <a:r>
              <a:rPr lang="cs-CZ" sz="8000" b="1" dirty="0"/>
              <a:t>styly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6838" y="332656"/>
            <a:ext cx="7453634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>
                <a:solidFill>
                  <a:schemeClr val="bg1"/>
                </a:solidFill>
              </a:rPr>
              <a:t>Citační styl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96752"/>
            <a:ext cx="7993062" cy="54721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260648"/>
            <a:ext cx="6877570" cy="648072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>
                <a:solidFill>
                  <a:schemeClr val="bg1"/>
                </a:solidFill>
              </a:rPr>
              <a:t>Citační styly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196752"/>
            <a:ext cx="7777162" cy="547211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lvl="1">
              <a:lnSpc>
                <a:spcPct val="9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česká verze mezinárodní normy ISO 690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2" tooltip="APA"/>
              </a:rPr>
              <a:t>APA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pro potřeby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psychologie + další příbuzné obory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3" tooltip="MLA"/>
              </a:rPr>
              <a:t>MLA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humanitní obory (např. jazykověda), manuál v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4" tooltip="MLA"/>
              </a:rPr>
              <a:t>PDF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5" tooltip="Chicago"/>
              </a:rPr>
              <a:t>Chicago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společenské vědy,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Harvard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citační styl Harvard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Bussiness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6" tooltip="ICMJE"/>
              </a:rPr>
              <a:t>Vancouver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 časopisy z oblasti lékařství, biomedicíny, lékařských technologií apod., manuál v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  <a:hlinkClick r:id="rId7" tooltip="PDF"/>
              </a:rPr>
              <a:t>PDF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AMA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citační styl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 lékařství a biologii, manuál v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  <a:hlinkClick r:id="rId8" tooltip="PDF"/>
              </a:rPr>
              <a:t>PDF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  <a:hlinkClick r:id="rId9" tooltip="CSE"/>
              </a:rPr>
              <a:t>CSE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citační styl pro přírodní vědy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052737"/>
            <a:ext cx="8064896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Norma</a:t>
            </a:r>
          </a:p>
          <a:p>
            <a:pPr algn="ctr">
              <a:buFontTx/>
              <a:buNone/>
            </a:pPr>
            <a:r>
              <a:rPr lang="cs-CZ" sz="8000" b="1" dirty="0"/>
              <a:t>ČSN ISO 690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755576" y="1052737"/>
            <a:ext cx="7632700" cy="468052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sz="8000" b="1" dirty="0">
                <a:latin typeface="+mj-lt"/>
              </a:rPr>
              <a:t>Úvod</a:t>
            </a:r>
          </a:p>
          <a:p>
            <a:pPr algn="ctr">
              <a:buFontTx/>
              <a:buNone/>
            </a:pPr>
            <a:r>
              <a:rPr lang="cs-CZ" sz="4400" b="1" dirty="0">
                <a:latin typeface="+mj-lt"/>
              </a:rPr>
              <a:t>základní termíny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0"/>
            <a:ext cx="6779096" cy="108012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Nová norma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platná od 1.4.2011</a:t>
            </a:r>
          </a:p>
          <a:p>
            <a:pPr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obecně uznávaná interpretace normy: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Jakub SKŮPA.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dokumentů.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Brno, 2011 </a:t>
            </a:r>
          </a:p>
          <a:p>
            <a:pPr lvl="1"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připomínkováno 8 odborníky na citace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7776864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Citace</a:t>
            </a:r>
            <a:br>
              <a:rPr lang="cs-CZ" sz="8000" b="1" dirty="0"/>
            </a:br>
            <a:r>
              <a:rPr lang="cs-CZ" sz="8000" b="1" dirty="0"/>
              <a:t>v textu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6016"/>
            <a:ext cx="7128792" cy="1008112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Metoda jméno-datum</a:t>
            </a:r>
            <a:endParaRPr lang="cs-CZ" sz="3000" b="1" dirty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268760"/>
            <a:ext cx="8075240" cy="532859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>
                <a:latin typeface="Arial" panose="020B0604020202020204" pitchFamily="34" charset="0"/>
              </a:rPr>
              <a:t>(příjmení autora, rok, strana)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2003, s. 33)</a:t>
            </a:r>
          </a:p>
          <a:p>
            <a:r>
              <a:rPr lang="cs-CZ" dirty="0">
                <a:latin typeface="Arial" panose="020B0604020202020204" pitchFamily="34" charset="0"/>
              </a:rPr>
              <a:t>strana je povinná u tištěných zdrojů, u el. zdrojů není nutno uvádět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2003)</a:t>
            </a:r>
          </a:p>
          <a:p>
            <a:r>
              <a:rPr lang="cs-CZ" dirty="0">
                <a:latin typeface="Arial" panose="020B0604020202020204" pitchFamily="34" charset="0"/>
              </a:rPr>
              <a:t>více autorů – nutné uvádět vždy prvního, možné uvést všechny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(Fiala a Pitrová, 2009, s. 125)</a:t>
            </a:r>
          </a:p>
          <a:p>
            <a:r>
              <a:rPr lang="cs-CZ" dirty="0">
                <a:latin typeface="Arial" panose="020B0604020202020204" pitchFamily="34" charset="0"/>
              </a:rPr>
              <a:t>pokud je autorem korporace (organizace), uvedeme její jméno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(Adobe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</a:rPr>
              <a:t>Creative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 Team, 2011)</a:t>
            </a:r>
          </a:p>
          <a:p>
            <a:r>
              <a:rPr lang="cs-CZ" dirty="0">
                <a:latin typeface="Arial" panose="020B0604020202020204" pitchFamily="34" charset="0"/>
              </a:rPr>
              <a:t>chybí-li autor i korporace, pak uvádíme název,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u dlouhých názvů uvádíme jen první slova 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(Média a realita, 2004, s. 18)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79096" cy="92211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Metoda jméno-datum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1216" y="1268760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více děl od jednoho autora ze stejného roku:</a:t>
            </a:r>
          </a:p>
          <a:p>
            <a:pPr lvl="1"/>
            <a:r>
              <a:rPr lang="cs-CZ" sz="2600" dirty="0">
                <a:latin typeface="Arial" panose="020B0604020202020204" pitchFamily="34" charset="0"/>
              </a:rPr>
              <a:t>v bibliografické citaci i v odkazu v textu se za rok vkládá index (písmeno </a:t>
            </a:r>
            <a:r>
              <a:rPr lang="cs-CZ" sz="2600" dirty="0" err="1">
                <a:latin typeface="Arial" panose="020B0604020202020204" pitchFamily="34" charset="0"/>
              </a:rPr>
              <a:t>a,b,c,d</a:t>
            </a:r>
            <a:r>
              <a:rPr lang="cs-CZ" sz="2600" dirty="0">
                <a:latin typeface="Arial" panose="020B0604020202020204" pitchFamily="34" charset="0"/>
              </a:rPr>
              <a:t>,...)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(Průcha, 2003b, s. 54)</a:t>
            </a:r>
          </a:p>
          <a:p>
            <a:r>
              <a:rPr lang="cs-CZ" dirty="0">
                <a:latin typeface="Arial" panose="020B0604020202020204" pitchFamily="34" charset="0"/>
              </a:rPr>
              <a:t>odkazy se můžou vkládat různě do věty za citát či parafrázi, na konci věty se dá před tečku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... převzatý text dáváme do uvozovek (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, 2008) nebo je lze i jinak zvýraznit (Cihlář, 2011). </a:t>
            </a:r>
          </a:p>
          <a:p>
            <a:r>
              <a:rPr lang="cs-CZ" dirty="0">
                <a:latin typeface="Arial" panose="020B0604020202020204" pitchFamily="34" charset="0"/>
              </a:rPr>
              <a:t>odkazy na více zdrojů u jedné informace dáváme do jedné závorky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, 2008; Cihlář, 2011)</a:t>
            </a:r>
          </a:p>
          <a:p>
            <a:endParaRPr 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7139136" cy="92211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Metoda jméno-datum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pokud je ve větě uvedeno příjmení citovaného autora, vypouštíme ho ze závorky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... a tento pojem definuje Šimoník (2003, s. 34) takto,....</a:t>
            </a:r>
          </a:p>
          <a:p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847744" cy="922114"/>
          </a:xfrm>
        </p:spPr>
        <p:txBody>
          <a:bodyPr>
            <a:noAutofit/>
          </a:bodyPr>
          <a:lstStyle/>
          <a:p>
            <a:r>
              <a:rPr lang="cs-CZ" sz="3000" b="1" dirty="0">
                <a:solidFill>
                  <a:schemeClr val="bg1"/>
                </a:solidFill>
              </a:rPr>
              <a:t>Seznam literatury u metody</a:t>
            </a:r>
            <a:r>
              <a:rPr lang="cs-CZ" sz="3200" b="1" dirty="0">
                <a:solidFill>
                  <a:schemeClr val="bg1"/>
                </a:solidFill>
              </a:rPr>
              <a:t> jméno-datum</a:t>
            </a:r>
            <a:endParaRPr lang="cs-CZ" sz="3000" b="1" dirty="0">
              <a:solidFill>
                <a:schemeClr val="bg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424936" cy="5328592"/>
          </a:xfrm>
        </p:spPr>
        <p:txBody>
          <a:bodyPr>
            <a:normAutofit fontScale="92500" lnSpcReduction="20000"/>
          </a:bodyPr>
          <a:lstStyle/>
          <a:p>
            <a:r>
              <a:rPr lang="cs-CZ" sz="2600" dirty="0">
                <a:latin typeface="Arial" panose="020B0604020202020204" pitchFamily="34" charset="0"/>
              </a:rPr>
              <a:t>v soupisu použité literatury je rok hned za autory (pokud není autor, tak za názvem), rok vydání se dále ve vydavatelských údajích neuvádí</a:t>
            </a:r>
          </a:p>
          <a:p>
            <a:pPr lvl="1">
              <a:lnSpc>
                <a:spcPct val="120000"/>
              </a:lnSpc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PITROVÁ, 2009.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kultury. ISBN 9788073251802.</a:t>
            </a:r>
          </a:p>
          <a:p>
            <a:pPr lvl="1">
              <a:lnSpc>
                <a:spcPct val="120000"/>
              </a:lnSpc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Oldřich, 2003.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MSD. ISBN 80-86633-04-7.</a:t>
            </a:r>
          </a:p>
          <a:p>
            <a:pPr lvl="1">
              <a:lnSpc>
                <a:spcPct val="120000"/>
              </a:lnSpc>
            </a:pP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a realita, 2004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Masarykova univerzita. </a:t>
            </a:r>
            <a:br>
              <a:rPr lang="cs-CZ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</a:rPr>
              <a:t>pokud je v citaci celé datum, pak celé datum uvádíme v nakladatelských údajích, za jméno autora píšeme pouze rok</a:t>
            </a:r>
          </a:p>
          <a:p>
            <a:pPr lvl="1"/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Gabriela, 2010. Rozvoj kompetencí studentů ve vzdělávání.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Inflow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: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information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journal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[online]. Brno, 02. 07. 2010, roč. 3, č. 7 [cit. 2016-10-10]. Dostupné z: http://www.inflow.cz/printpdf/10835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27856"/>
            <a:ext cx="6275040" cy="102488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Metoda jméno-datum  </a:t>
            </a:r>
            <a:br>
              <a:rPr lang="cs-CZ" sz="3600" b="1" dirty="0">
                <a:solidFill>
                  <a:schemeClr val="bg1"/>
                </a:solidFill>
              </a:rPr>
            </a:br>
            <a:r>
              <a:rPr lang="cs-CZ" sz="3600" b="1" dirty="0">
                <a:solidFill>
                  <a:schemeClr val="bg1"/>
                </a:solidFill>
              </a:rPr>
              <a:t>příklady</a:t>
            </a:r>
            <a:endParaRPr lang="cs-CZ" sz="36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6704776" cy="5480889"/>
          </a:xfrm>
        </p:spPr>
      </p:pic>
    </p:spTree>
    <p:extLst>
      <p:ext uri="{BB962C8B-B14F-4D97-AF65-F5344CB8AC3E}">
        <p14:creationId xmlns:p14="http://schemas.microsoft.com/office/powerpoint/2010/main" val="6692852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5" y="116632"/>
            <a:ext cx="6944089" cy="101297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Číslování citací </a:t>
            </a:r>
            <a:endParaRPr lang="cs-CZ" sz="3000" b="1" dirty="0">
              <a:solidFill>
                <a:schemeClr val="bg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9606"/>
            <a:ext cx="8229600" cy="53957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každá bibliografická citace má své jedinečné číslo v seznamu použité literatury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…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KRATOCHVÍL, Zdeněk.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Kvalitativní výzkum …</a:t>
            </a:r>
            <a:b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9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48. 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číslo citace se použije v textu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což s sebou může přinášet problémy (25, s. 158).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toto ale není dle Šimoníka (48) přípustné.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odkazů u jedné informace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(25, s. 158; 48) </a:t>
            </a:r>
          </a:p>
          <a:p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  <a:p>
            <a:pPr marL="0" indent="0">
              <a:spcBef>
                <a:spcPts val="1200"/>
              </a:spcBef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44624"/>
            <a:ext cx="6059016" cy="86409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Číslování citací – příklady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9" y="1125538"/>
            <a:ext cx="6650667" cy="5543550"/>
          </a:xfrm>
        </p:spPr>
      </p:pic>
    </p:spTree>
    <p:extLst>
      <p:ext uri="{BB962C8B-B14F-4D97-AF65-F5344CB8AC3E}">
        <p14:creationId xmlns:p14="http://schemas.microsoft.com/office/powerpoint/2010/main" val="307066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 idx="4294967295"/>
          </p:nvPr>
        </p:nvSpPr>
        <p:spPr>
          <a:xfrm>
            <a:off x="1835696" y="332656"/>
            <a:ext cx="7200800" cy="576064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96753"/>
            <a:ext cx="8424936" cy="5256584"/>
          </a:xfrm>
        </p:spPr>
        <p:txBody>
          <a:bodyPr>
            <a:normAutofit fontScale="92500"/>
          </a:bodyPr>
          <a:lstStyle/>
          <a:p>
            <a:r>
              <a:rPr lang="cs-CZ" dirty="0">
                <a:latin typeface="Arial" panose="020B0604020202020204" pitchFamily="34" charset="0"/>
              </a:rPr>
              <a:t>funkce vložit poznámku pod čarou ve Wordu</a:t>
            </a:r>
          </a:p>
          <a:p>
            <a:pPr marL="457200" lvl="1" indent="0">
              <a:buNone/>
            </a:pP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Například Průcha</a:t>
            </a:r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definuje tento termín ... Problémem se zabývá i Šimoník</a:t>
            </a:r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 2 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…</a:t>
            </a:r>
            <a:endParaRPr lang="cs-CZ" sz="2600" baseline="300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pod čarou zkrácená citace</a:t>
            </a:r>
          </a:p>
          <a:p>
            <a:pPr lvl="1"/>
            <a:r>
              <a:rPr lang="cs-CZ" b="1" dirty="0">
                <a:latin typeface="Arial" panose="020B0604020202020204" pitchFamily="34" charset="0"/>
              </a:rPr>
              <a:t> příjmení a jméno autora/autorů, </a:t>
            </a:r>
            <a:r>
              <a:rPr lang="cs-CZ" b="1" i="1" dirty="0">
                <a:latin typeface="Arial" panose="020B0604020202020204" pitchFamily="34" charset="0"/>
              </a:rPr>
              <a:t>název</a:t>
            </a:r>
            <a:r>
              <a:rPr lang="cs-CZ" b="1" dirty="0">
                <a:latin typeface="Arial" panose="020B0604020202020204" pitchFamily="34" charset="0"/>
              </a:rPr>
              <a:t>, strana</a:t>
            </a:r>
          </a:p>
          <a:p>
            <a:pPr lvl="1"/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 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PRŮCHA, Jan.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</a:rPr>
              <a:t>Pedagogický slovník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, s. 124.</a:t>
            </a:r>
          </a:p>
          <a:p>
            <a:pPr lvl="1"/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cs-CZ" dirty="0">
                <a:latin typeface="Arial" panose="020B0604020202020204" pitchFamily="34" charset="0"/>
              </a:rPr>
              <a:t>pokud je autorem korporace, uvedeme její jméno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Adobe 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Creative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Team.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</a:rPr>
              <a:t>Adobe InDesign CS5,  s. 188.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4624"/>
            <a:ext cx="7344816" cy="108012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Citát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 </a:t>
            </a:r>
          </a:p>
          <a:p>
            <a:pPr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 eaLnBrk="1" hangingPunct="1"/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uvozovky</a:t>
            </a:r>
          </a:p>
          <a:p>
            <a:pPr lvl="1" eaLnBrk="1" hangingPunct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změna stylu písma (kurzíva)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delší text – více než 4-5 řádků</a:t>
            </a:r>
          </a:p>
          <a:p>
            <a:pPr lvl="2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odsazení (5pt)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uvozovky, kurzíva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(citace v textu)</a:t>
            </a:r>
          </a:p>
        </p:txBody>
      </p:sp>
    </p:spTree>
    <p:extLst>
      <p:ext uri="{BB962C8B-B14F-4D97-AF65-F5344CB8AC3E}">
        <p14:creationId xmlns:p14="http://schemas.microsoft.com/office/powerpoint/2010/main" val="39111814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bez autora i korporace =&gt; jen název</a:t>
            </a:r>
          </a:p>
          <a:p>
            <a:pPr lvl="1"/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</a:rPr>
              <a:t>Média a realita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cs-CZ" dirty="0">
                <a:latin typeface="Arial" panose="020B0604020202020204" pitchFamily="34" charset="0"/>
              </a:rPr>
              <a:t>u částí dokumentů (např. u článků) není název kurzívou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Gabriela. Rozvoj kompetencí studentů ve vzdělávání.</a:t>
            </a:r>
          </a:p>
          <a:p>
            <a:r>
              <a:rPr lang="cs-CZ" dirty="0">
                <a:latin typeface="Arial" panose="020B0604020202020204" pitchFamily="34" charset="0"/>
              </a:rPr>
              <a:t>každá citace má vždy nové číslo</a:t>
            </a:r>
          </a:p>
          <a:p>
            <a:r>
              <a:rPr lang="cs-CZ" dirty="0">
                <a:latin typeface="Arial" panose="020B0604020202020204" pitchFamily="34" charset="0"/>
              </a:rPr>
              <a:t>citaci lze vkládat kamkoliv do věty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hned za citovanou pasáž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na konci věty před tečku</a:t>
            </a:r>
          </a:p>
          <a:p>
            <a:pPr lvl="1"/>
            <a:endParaRPr 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6632"/>
            <a:ext cx="7139136" cy="100811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odkazy na stejný zdroj pod sebou – tamtéž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tamtéž, s. 25.</a:t>
            </a:r>
          </a:p>
          <a:p>
            <a:pPr lvl="1"/>
            <a:endParaRPr 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44624"/>
            <a:ext cx="6552728" cy="11430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Poznámky pod čarou - příklady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5711454" cy="5480254"/>
          </a:xfrm>
        </p:spPr>
      </p:pic>
    </p:spTree>
    <p:extLst>
      <p:ext uri="{BB962C8B-B14F-4D97-AF65-F5344CB8AC3E}">
        <p14:creationId xmlns:p14="http://schemas.microsoft.com/office/powerpoint/2010/main" val="39073374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cs-CZ" sz="8000" b="1" dirty="0"/>
              <a:t>Úprava abecedního seznamu </a:t>
            </a:r>
          </a:p>
          <a:p>
            <a:pPr algn="ctr">
              <a:buFontTx/>
              <a:buNone/>
            </a:pPr>
            <a:r>
              <a:rPr lang="cs-CZ" sz="8000" b="1" dirty="0"/>
              <a:t>bibliografických citací</a:t>
            </a:r>
          </a:p>
        </p:txBody>
      </p:sp>
    </p:spTree>
    <p:extLst>
      <p:ext uri="{BB962C8B-B14F-4D97-AF65-F5344CB8AC3E}">
        <p14:creationId xmlns:p14="http://schemas.microsoft.com/office/powerpoint/2010/main" val="23106790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13284" y="116632"/>
            <a:ext cx="7139136" cy="1008112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</a:rPr>
              <a:t>Seznam bibliografických citací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55000" lnSpcReduction="20000"/>
          </a:bodyPr>
          <a:lstStyle/>
          <a:p>
            <a:r>
              <a:rPr lang="cs-CZ" sz="3600" dirty="0">
                <a:latin typeface="Arial" panose="020B0604020202020204" pitchFamily="34" charset="0"/>
              </a:rPr>
              <a:t>abecední řazení podle příjmení prvního autora, u korporace podle prvního slova z jména korporace, u děl bez autora podle prvního významového slova v názvu</a:t>
            </a:r>
          </a:p>
          <a:p>
            <a:r>
              <a:rPr lang="cs-CZ" sz="3600" dirty="0">
                <a:latin typeface="Arial" panose="020B0604020202020204" pitchFamily="34" charset="0"/>
              </a:rPr>
              <a:t>více děl od stejného autora řadíme chronologicky od nejstaršího</a:t>
            </a:r>
          </a:p>
          <a:p>
            <a:r>
              <a:rPr lang="cs-CZ" sz="3600" dirty="0">
                <a:latin typeface="Arial" panose="020B0604020202020204" pitchFamily="34" charset="0"/>
              </a:rPr>
              <a:t>citace jednoho autora předchází citacím děl více autorů, které začínají stejným jménem</a:t>
            </a:r>
          </a:p>
          <a:p>
            <a:r>
              <a:rPr lang="cs-CZ" sz="3600" dirty="0">
                <a:latin typeface="Arial" panose="020B0604020202020204" pitchFamily="34" charset="0"/>
              </a:rPr>
              <a:t>citace více autorů, které začínají stejným jménem, se řadí chronologicky</a:t>
            </a: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Občané, demokraté a straníci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Centrum pro studium demokracie a kultury, 2015. ISBN 978-80-7325-355-4.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Rozum a odvaha: jak čelit současným výzvám a krizím Evropy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2017. ISBN 978-80-7485-131-5.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Petr, Miroslav MAREŠ a Petr SOKOL. </a:t>
            </a:r>
            <a:r>
              <a:rPr lang="cs-CZ" sz="31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Eurostrany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politické strany na evropské úrovni.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Brno: Společnost pro odbornou literaturu -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2007. ISBN 978-80-87029-05-3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PITROVÁ, 2009.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kultury. ISBN 9788073251802.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Miroslav BALAŠTÍK.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 na frontové linii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Host,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2017. ISBN 978-80-7577-217-6.</a:t>
            </a:r>
          </a:p>
        </p:txBody>
      </p:sp>
    </p:spTree>
    <p:extLst>
      <p:ext uri="{BB962C8B-B14F-4D97-AF65-F5344CB8AC3E}">
        <p14:creationId xmlns:p14="http://schemas.microsoft.com/office/powerpoint/2010/main" val="13544974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Bibliografické citace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Zásady citování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dodržujeme citační pravidla vydavatele / zadavatele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pořadí údajů dané citačním stylem 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údaje přebíráme z citovaného dokumentu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pokud údaj chybí, zkusíme dohledat z jiných zdrojů nebo odhadneme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[tyto údaje se zapisují v hranatých závorkách]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příp. údaj vynecháme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údaje zapisujeme v jazyce dokumentu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transliterace do latinky</a:t>
            </a:r>
          </a:p>
        </p:txBody>
      </p:sp>
    </p:spTree>
    <p:extLst>
      <p:ext uri="{BB962C8B-B14F-4D97-AF65-F5344CB8AC3E}">
        <p14:creationId xmlns:p14="http://schemas.microsoft.com/office/powerpoint/2010/main" val="13177651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57508"/>
            <a:ext cx="8352928" cy="55670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Tvůrce/tvůrci části dokumentu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části dokumentu </a:t>
            </a:r>
          </a:p>
          <a:p>
            <a:pPr lvl="1"/>
            <a:r>
              <a:rPr lang="cs-CZ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a podnázev části dokumentu nepíšeme kurzívou</a:t>
            </a:r>
            <a:br>
              <a:rPr lang="cs-CZ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Tvůrce/tvůrci (autoři/korporace) – primární odpovědnost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příjmení vždy velkými písmeny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autory zapisujeme v podobě a v pořadí, v jakém jsou uvedeny v dokumentu,  ale jméno prvního autora je v invertované podobě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jeden autor: PŘÍJMENÍ, Jméno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více autorů: PŘÍJMENÍ, Jméno, Jméno PŘÍJMENÍ  a Jméno PŘÍJMENÍ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hodně autorů – uvádíme prvního a zkratku „et al“ nebo českou „aj.“ „a kol.“: PŘÍJMENÍ, Jméno et al.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editorů, redaktorů atd. uvádíme jejich roli za jménem: PŘÍJMENÍ, Jméno,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autorem je korporace: JMÉNO KORPORACE</a:t>
            </a:r>
          </a:p>
          <a:p>
            <a:pPr>
              <a:lnSpc>
                <a:spcPct val="100000"/>
              </a:lnSpc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20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dlouhý název lze zkrátit, vynechaná slova nahradíme třemi tečkami</a:t>
            </a:r>
          </a:p>
          <a:p>
            <a:pPr lvl="1"/>
            <a:r>
              <a:rPr lang="cs-CZ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(nepovinný údaj)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oddělujeme od názvu dvojtečkou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chybějící název – v hranatých závorkách uvedeme náhradní název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020272" y="1057508"/>
            <a:ext cx="2123728" cy="93610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cs-CZ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Pouze u částí dokumentu (článek, příspěvek …)</a:t>
            </a:r>
            <a:br>
              <a:rPr lang="cs-CZ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Povinné údaje, pokud jsou </a:t>
            </a:r>
            <a:b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v dokumentu uvedeny</a:t>
            </a:r>
          </a:p>
          <a:p>
            <a:pPr algn="l" fontAlgn="auto">
              <a:spcAft>
                <a:spcPts val="0"/>
              </a:spcAft>
            </a:pPr>
            <a:endParaRPr lang="cs-CZ" sz="1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Nepovinné údaje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761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352928" cy="55446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Typ nosiče (povinný u jiných než tištěných dokumentů)</a:t>
            </a:r>
          </a:p>
          <a:p>
            <a:pPr lvl="1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píšeme v hranatých závorkách</a:t>
            </a:r>
          </a:p>
          <a:p>
            <a:pPr lvl="1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[online], [CD], [DVD]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Vydání / verze</a:t>
            </a:r>
          </a:p>
          <a:p>
            <a:pPr lvl="1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povinný údaj, ale není nutné uvádět pokud se jedná o první vydání</a:t>
            </a:r>
          </a:p>
          <a:p>
            <a:pPr lvl="1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zápis lze zkracovat:</a:t>
            </a:r>
            <a:b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2. doplněné vydání = 2. dopl. vyd.</a:t>
            </a:r>
            <a:b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= 3rd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tvůrce – sekundární odpovědnost (nepovinný údaj)</a:t>
            </a:r>
          </a:p>
          <a:p>
            <a:pPr lvl="1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překladatel, ilustrátor</a:t>
            </a:r>
          </a:p>
          <a:p>
            <a:pPr lvl="1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příjmení píšeme velkými písmeny, např.: Přel. Martin HILSKÝ.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Místo vydání</a:t>
            </a:r>
          </a:p>
          <a:p>
            <a:pPr lvl="1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u více míst vydání uvádíme jen první</a:t>
            </a:r>
          </a:p>
          <a:p>
            <a:pPr lvl="1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do kulaté závorky za místo lze napsat upřesnění, např. Virginia (Nevada)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Nakladatel</a:t>
            </a:r>
          </a:p>
          <a:p>
            <a:pPr lvl="1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nezapisujeme zkratku obchodního označení (s.r.o., Ltd., aj.), křestní jména a slova jako “a syn” atd.</a:t>
            </a:r>
            <a:b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, a. s. =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b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626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80920" cy="5544616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rok vydání, pokud je uvedeno můžeme uvést celé datum (především u online zdrojů)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článků z novin zapisujeme vždy celé datum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pokud přebíráme datum z copyrightu, zapisujeme: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c2016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nebo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©2016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chybějí datum - dohledat z jiných zdrojů, odhadnout (zapisujeme v hranatých závorkách), např. [cca 1975], nebo lze zapsat [b. r.] , příp. údaj vynecháme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Číslování (u článků z časopisů)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2005, vol. 12, no. 3  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2005,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Strany (u článků, příspěvků)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uvádíme lokaci článku/příspěvku v rámci dokumentu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aktualizace/revize (povinné u online zdrojů pokud je to uvedeno)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citování (povinné u online zdrojů)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[cit. 2015-10-12]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Edice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Identifikátor (např.: ISBN, ISSN, DOI)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Dostupnost (povinné u online zdrojů)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</a:p>
        </p:txBody>
      </p:sp>
    </p:spTree>
    <p:extLst>
      <p:ext uri="{BB962C8B-B14F-4D97-AF65-F5344CB8AC3E}">
        <p14:creationId xmlns:p14="http://schemas.microsoft.com/office/powerpoint/2010/main" val="1644728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77162" cy="508000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Citát - ukázka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„Uvádíme-li v práci poprvé nový termín, nezapomeňme předložit okamžitě jeho definici. Nejsme-li schopni výraz vyložit, nepoužívejme jej. Má-li se pak jednat o jeden ze základních termínů naší diplomové práce a my nejsme schopni jej vysvětlit, je lépe všeho nechat a zabývat se něčím jiným“ 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, 1997, s. 194).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341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136904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Získávání údajů pro citace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876256" cy="994122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800" b="1" dirty="0">
                <a:solidFill>
                  <a:schemeClr val="bg1"/>
                </a:solidFill>
              </a:rPr>
              <a:t>Citování tištěných dokumentů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475252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dirty="0">
                <a:latin typeface="Arial" panose="020B0604020202020204" pitchFamily="34" charset="0"/>
              </a:rPr>
              <a:t>citovaný text mít fyzicky u sebe</a:t>
            </a:r>
            <a:endParaRPr 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>
                <a:latin typeface="Arial" panose="020B0604020202020204" pitchFamily="34" charset="0"/>
              </a:rPr>
              <a:t>titulní list</a:t>
            </a:r>
          </a:p>
          <a:p>
            <a:pPr lvl="1" eaLnBrk="1" hangingPunct="1"/>
            <a:r>
              <a:rPr lang="cs-CZ" dirty="0">
                <a:latin typeface="Arial" panose="020B0604020202020204" pitchFamily="34" charset="0"/>
              </a:rPr>
              <a:t>rub titulního listu</a:t>
            </a:r>
          </a:p>
          <a:p>
            <a:pPr lvl="1" eaLnBrk="1" hangingPunct="1"/>
            <a:r>
              <a:rPr lang="cs-CZ" dirty="0">
                <a:latin typeface="Arial" panose="020B0604020202020204" pitchFamily="34" charset="0"/>
              </a:rPr>
              <a:t>tiráž a další místa v knize</a:t>
            </a:r>
          </a:p>
          <a:p>
            <a:pPr lvl="1" eaLnBrk="1" hangingPunct="1"/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externí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o</a:t>
            </a:r>
            <a:r>
              <a:rPr lang="en-US" dirty="0" err="1">
                <a:latin typeface="Arial" panose="020B0604020202020204" pitchFamily="34" charset="0"/>
              </a:rPr>
              <a:t>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vynechá se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nikdy nelze vynechat název!</a:t>
            </a:r>
          </a:p>
          <a:p>
            <a:pPr marL="457200" lvl="1" indent="0" eaLnBrk="1" hangingPunct="1"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0888" y="260648"/>
            <a:ext cx="6923112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400" b="1" dirty="0">
                <a:solidFill>
                  <a:schemeClr val="bg1"/>
                </a:solidFill>
              </a:rPr>
              <a:t>Citování elektronických dokumentů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dirty="0">
                <a:latin typeface="Arial" panose="020B0604020202020204" pitchFamily="34" charset="0"/>
              </a:rPr>
              <a:t>problém nalezení bibliografických informací</a:t>
            </a:r>
          </a:p>
          <a:p>
            <a:pPr eaLnBrk="1" hangingPunct="1"/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>
                <a:latin typeface="Arial" panose="020B0604020202020204" pitchFamily="34" charset="0"/>
              </a:rPr>
              <a:t>nadpisy</a:t>
            </a:r>
          </a:p>
          <a:p>
            <a:pPr lvl="1" eaLnBrk="1" hangingPunct="1"/>
            <a:r>
              <a:rPr lang="cs-CZ" dirty="0">
                <a:latin typeface="Arial" panose="020B0604020202020204" pitchFamily="34" charset="0"/>
              </a:rPr>
              <a:t>hlavička, </a:t>
            </a:r>
            <a:r>
              <a:rPr lang="cs-CZ" dirty="0" err="1">
                <a:latin typeface="Arial" panose="020B0604020202020204" pitchFamily="34" charset="0"/>
              </a:rPr>
              <a:t>metadata</a:t>
            </a:r>
            <a:endParaRPr lang="cs-CZ" dirty="0">
              <a:latin typeface="Arial" panose="020B0604020202020204" pitchFamily="34" charset="0"/>
            </a:endParaRPr>
          </a:p>
          <a:p>
            <a:pPr lvl="1" eaLnBrk="1" hangingPunct="1"/>
            <a:r>
              <a:rPr lang="cs-CZ" dirty="0">
                <a:latin typeface="Arial" panose="020B0604020202020204" pitchFamily="34" charset="0"/>
              </a:rPr>
              <a:t>titulek</a:t>
            </a:r>
          </a:p>
          <a:p>
            <a:pPr lvl="1" eaLnBrk="1" hangingPunct="1"/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externí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o</a:t>
            </a:r>
            <a:r>
              <a:rPr lang="en-US" dirty="0" err="1">
                <a:latin typeface="Arial" panose="020B0604020202020204" pitchFamily="34" charset="0"/>
              </a:rPr>
              <a:t>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vynechá se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nikdy nelze vynechat název</a:t>
            </a:r>
          </a:p>
          <a:p>
            <a:r>
              <a:rPr lang="cs-CZ" dirty="0">
                <a:latin typeface="Arial" panose="020B0604020202020204" pitchFamily="34" charset="0"/>
              </a:rPr>
              <a:t>u online zdrojů uvádíme - </a:t>
            </a:r>
            <a:r>
              <a:rPr lang="cs-CZ" b="1" dirty="0">
                <a:latin typeface="Arial" panose="020B0604020202020204" pitchFamily="34" charset="0"/>
              </a:rPr>
              <a:t>typ nosiče</a:t>
            </a:r>
            <a:r>
              <a:rPr lang="cs-CZ" dirty="0">
                <a:latin typeface="Arial" panose="020B0604020202020204" pitchFamily="34" charset="0"/>
              </a:rPr>
              <a:t>, vydání/verze, datum aktualizace, </a:t>
            </a:r>
            <a:r>
              <a:rPr lang="cs-CZ" b="1" dirty="0">
                <a:latin typeface="Arial" panose="020B0604020202020204" pitchFamily="34" charset="0"/>
              </a:rPr>
              <a:t>datum citování [cit. RRRR-MM-DD], dostupnost</a:t>
            </a:r>
          </a:p>
          <a:p>
            <a:pPr eaLnBrk="1" hangingPunct="1"/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801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24745"/>
            <a:ext cx="8064896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Citace různých druhů dokumentů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Druhy dokumentů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 vytvoření správné bibliografické citace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nutné si uvědomit jaký druh dokumentu chceme citovat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tištěný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elektronický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citujeme celek nebo jen část dokumentu 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kapitola z knihy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časopis, noviny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článek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sborník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příspěvek ve sborníku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webová stránka, příspěvek na webu</a:t>
            </a:r>
          </a:p>
        </p:txBody>
      </p:sp>
    </p:spTree>
    <p:extLst>
      <p:ext uri="{BB962C8B-B14F-4D97-AF65-F5344CB8AC3E}">
        <p14:creationId xmlns:p14="http://schemas.microsoft.com/office/powerpoint/2010/main" val="32992618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16632"/>
            <a:ext cx="6198621" cy="100811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Knihy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352928" cy="47091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dirty="0">
                <a:latin typeface="Arial" panose="020B0604020202020204" pitchFamily="34" charset="0"/>
              </a:rPr>
              <a:t>Primární odpovědnost. </a:t>
            </a:r>
            <a:r>
              <a:rPr lang="cs-CZ" sz="2800" i="1" dirty="0">
                <a:latin typeface="Arial" panose="020B0604020202020204" pitchFamily="34" charset="0"/>
              </a:rPr>
              <a:t>Název: </a:t>
            </a:r>
            <a:r>
              <a:rPr lang="cs-CZ" sz="2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>
                <a:latin typeface="Arial" panose="020B0604020202020204" pitchFamily="34" charset="0"/>
              </a:rPr>
              <a:t>. Vydání.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2800" dirty="0">
                <a:latin typeface="Arial" panose="020B0604020202020204" pitchFamily="34" charset="0"/>
              </a:rPr>
              <a:t> Místo vydání: Nakladatelství, rok vydání. Edice: </a:t>
            </a:r>
            <a:r>
              <a:rPr lang="cs-CZ" sz="2800" dirty="0" err="1">
                <a:latin typeface="Arial" panose="020B0604020202020204" pitchFamily="34" charset="0"/>
              </a:rPr>
              <a:t>subedice</a:t>
            </a:r>
            <a:r>
              <a:rPr lang="cs-CZ" sz="2800" dirty="0">
                <a:latin typeface="Arial" panose="020B0604020202020204" pitchFamily="34" charset="0"/>
              </a:rPr>
              <a:t>, číslo edice. Standardní číslo. Dostupnost.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400" dirty="0">
              <a:latin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FRANKLIN, Bob.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Local journalism and local media: making the local news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New York: Routledge, 2006. ISBN 02-039-6920-0.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KOTRUSOVÁ a Helena VYCHOVÁ.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1. vyd. Praha: VÚPSV, 2013. ISBN 978-80-7416-131-5. Dostupné také z: http://praha.vupsv.cz/Fulltext/vz_366.pdf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040560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E-knihy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800" dirty="0">
                <a:latin typeface="Arial" panose="020B0604020202020204" pitchFamily="34" charset="0"/>
              </a:rPr>
              <a:t>Primární odpovědnost. </a:t>
            </a:r>
            <a:r>
              <a:rPr lang="cs-CZ" sz="2800" i="1" dirty="0">
                <a:latin typeface="Arial" panose="020B0604020202020204" pitchFamily="34" charset="0"/>
              </a:rPr>
              <a:t>Název: </a:t>
            </a:r>
            <a:r>
              <a:rPr lang="cs-CZ" sz="2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>
                <a:latin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</a:rPr>
              <a:t>[</a:t>
            </a:r>
            <a:r>
              <a:rPr lang="en-US" sz="2800" dirty="0" err="1">
                <a:latin typeface="Arial" panose="020B0604020202020204" pitchFamily="34" charset="0"/>
              </a:rPr>
              <a:t>nosi</a:t>
            </a:r>
            <a:r>
              <a:rPr lang="cs-CZ" sz="2800" dirty="0">
                <a:latin typeface="Arial" panose="020B0604020202020204" pitchFamily="34" charset="0"/>
              </a:rPr>
              <a:t>č</a:t>
            </a:r>
            <a:r>
              <a:rPr lang="en-US" sz="2800" dirty="0">
                <a:latin typeface="Arial" panose="020B0604020202020204" pitchFamily="34" charset="0"/>
              </a:rPr>
              <a:t>]</a:t>
            </a:r>
            <a:r>
              <a:rPr lang="cs-CZ" sz="2800" dirty="0">
                <a:latin typeface="Arial" panose="020B0604020202020204" pitchFamily="34" charset="0"/>
              </a:rPr>
              <a:t>. Vydání.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2800" dirty="0">
                <a:latin typeface="Arial" panose="020B0604020202020204" pitchFamily="34" charset="0"/>
              </a:rPr>
              <a:t>Místo vydání: Nakladatelství, rok/datum vydání, datum aktualizace </a:t>
            </a:r>
            <a:r>
              <a:rPr lang="en-US" sz="2800" dirty="0">
                <a:latin typeface="Arial" panose="020B0604020202020204" pitchFamily="34" charset="0"/>
              </a:rPr>
              <a:t>[</a:t>
            </a:r>
            <a:r>
              <a:rPr lang="cs-CZ" sz="2800" dirty="0">
                <a:latin typeface="Arial" panose="020B0604020202020204" pitchFamily="34" charset="0"/>
              </a:rPr>
              <a:t>datum citování</a:t>
            </a:r>
            <a:r>
              <a:rPr lang="en-US" sz="2800" dirty="0">
                <a:latin typeface="Arial" panose="020B0604020202020204" pitchFamily="34" charset="0"/>
              </a:rPr>
              <a:t>]</a:t>
            </a:r>
            <a:r>
              <a:rPr lang="cs-CZ" sz="2800" dirty="0">
                <a:latin typeface="Arial" panose="020B0604020202020204" pitchFamily="34" charset="0"/>
              </a:rPr>
              <a:t>. Edice: </a:t>
            </a:r>
            <a:r>
              <a:rPr lang="cs-CZ" sz="2800" dirty="0" err="1">
                <a:latin typeface="Arial" panose="020B0604020202020204" pitchFamily="34" charset="0"/>
              </a:rPr>
              <a:t>Subedice</a:t>
            </a:r>
            <a:r>
              <a:rPr lang="cs-CZ" sz="2800" dirty="0">
                <a:latin typeface="Arial" panose="020B0604020202020204" pitchFamily="34" charset="0"/>
              </a:rPr>
              <a:t>, číslo edice. Identifikátor. Dostupnost.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400" dirty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CRAMEROTTI,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Alfredo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Aesthetic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Chicago: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Intellect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2009 [cit. 2015-11-04]. ISBN 978-1-84150-341-7. Dostupné z: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EBSCOhost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KOTRUSOVÁ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Helena VYCHOVÁ.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[online]. 1. vyd. Praha: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VÚPSV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2013 [cit. 2016-02-09]. ISBN 978-80-7416-131-5. Dostupné z: http://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praha.vupsv.cz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/Fulltext/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vz_366.pdf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776462" cy="86409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Kapitola z knihy / e-knihy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268760"/>
            <a:ext cx="8229600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600" dirty="0">
                <a:latin typeface="Arial" panose="020B0604020202020204" pitchFamily="34" charset="0"/>
              </a:rPr>
              <a:t>Primární odpovědnost knihy. </a:t>
            </a:r>
            <a:r>
              <a:rPr lang="cs-CZ" sz="3600" i="1" dirty="0">
                <a:latin typeface="Arial" panose="020B0604020202020204" pitchFamily="34" charset="0"/>
              </a:rPr>
              <a:t>Název knihy: </a:t>
            </a:r>
            <a:r>
              <a:rPr lang="cs-CZ" sz="3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3600" i="1" dirty="0">
                <a:latin typeface="Arial" panose="020B0604020202020204" pitchFamily="34" charset="0"/>
              </a:rPr>
              <a:t> </a:t>
            </a:r>
            <a:r>
              <a:rPr lang="cs-CZ" sz="3600" dirty="0">
                <a:latin typeface="Arial" panose="020B0604020202020204" pitchFamily="34" charset="0"/>
              </a:rPr>
              <a:t>[nosič]. Vydání. 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3600" dirty="0">
                <a:latin typeface="Arial" panose="020B0604020202020204" pitchFamily="34" charset="0"/>
              </a:rPr>
              <a:t> Místo vydání: Nakladatelství, rok vydání</a:t>
            </a:r>
            <a:r>
              <a:rPr lang="en-US" sz="3600" dirty="0">
                <a:latin typeface="Arial" panose="020B0604020202020204" pitchFamily="34" charset="0"/>
              </a:rPr>
              <a:t>, </a:t>
            </a:r>
            <a:r>
              <a:rPr lang="cs-CZ" sz="3600" dirty="0">
                <a:latin typeface="Arial" panose="020B0604020202020204" pitchFamily="34" charset="0"/>
              </a:rPr>
              <a:t>rozsah stran. Název a označení kapitoly [datum citování]. Edice: </a:t>
            </a:r>
            <a:r>
              <a:rPr lang="cs-CZ" sz="3600" dirty="0" err="1">
                <a:latin typeface="Arial" panose="020B0604020202020204" pitchFamily="34" charset="0"/>
              </a:rPr>
              <a:t>subedice</a:t>
            </a:r>
            <a:r>
              <a:rPr lang="cs-CZ" sz="3600" dirty="0">
                <a:latin typeface="Arial" panose="020B0604020202020204" pitchFamily="34" charset="0"/>
              </a:rPr>
              <a:t>, číslo edice. Standardní číslo. Dostupnost. 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10000"/>
              </a:lnSpc>
              <a:buNone/>
            </a:pP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3000" dirty="0">
                <a:latin typeface="Arial" panose="020B0604020202020204" pitchFamily="34" charset="0"/>
              </a:rPr>
              <a:t>HENRY, Miriam et al. </a:t>
            </a:r>
            <a:r>
              <a:rPr lang="cs-CZ" sz="3000" i="1" dirty="0" err="1">
                <a:latin typeface="Arial" panose="020B0604020202020204" pitchFamily="34" charset="0"/>
              </a:rPr>
              <a:t>Understanding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Schooling</a:t>
            </a:r>
            <a:r>
              <a:rPr lang="cs-CZ" sz="3000" i="1" dirty="0">
                <a:latin typeface="Arial" panose="020B0604020202020204" pitchFamily="34" charset="0"/>
              </a:rPr>
              <a:t>: </a:t>
            </a:r>
            <a:r>
              <a:rPr lang="cs-CZ" sz="3000" i="1" dirty="0" err="1">
                <a:latin typeface="Arial" panose="020B0604020202020204" pitchFamily="34" charset="0"/>
              </a:rPr>
              <a:t>An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Introductory</a:t>
            </a:r>
            <a:r>
              <a:rPr lang="cs-CZ" sz="3000" i="1" dirty="0">
                <a:latin typeface="Arial" panose="020B0604020202020204" pitchFamily="34" charset="0"/>
              </a:rPr>
              <a:t> Sociology </a:t>
            </a:r>
            <a:r>
              <a:rPr lang="cs-CZ" sz="3000" i="1" dirty="0" err="1">
                <a:latin typeface="Arial" panose="020B0604020202020204" pitchFamily="34" charset="0"/>
              </a:rPr>
              <a:t>of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Australian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Education</a:t>
            </a:r>
            <a:r>
              <a:rPr lang="cs-CZ" sz="3000" dirty="0">
                <a:latin typeface="Arial" panose="020B0604020202020204" pitchFamily="34" charset="0"/>
              </a:rPr>
              <a:t>. Florence: </a:t>
            </a:r>
            <a:r>
              <a:rPr lang="cs-CZ" sz="3000" dirty="0" err="1">
                <a:latin typeface="Arial" panose="020B0604020202020204" pitchFamily="34" charset="0"/>
              </a:rPr>
              <a:t>Routledge</a:t>
            </a:r>
            <a:r>
              <a:rPr lang="cs-CZ" sz="3000" dirty="0">
                <a:latin typeface="Arial" panose="020B0604020202020204" pitchFamily="34" charset="0"/>
              </a:rPr>
              <a:t>, 1988, s. 18-39. </a:t>
            </a:r>
            <a:r>
              <a:rPr lang="cs-CZ" sz="3000" dirty="0" err="1">
                <a:latin typeface="Arial" panose="020B0604020202020204" pitchFamily="34" charset="0"/>
              </a:rPr>
              <a:t>Beeing</a:t>
            </a:r>
            <a:r>
              <a:rPr lang="cs-CZ" sz="3000" dirty="0">
                <a:latin typeface="Arial" panose="020B0604020202020204" pitchFamily="34" charset="0"/>
              </a:rPr>
              <a:t> a </a:t>
            </a:r>
            <a:r>
              <a:rPr lang="cs-CZ" sz="3000" dirty="0" err="1">
                <a:latin typeface="Arial" panose="020B0604020202020204" pitchFamily="34" charset="0"/>
              </a:rPr>
              <a:t>teacher</a:t>
            </a:r>
            <a:r>
              <a:rPr lang="cs-CZ" sz="3000" dirty="0">
                <a:latin typeface="Arial" panose="020B0604020202020204" pitchFamily="34" charset="0"/>
              </a:rPr>
              <a:t>. ISBN 9780415008952. </a:t>
            </a:r>
            <a:br>
              <a:rPr lang="cs-CZ" sz="3000" dirty="0">
                <a:latin typeface="Arial" panose="020B0604020202020204" pitchFamily="34" charset="0"/>
              </a:rPr>
            </a:br>
            <a:endParaRPr lang="cs-CZ" sz="30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3000" dirty="0">
                <a:latin typeface="Arial" panose="020B0604020202020204" pitchFamily="34" charset="0"/>
              </a:rPr>
              <a:t>DUCK, </a:t>
            </a:r>
            <a:r>
              <a:rPr lang="cs-CZ" sz="3000" dirty="0" err="1">
                <a:latin typeface="Arial" panose="020B0604020202020204" pitchFamily="34" charset="0"/>
              </a:rPr>
              <a:t>Steve</a:t>
            </a:r>
            <a:r>
              <a:rPr lang="cs-CZ" sz="3000" dirty="0">
                <a:latin typeface="Arial" panose="020B0604020202020204" pitchFamily="34" charset="0"/>
              </a:rPr>
              <a:t>. </a:t>
            </a:r>
            <a:r>
              <a:rPr lang="cs-CZ" sz="3000" i="1" dirty="0" err="1">
                <a:latin typeface="Arial" panose="020B0604020202020204" pitchFamily="34" charset="0"/>
              </a:rPr>
              <a:t>Rethinking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Relationships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dirty="0">
                <a:latin typeface="Arial" panose="020B0604020202020204" pitchFamily="34" charset="0"/>
              </a:rPr>
              <a:t>[online]</a:t>
            </a:r>
            <a:r>
              <a:rPr lang="cs-CZ" sz="3000" i="1" dirty="0">
                <a:latin typeface="Arial" panose="020B0604020202020204" pitchFamily="34" charset="0"/>
              </a:rPr>
              <a:t>.</a:t>
            </a:r>
            <a:r>
              <a:rPr lang="cs-CZ" sz="3000" dirty="0">
                <a:latin typeface="Arial" panose="020B0604020202020204" pitchFamily="34" charset="0"/>
              </a:rPr>
              <a:t> Los Angeles: SAGE, 2012, s. 1-29. </a:t>
            </a:r>
            <a:r>
              <a:rPr lang="cs-CZ" sz="3000" dirty="0" err="1">
                <a:latin typeface="Arial" panose="020B0604020202020204" pitchFamily="34" charset="0"/>
              </a:rPr>
              <a:t>Old</a:t>
            </a:r>
            <a:r>
              <a:rPr lang="cs-CZ" sz="3000" dirty="0">
                <a:latin typeface="Arial" panose="020B0604020202020204" pitchFamily="34" charset="0"/>
              </a:rPr>
              <a:t> and </a:t>
            </a:r>
            <a:r>
              <a:rPr lang="cs-CZ" sz="3000" dirty="0" err="1">
                <a:latin typeface="Arial" panose="020B0604020202020204" pitchFamily="34" charset="0"/>
              </a:rPr>
              <a:t>new</a:t>
            </a:r>
            <a:r>
              <a:rPr lang="cs-CZ" sz="3000" dirty="0">
                <a:latin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</a:rPr>
              <a:t>ways</a:t>
            </a:r>
            <a:r>
              <a:rPr lang="cs-CZ" sz="3000" dirty="0">
                <a:latin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</a:rPr>
              <a:t>of</a:t>
            </a:r>
            <a:r>
              <a:rPr lang="cs-CZ" sz="3000" dirty="0">
                <a:latin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</a:rPr>
              <a:t>seeing</a:t>
            </a:r>
            <a:r>
              <a:rPr lang="cs-CZ" sz="3000" dirty="0">
                <a:latin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</a:rPr>
              <a:t>relationships</a:t>
            </a:r>
            <a:r>
              <a:rPr lang="cs-CZ" sz="3000" dirty="0">
                <a:latin typeface="Arial" panose="020B0604020202020204" pitchFamily="34" charset="0"/>
              </a:rPr>
              <a:t>. </a:t>
            </a:r>
            <a:br>
              <a:rPr lang="cs-CZ" sz="3000" dirty="0">
                <a:latin typeface="Arial" panose="020B0604020202020204" pitchFamily="34" charset="0"/>
              </a:rPr>
            </a:br>
            <a:r>
              <a:rPr lang="cs-CZ" sz="3000" dirty="0">
                <a:latin typeface="Arial" panose="020B0604020202020204" pitchFamily="34" charset="0"/>
              </a:rPr>
              <a:t>[cit. 2016-01-14]. ISBN 9781452230405. Dostupné z: http://knowledge.sagepub.com/view/rethinking-relationships/n1.xml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8064896" cy="5472113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sz="2600" dirty="0">
                <a:latin typeface="Arial" panose="020B0604020202020204" pitchFamily="34" charset="0"/>
              </a:rPr>
              <a:t>Primární odpovědnost sborníku. </a:t>
            </a:r>
            <a:r>
              <a:rPr lang="cs-CZ" sz="2600" i="1" dirty="0">
                <a:latin typeface="Arial" panose="020B0604020202020204" pitchFamily="34" charset="0"/>
              </a:rPr>
              <a:t>Název sborníku: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>
                <a:latin typeface="Arial" panose="020B0604020202020204" pitchFamily="34" charset="0"/>
              </a:rPr>
              <a:t> 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sz="2600" dirty="0">
                <a:latin typeface="Arial" panose="020B0604020202020204" pitchFamily="34" charset="0"/>
              </a:rPr>
              <a:t>Místo vydání: Nakladatelství, rok vydání. Edice: </a:t>
            </a:r>
            <a:r>
              <a:rPr lang="cs-CZ" sz="2600" dirty="0" err="1">
                <a:latin typeface="Arial" panose="020B0604020202020204" pitchFamily="34" charset="0"/>
              </a:rPr>
              <a:t>subedice</a:t>
            </a:r>
            <a:r>
              <a:rPr lang="cs-CZ" sz="2600" dirty="0">
                <a:latin typeface="Arial" panose="020B0604020202020204" pitchFamily="34" charset="0"/>
              </a:rPr>
              <a:t>, číslo edice.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VOLEK, Jaromír a Václav ŠTĚTKA,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Média a realita: sborník prací Katedry mediálních studií a žurnalistiky FSS MU Brno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Brno: Masarykova univerzita, 2002. Média, kultura, komunikace, svazek 5. ISBN 80-210-3083-6.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E-sborník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3"/>
            <a:ext cx="8064896" cy="525658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>
                <a:latin typeface="Arial" panose="020B0604020202020204" pitchFamily="34" charset="0"/>
              </a:rPr>
              <a:t>Primární odpovědnost sborníku. </a:t>
            </a:r>
            <a:r>
              <a:rPr lang="cs-CZ" sz="2400" i="1" dirty="0">
                <a:latin typeface="Arial" panose="020B0604020202020204" pitchFamily="34" charset="0"/>
              </a:rPr>
              <a:t>Název sborníku: </a:t>
            </a:r>
            <a:r>
              <a:rPr lang="cs-CZ" sz="2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2400" dirty="0">
                <a:latin typeface="Arial" panose="020B0604020202020204" pitchFamily="34" charset="0"/>
              </a:rPr>
              <a:t>[online]. 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sz="2400" dirty="0">
                <a:latin typeface="Arial" panose="020B0604020202020204" pitchFamily="34" charset="0"/>
              </a:rPr>
              <a:t>Místo vydání: Nakladatelství, rok/datum vydání, datum aktualizace [datum citování]. 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edice. Identifikátor. Dostupnost.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</a:rPr>
              <a:t>KUHN, Ra</a:t>
            </a:r>
            <a:r>
              <a:rPr lang="cs-CZ" sz="2400" dirty="0">
                <a:latin typeface="Arial" panose="020B0604020202020204" pitchFamily="34" charset="0"/>
              </a:rPr>
              <a:t>y</a:t>
            </a:r>
            <a:r>
              <a:rPr lang="en-US" sz="2400" dirty="0" err="1">
                <a:latin typeface="Arial" panose="020B0604020202020204" pitchFamily="34" charset="0"/>
              </a:rPr>
              <a:t>mond</a:t>
            </a:r>
            <a:r>
              <a:rPr lang="en-US" sz="2400" dirty="0">
                <a:latin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</a:rPr>
              <a:t>Rasmus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Kleis</a:t>
            </a:r>
            <a:r>
              <a:rPr lang="en-US" sz="2400" dirty="0">
                <a:latin typeface="Arial" panose="020B0604020202020204" pitchFamily="34" charset="0"/>
              </a:rPr>
              <a:t> NIELSEN</a:t>
            </a:r>
            <a:r>
              <a:rPr lang="cs-CZ" sz="2400" dirty="0">
                <a:latin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</a:rPr>
              <a:t>ed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en-US" sz="2400" i="1" dirty="0">
                <a:latin typeface="Arial" panose="020B0604020202020204" pitchFamily="34" charset="0"/>
              </a:rPr>
              <a:t>Political journalism in transition: western Europe in a comparative perspective </a:t>
            </a:r>
            <a:r>
              <a:rPr lang="en-US" sz="2400" dirty="0">
                <a:latin typeface="Arial" panose="020B0604020202020204" pitchFamily="34" charset="0"/>
              </a:rPr>
              <a:t>[online]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en-US" sz="2400" dirty="0">
                <a:latin typeface="Arial" panose="020B0604020202020204" pitchFamily="34" charset="0"/>
              </a:rPr>
              <a:t>London</a:t>
            </a:r>
            <a:r>
              <a:rPr lang="cs-CZ" sz="2400" dirty="0">
                <a:latin typeface="Arial" panose="020B0604020202020204" pitchFamily="34" charset="0"/>
              </a:rPr>
              <a:t>: </a:t>
            </a:r>
            <a:r>
              <a:rPr lang="en-US" sz="2400" dirty="0">
                <a:latin typeface="Arial" panose="020B0604020202020204" pitchFamily="34" charset="0"/>
              </a:rPr>
              <a:t>I. B. Tauris</a:t>
            </a:r>
            <a:r>
              <a:rPr lang="cs-CZ" sz="2400" dirty="0">
                <a:latin typeface="Arial" panose="020B0604020202020204" pitchFamily="34" charset="0"/>
              </a:rPr>
              <a:t>, 201</a:t>
            </a:r>
            <a:r>
              <a:rPr lang="en-US" sz="2400" dirty="0">
                <a:latin typeface="Arial" panose="020B0604020202020204" pitchFamily="34" charset="0"/>
              </a:rPr>
              <a:t>4 [cit. 2016-01-14]</a:t>
            </a:r>
            <a:r>
              <a:rPr lang="cs-CZ" sz="2400" dirty="0">
                <a:latin typeface="Arial" panose="020B0604020202020204" pitchFamily="34" charset="0"/>
              </a:rPr>
              <a:t>. ISBN 978-0-</a:t>
            </a:r>
            <a:r>
              <a:rPr lang="en-US" sz="2400" dirty="0">
                <a:latin typeface="Arial" panose="020B0604020202020204" pitchFamily="34" charset="0"/>
              </a:rPr>
              <a:t>85773-479-2</a:t>
            </a:r>
            <a:r>
              <a:rPr lang="cs-CZ" sz="2400" dirty="0">
                <a:latin typeface="Arial" panose="020B0604020202020204" pitchFamily="34" charset="0"/>
              </a:rPr>
              <a:t>. Dostupné z: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datab</a:t>
            </a:r>
            <a:r>
              <a:rPr lang="cs-CZ" sz="2400" dirty="0" err="1">
                <a:latin typeface="Arial" panose="020B0604020202020204" pitchFamily="34" charset="0"/>
              </a:rPr>
              <a:t>áze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EBSCO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eBook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Academic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Collection</a:t>
            </a:r>
            <a:r>
              <a:rPr lang="cs-CZ" sz="24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6390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32656"/>
            <a:ext cx="7704856" cy="576064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Parafráze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</a:p>
          <a:p>
            <a:pPr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pPr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výtah – zkrácení textu, držíme se originální myšlenky bez přidání vlastních pohledů</a:t>
            </a:r>
          </a:p>
          <a:p>
            <a:pPr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nejsou graficky odlišeny </a:t>
            </a:r>
          </a:p>
          <a:p>
            <a:pPr eaLnBrk="1" hangingPunct="1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(citace v textu)</a:t>
            </a:r>
          </a:p>
          <a:p>
            <a:pPr marL="0" indent="0" eaLnBrk="1" hangingPunct="1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587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Příspěvek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>
                <a:latin typeface="Arial" panose="020B0604020202020204" pitchFamily="34" charset="0"/>
              </a:rPr>
              <a:t>Primární odpovědnost příspěvku. Název: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400" dirty="0">
                <a:latin typeface="Arial" panose="020B0604020202020204" pitchFamily="34" charset="0"/>
              </a:rPr>
              <a:t>. In: Primární odpovědnost sborníku. </a:t>
            </a:r>
            <a:r>
              <a:rPr lang="cs-CZ" sz="2400" i="1" dirty="0">
                <a:latin typeface="Arial" panose="020B0604020202020204" pitchFamily="34" charset="0"/>
              </a:rPr>
              <a:t>Název sborníku: </a:t>
            </a:r>
            <a:r>
              <a:rPr lang="cs-CZ" sz="2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400" dirty="0">
                <a:latin typeface="Arial" panose="020B0604020202020204" pitchFamily="34" charset="0"/>
              </a:rPr>
              <a:t>. 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</a:t>
            </a:r>
            <a:r>
              <a:rPr lang="cs-CZ" sz="2400" dirty="0">
                <a:latin typeface="Arial" panose="020B0604020202020204" pitchFamily="34" charset="0"/>
              </a:rPr>
              <a:t> Místo vydání: Nakladatelství, rok vydání, rozsah stran. 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edice. Identifikátor. Dostupnost.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>
                <a:latin typeface="Arial" panose="020B0604020202020204" pitchFamily="34" charset="0"/>
              </a:rPr>
              <a:t>MERGENTAL, Aleš. Zobrazování přírody v televizní reklamě. In: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VOLEK, Jaromír a Václav ŠTĚTKA,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Média a realita: sborník prací Katedry mediálních studií a žurnalistiky FSS MU Brno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Brno: Masarykova univerzita, 2002, s. 57-80. Média, kultura, komunikace, svazek 5. ISBN 80-210-3083-6.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E-příspěvek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>
                <a:latin typeface="Arial" panose="020B0604020202020204" pitchFamily="34" charset="0"/>
              </a:rPr>
              <a:t>Primární odpovědnost příspěvku. Název: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400" dirty="0">
                <a:latin typeface="Arial" panose="020B0604020202020204" pitchFamily="34" charset="0"/>
              </a:rPr>
              <a:t>. In: Primární odpovědnost sborníku. </a:t>
            </a:r>
            <a:r>
              <a:rPr lang="cs-CZ" sz="2400" i="1" dirty="0">
                <a:latin typeface="Arial" panose="020B0604020202020204" pitchFamily="34" charset="0"/>
              </a:rPr>
              <a:t>Název sborníku: </a:t>
            </a:r>
            <a:r>
              <a:rPr lang="cs-CZ" sz="2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2400" dirty="0">
                <a:latin typeface="Arial" panose="020B0604020202020204" pitchFamily="34" charset="0"/>
              </a:rPr>
              <a:t>[nosič]. 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sz="2400" dirty="0">
                <a:latin typeface="Arial" panose="020B0604020202020204" pitchFamily="34" charset="0"/>
              </a:rPr>
              <a:t>Místo vydání: Nakladatelství, rok/datum vydání, datum aktualizace, rozsah stran [datum citování]. 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edice. Identifikátor. Dostupnost.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100" dirty="0">
                <a:latin typeface="Arial" panose="020B0604020202020204" pitchFamily="34" charset="0"/>
              </a:rPr>
              <a:t>KUHN, Raymond. </a:t>
            </a:r>
            <a:r>
              <a:rPr lang="cs-CZ" sz="2100" dirty="0" err="1">
                <a:latin typeface="Arial" panose="020B0604020202020204" pitchFamily="34" charset="0"/>
              </a:rPr>
              <a:t>What</a:t>
            </a:r>
            <a:r>
              <a:rPr lang="en-US" sz="2100" dirty="0">
                <a:latin typeface="Arial" panose="020B0604020202020204" pitchFamily="34" charset="0"/>
              </a:rPr>
              <a:t>’s so French about French political journalism?</a:t>
            </a:r>
            <a:r>
              <a:rPr lang="cs-CZ" sz="2100" dirty="0">
                <a:latin typeface="Arial" panose="020B0604020202020204" pitchFamily="34" charset="0"/>
              </a:rPr>
              <a:t>. In: </a:t>
            </a:r>
            <a:r>
              <a:rPr lang="en-US" sz="2100" dirty="0">
                <a:latin typeface="Arial" panose="020B0604020202020204" pitchFamily="34" charset="0"/>
              </a:rPr>
              <a:t>KUHN, Ra</a:t>
            </a:r>
            <a:r>
              <a:rPr lang="cs-CZ" sz="2100" dirty="0">
                <a:latin typeface="Arial" panose="020B0604020202020204" pitchFamily="34" charset="0"/>
              </a:rPr>
              <a:t>y</a:t>
            </a:r>
            <a:r>
              <a:rPr lang="en-US" sz="2100" dirty="0" err="1">
                <a:latin typeface="Arial" panose="020B0604020202020204" pitchFamily="34" charset="0"/>
              </a:rPr>
              <a:t>mond</a:t>
            </a:r>
            <a:r>
              <a:rPr lang="en-US" sz="2100" dirty="0">
                <a:latin typeface="Arial" panose="020B0604020202020204" pitchFamily="34" charset="0"/>
              </a:rPr>
              <a:t> a </a:t>
            </a:r>
            <a:r>
              <a:rPr lang="en-US" sz="2100" dirty="0" err="1">
                <a:latin typeface="Arial" panose="020B0604020202020204" pitchFamily="34" charset="0"/>
              </a:rPr>
              <a:t>Rasmus</a:t>
            </a:r>
            <a:r>
              <a:rPr lang="en-US" sz="2100" dirty="0">
                <a:latin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</a:rPr>
              <a:t>Kleis</a:t>
            </a:r>
            <a:r>
              <a:rPr lang="en-US" sz="2100" dirty="0">
                <a:latin typeface="Arial" panose="020B0604020202020204" pitchFamily="34" charset="0"/>
              </a:rPr>
              <a:t> NIELSEN</a:t>
            </a:r>
            <a:r>
              <a:rPr lang="cs-CZ" sz="2100" dirty="0">
                <a:latin typeface="Arial" panose="020B0604020202020204" pitchFamily="34" charset="0"/>
              </a:rPr>
              <a:t>, </a:t>
            </a:r>
            <a:r>
              <a:rPr lang="cs-CZ" sz="2100" dirty="0" err="1">
                <a:latin typeface="Arial" panose="020B0604020202020204" pitchFamily="34" charset="0"/>
              </a:rPr>
              <a:t>ed</a:t>
            </a:r>
            <a:r>
              <a:rPr lang="cs-CZ" sz="2100" dirty="0">
                <a:latin typeface="Arial" panose="020B0604020202020204" pitchFamily="34" charset="0"/>
              </a:rPr>
              <a:t>. </a:t>
            </a:r>
            <a:r>
              <a:rPr lang="en-US" sz="2100" i="1" dirty="0">
                <a:latin typeface="Arial" panose="020B0604020202020204" pitchFamily="34" charset="0"/>
              </a:rPr>
              <a:t>Political journalism in transition: western Europe in a comparative perspective </a:t>
            </a:r>
            <a:r>
              <a:rPr lang="en-US" sz="2100" dirty="0">
                <a:latin typeface="Arial" panose="020B0604020202020204" pitchFamily="34" charset="0"/>
              </a:rPr>
              <a:t>[online]</a:t>
            </a:r>
            <a:r>
              <a:rPr lang="cs-CZ" sz="2100" dirty="0">
                <a:latin typeface="Arial" panose="020B0604020202020204" pitchFamily="34" charset="0"/>
              </a:rPr>
              <a:t>. </a:t>
            </a:r>
            <a:r>
              <a:rPr lang="en-US" sz="2100" dirty="0">
                <a:latin typeface="Arial" panose="020B0604020202020204" pitchFamily="34" charset="0"/>
              </a:rPr>
              <a:t>London</a:t>
            </a:r>
            <a:r>
              <a:rPr lang="cs-CZ" sz="2100" dirty="0">
                <a:latin typeface="Arial" panose="020B0604020202020204" pitchFamily="34" charset="0"/>
              </a:rPr>
              <a:t>: </a:t>
            </a:r>
            <a:r>
              <a:rPr lang="en-US" sz="2100" dirty="0">
                <a:latin typeface="Arial" panose="020B0604020202020204" pitchFamily="34" charset="0"/>
              </a:rPr>
              <a:t>I. B. Tauris</a:t>
            </a:r>
            <a:r>
              <a:rPr lang="cs-CZ" sz="2100" dirty="0">
                <a:latin typeface="Arial" panose="020B0604020202020204" pitchFamily="34" charset="0"/>
              </a:rPr>
              <a:t>, 201</a:t>
            </a:r>
            <a:r>
              <a:rPr lang="en-US" sz="2100" dirty="0">
                <a:latin typeface="Arial" panose="020B0604020202020204" pitchFamily="34" charset="0"/>
              </a:rPr>
              <a:t>4 [cit. 2016-01-14]</a:t>
            </a:r>
            <a:r>
              <a:rPr lang="cs-CZ" sz="2100" dirty="0">
                <a:latin typeface="Arial" panose="020B0604020202020204" pitchFamily="34" charset="0"/>
              </a:rPr>
              <a:t>. ISBN 978-0-</a:t>
            </a:r>
            <a:r>
              <a:rPr lang="en-US" sz="2100" dirty="0">
                <a:latin typeface="Arial" panose="020B0604020202020204" pitchFamily="34" charset="0"/>
              </a:rPr>
              <a:t>85773-479-2</a:t>
            </a:r>
            <a:r>
              <a:rPr lang="cs-CZ" sz="2100" dirty="0">
                <a:latin typeface="Arial" panose="020B0604020202020204" pitchFamily="34" charset="0"/>
              </a:rPr>
              <a:t>. Dostupné z:</a:t>
            </a:r>
            <a:r>
              <a:rPr lang="en-US" sz="2100" dirty="0">
                <a:latin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</a:rPr>
              <a:t>datab</a:t>
            </a:r>
            <a:r>
              <a:rPr lang="cs-CZ" sz="2100" dirty="0" err="1">
                <a:latin typeface="Arial" panose="020B0604020202020204" pitchFamily="34" charset="0"/>
              </a:rPr>
              <a:t>áze</a:t>
            </a:r>
            <a:r>
              <a:rPr lang="cs-CZ" sz="2100" dirty="0">
                <a:latin typeface="Arial" panose="020B0604020202020204" pitchFamily="34" charset="0"/>
              </a:rPr>
              <a:t> EBSCO </a:t>
            </a:r>
            <a:r>
              <a:rPr lang="cs-CZ" sz="2100" dirty="0" err="1">
                <a:latin typeface="Arial" panose="020B0604020202020204" pitchFamily="34" charset="0"/>
              </a:rPr>
              <a:t>eBook</a:t>
            </a:r>
            <a:r>
              <a:rPr lang="cs-CZ" sz="2100" dirty="0">
                <a:latin typeface="Arial" panose="020B0604020202020204" pitchFamily="34" charset="0"/>
              </a:rPr>
              <a:t> </a:t>
            </a:r>
            <a:r>
              <a:rPr lang="cs-CZ" sz="2100" dirty="0" err="1">
                <a:latin typeface="Arial" panose="020B0604020202020204" pitchFamily="34" charset="0"/>
              </a:rPr>
              <a:t>Academic</a:t>
            </a:r>
            <a:r>
              <a:rPr lang="cs-CZ" sz="2100" dirty="0">
                <a:latin typeface="Arial" panose="020B0604020202020204" pitchFamily="34" charset="0"/>
              </a:rPr>
              <a:t> </a:t>
            </a:r>
            <a:r>
              <a:rPr lang="cs-CZ" sz="2100" dirty="0" err="1">
                <a:latin typeface="Arial" panose="020B0604020202020204" pitchFamily="34" charset="0"/>
              </a:rPr>
              <a:t>Collection</a:t>
            </a:r>
            <a:r>
              <a:rPr lang="cs-CZ" sz="21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22665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188640"/>
            <a:ext cx="5652120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Článek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511256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3400" dirty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3400" dirty="0">
                <a:latin typeface="Arial" panose="020B0604020202020204" pitchFamily="34" charset="0"/>
              </a:rPr>
              <a:t>článku. </a:t>
            </a:r>
            <a:r>
              <a:rPr lang="cs-CZ" sz="3400" i="1" dirty="0">
                <a:latin typeface="Arial" panose="020B0604020202020204" pitchFamily="34" charset="0"/>
              </a:rPr>
              <a:t>Název periodika: </a:t>
            </a:r>
            <a:r>
              <a:rPr lang="cs-CZ" sz="3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3400" dirty="0">
                <a:latin typeface="Arial" panose="020B0604020202020204" pitchFamily="34" charset="0"/>
              </a:rPr>
              <a:t>. Rok vydání, ročník, číslo, rozsah stran. Standardní číslo. Dostupnost.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8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LUPAČ, Petr. Užívání internetu a sociabilita: kořeny, vývoj a současnost výzkumu.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2013, roč. 7, č. 3, </a:t>
            </a:r>
            <a:b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s. 254-273. ISSN 1801-9978.</a:t>
            </a:r>
            <a:b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AALBERG,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Toril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et al. International TV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affairs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public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2013,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(3), 387-406. Dostupné také z: http://www.tandfonline.com/doi/abs/10.1080/1461670X.2013.765636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6707088" cy="93610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E-článek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80920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800" dirty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800" dirty="0">
                <a:latin typeface="Arial" panose="020B0604020202020204" pitchFamily="34" charset="0"/>
              </a:rPr>
              <a:t>. </a:t>
            </a:r>
            <a:r>
              <a:rPr lang="cs-CZ" sz="2800" i="1" dirty="0">
                <a:latin typeface="Arial" panose="020B0604020202020204" pitchFamily="34" charset="0"/>
              </a:rPr>
              <a:t>Název periodika: </a:t>
            </a:r>
            <a:r>
              <a:rPr lang="cs-CZ" sz="2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</a:rPr>
              <a:t>[</a:t>
            </a:r>
            <a:r>
              <a:rPr lang="en-US" sz="2800" dirty="0" err="1">
                <a:latin typeface="Arial" panose="020B0604020202020204" pitchFamily="34" charset="0"/>
              </a:rPr>
              <a:t>nosi</a:t>
            </a:r>
            <a:r>
              <a:rPr lang="cs-CZ" sz="2800" dirty="0">
                <a:latin typeface="Arial" panose="020B0604020202020204" pitchFamily="34" charset="0"/>
              </a:rPr>
              <a:t>č</a:t>
            </a:r>
            <a:r>
              <a:rPr lang="en-US" sz="2800" dirty="0">
                <a:latin typeface="Arial" panose="020B0604020202020204" pitchFamily="34" charset="0"/>
              </a:rPr>
              <a:t>]</a:t>
            </a:r>
            <a:r>
              <a:rPr lang="cs-CZ" sz="2800" dirty="0">
                <a:latin typeface="Arial" panose="020B0604020202020204" pitchFamily="34" charset="0"/>
              </a:rPr>
              <a:t>. Rok/datum vydání, ročník, číslo, rozsah stran, datum aktualizace </a:t>
            </a:r>
            <a:r>
              <a:rPr lang="en-US" sz="2800" dirty="0">
                <a:latin typeface="Arial" panose="020B0604020202020204" pitchFamily="34" charset="0"/>
              </a:rPr>
              <a:t>[datum </a:t>
            </a:r>
            <a:r>
              <a:rPr lang="en-US" sz="2800" dirty="0" err="1">
                <a:latin typeface="Arial" panose="020B0604020202020204" pitchFamily="34" charset="0"/>
              </a:rPr>
              <a:t>citov</a:t>
            </a:r>
            <a:r>
              <a:rPr lang="cs-CZ" sz="2800" dirty="0" err="1">
                <a:latin typeface="Arial" panose="020B0604020202020204" pitchFamily="34" charset="0"/>
              </a:rPr>
              <a:t>ání</a:t>
            </a:r>
            <a:r>
              <a:rPr lang="en-US" sz="2800" dirty="0">
                <a:latin typeface="Arial" panose="020B0604020202020204" pitchFamily="34" charset="0"/>
              </a:rPr>
              <a:t>]</a:t>
            </a:r>
            <a:r>
              <a:rPr lang="cs-CZ" sz="2800" dirty="0">
                <a:latin typeface="Arial" panose="020B0604020202020204" pitchFamily="34" charset="0"/>
              </a:rPr>
              <a:t>. Identifikátor. Dostupnost.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err="1">
                <a:latin typeface="Arial" panose="020B0604020202020204" pitchFamily="34" charset="0"/>
              </a:rPr>
              <a:t>SRBECKÁ</a:t>
            </a:r>
            <a:r>
              <a:rPr lang="cs-CZ" sz="2400" dirty="0">
                <a:latin typeface="Arial" panose="020B0604020202020204" pitchFamily="34" charset="0"/>
              </a:rPr>
              <a:t>, Gabriela. Rozvoj kompetencí studentů ve vzdělávání. </a:t>
            </a:r>
            <a:r>
              <a:rPr lang="cs-CZ" sz="2400" i="1" dirty="0" err="1">
                <a:latin typeface="Arial" panose="020B0604020202020204" pitchFamily="34" charset="0"/>
              </a:rPr>
              <a:t>Inflow</a:t>
            </a:r>
            <a:r>
              <a:rPr lang="cs-CZ" sz="2400" i="1" dirty="0">
                <a:latin typeface="Arial" panose="020B0604020202020204" pitchFamily="34" charset="0"/>
              </a:rPr>
              <a:t>: </a:t>
            </a:r>
            <a:r>
              <a:rPr lang="cs-CZ" sz="2400" i="1" dirty="0" err="1">
                <a:latin typeface="Arial" panose="020B0604020202020204" pitchFamily="34" charset="0"/>
              </a:rPr>
              <a:t>information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journal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</a:rPr>
              <a:t>[online]. 2. 7. 2010,  </a:t>
            </a:r>
            <a:r>
              <a:rPr lang="cs-CZ" sz="2400" b="1" dirty="0">
                <a:latin typeface="Arial" panose="020B0604020202020204" pitchFamily="34" charset="0"/>
              </a:rPr>
              <a:t>3</a:t>
            </a:r>
            <a:r>
              <a:rPr lang="cs-CZ" sz="2400" dirty="0">
                <a:latin typeface="Arial" panose="020B0604020202020204" pitchFamily="34" charset="0"/>
              </a:rPr>
              <a:t>(7) [cit. 2010-08-06]. Dostupné z: http://</a:t>
            </a:r>
            <a:r>
              <a:rPr lang="cs-CZ" sz="2400" dirty="0" err="1">
                <a:latin typeface="Arial" panose="020B0604020202020204" pitchFamily="34" charset="0"/>
              </a:rPr>
              <a:t>www.inflow.cz</a:t>
            </a:r>
            <a:r>
              <a:rPr lang="cs-CZ" sz="2400" dirty="0">
                <a:latin typeface="Arial" panose="020B0604020202020204" pitchFamily="34" charset="0"/>
              </a:rPr>
              <a:t>/rozvoj-kompetenci-studentu-ve-</a:t>
            </a:r>
            <a:r>
              <a:rPr lang="cs-CZ" sz="2400" dirty="0" err="1">
                <a:latin typeface="Arial" panose="020B0604020202020204" pitchFamily="34" charset="0"/>
              </a:rPr>
              <a:t>vzdelavani</a:t>
            </a:r>
            <a:r>
              <a:rPr lang="cs-CZ" sz="2000" dirty="0"/>
              <a:t> </a:t>
            </a:r>
            <a:br>
              <a:rPr lang="cs-CZ" sz="2000" dirty="0"/>
            </a:b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MRJA, Ellen M.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Lifestyle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Educator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2014, vol. 69, no. 3, s. 327-328 [cit. 2015-11-04]. Dostupné z: http://search.proquest.com/docview/1559860154?accountid=16531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995120" cy="922114"/>
          </a:xfrm>
        </p:spPr>
        <p:txBody>
          <a:bodyPr>
            <a:normAutofit/>
          </a:bodyPr>
          <a:lstStyle/>
          <a:p>
            <a:r>
              <a:rPr lang="cs-CZ" sz="3800" b="1" dirty="0">
                <a:solidFill>
                  <a:schemeClr val="bg1"/>
                </a:solidFill>
              </a:rPr>
              <a:t>Novinový článek/e-článek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periodika: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600" i="1" dirty="0">
                <a:latin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</a:rPr>
              <a:t>Celé datum vydání, ročník, číslo, rozsah stran.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BALÍK, Stanislav. Úsvit jiných časů.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Mladá fronta dnes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25. 2. 2015, roč. 26, č. 47, s. A12.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</a:rPr>
              <a:t>ZÍDEK, Petr. Trochu jiné Československo. </a:t>
            </a:r>
            <a:r>
              <a:rPr lang="cs-CZ" sz="2400" i="1" dirty="0">
                <a:latin typeface="Arial" panose="020B0604020202020204" pitchFamily="34" charset="0"/>
              </a:rPr>
              <a:t>Lidové noviny </a:t>
            </a:r>
            <a:r>
              <a:rPr lang="cs-CZ" sz="2400" dirty="0">
                <a:latin typeface="Arial" panose="020B0604020202020204" pitchFamily="34" charset="0"/>
              </a:rPr>
              <a:t>[online]</a:t>
            </a:r>
            <a:r>
              <a:rPr lang="en-US" sz="2400" dirty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 7.10. 2017, č. 233, s. 24 [cit. 2017-10-15]. Dostupné z: databáze Anopress.cz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Periodikum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90872" y="1196752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3400" i="1" dirty="0">
                <a:latin typeface="Arial" panose="020B0604020202020204" pitchFamily="34" charset="0"/>
              </a:rPr>
              <a:t>Název periodika: </a:t>
            </a:r>
            <a:r>
              <a:rPr lang="cs-CZ" sz="3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3400" dirty="0">
                <a:latin typeface="Arial" panose="020B0604020202020204" pitchFamily="34" charset="0"/>
              </a:rPr>
              <a:t>. Místo vydání: Nakladatelství, rok vydání*, číslování. ISSN. Dostupnost.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cs-CZ" sz="2800" i="1" dirty="0">
                <a:latin typeface="Arial" panose="020B0604020202020204" pitchFamily="34" charset="0"/>
              </a:rPr>
              <a:t>* </a:t>
            </a:r>
            <a:r>
              <a:rPr lang="cs-CZ" sz="1800" i="1" dirty="0">
                <a:latin typeface="Arial" panose="020B0604020202020204" pitchFamily="34" charset="0"/>
              </a:rPr>
              <a:t>u celého časopisu uvádíme odkdy časopis vychází, případně rozsah let, kdy vycházel,</a:t>
            </a:r>
            <a:br>
              <a:rPr lang="cs-CZ" sz="1800" i="1" dirty="0">
                <a:latin typeface="Arial" panose="020B0604020202020204" pitchFamily="34" charset="0"/>
              </a:rPr>
            </a:br>
            <a:r>
              <a:rPr lang="cs-CZ" sz="1800" i="1" dirty="0">
                <a:latin typeface="Arial" panose="020B0604020202020204" pitchFamily="34" charset="0"/>
              </a:rPr>
              <a:t>   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20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20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Praha: Univerzita Karlova v Praze, Fakulta sociálních věd, 2006-. ISSN 1801-9978. 2 čísla ročně.</a:t>
            </a:r>
            <a:b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Praha: Univerzita Karlova v Praze, Fakulta sociálních věd, 2013,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(3). ISSN 1801-9978.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655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E-periodikum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700" i="1" dirty="0">
                <a:latin typeface="Arial" panose="020B0604020202020204" pitchFamily="34" charset="0"/>
              </a:rPr>
              <a:t>Název periodika: </a:t>
            </a:r>
            <a:r>
              <a:rPr lang="cs-CZ" sz="37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 </a:t>
            </a:r>
            <a:r>
              <a:rPr lang="cs-CZ" sz="3700" dirty="0">
                <a:latin typeface="Arial" panose="020B0604020202020204" pitchFamily="34" charset="0"/>
              </a:rPr>
              <a:t>[online]. Místo vydání: Nakladatelství, rok vydání*, číslování. [datum citování]. ISSN. Dostupnost.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144000" indent="-360000">
              <a:buNone/>
            </a:pPr>
            <a:r>
              <a:rPr lang="cs-CZ" sz="2000" i="1" dirty="0">
                <a:latin typeface="Arial" panose="020B0604020202020204" pitchFamily="34" charset="0"/>
              </a:rPr>
              <a:t>* u celého časopisu uvádíme odkdy časopis vychází, případně rozsah let, kdy vycházel</a:t>
            </a:r>
            <a:br>
              <a:rPr lang="cs-CZ" sz="2000" i="1" dirty="0">
                <a:latin typeface="Arial" panose="020B0604020202020204" pitchFamily="34" charset="0"/>
              </a:rPr>
            </a:br>
            <a:r>
              <a:rPr lang="cs-CZ" sz="2000" i="1" dirty="0">
                <a:latin typeface="Arial" panose="020B0604020202020204" pitchFamily="34" charset="0"/>
              </a:rPr>
              <a:t>u popisu jednoho čísla časopisu uvedeme rok vydání, ročník a označení daného čísla</a:t>
            </a:r>
          </a:p>
          <a:p>
            <a:pPr marL="144000" indent="-360000">
              <a:buFontTx/>
              <a:buNone/>
            </a:pPr>
            <a:endParaRPr lang="cs-CZ" sz="20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2008- [cit. 2016-02-20]. ISSN 1802–9736. Dostupné z: http://www.inflow.cz</a:t>
            </a:r>
            <a:b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únor 2014 [cit. 2016-02-20]. ISSN 1802–9736. Dostupné z: http://www.inflow.cz/archiv?year=2014&amp;month=2</a:t>
            </a:r>
          </a:p>
        </p:txBody>
      </p:sp>
    </p:spTree>
    <p:extLst>
      <p:ext uri="{BB962C8B-B14F-4D97-AF65-F5344CB8AC3E}">
        <p14:creationId xmlns:p14="http://schemas.microsoft.com/office/powerpoint/2010/main" val="19247789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696744" cy="778098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Akademická práce/e-práce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800" dirty="0">
                <a:latin typeface="Arial" panose="020B0604020202020204" pitchFamily="34" charset="0"/>
              </a:rPr>
              <a:t>Primární odpovědnost. </a:t>
            </a:r>
            <a:r>
              <a:rPr lang="cs-CZ" sz="2800" i="1" dirty="0">
                <a:latin typeface="Arial" panose="020B0604020202020204" pitchFamily="34" charset="0"/>
              </a:rPr>
              <a:t>Název: </a:t>
            </a:r>
            <a:r>
              <a:rPr lang="cs-CZ" sz="2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800" dirty="0">
                <a:latin typeface="Arial" panose="020B0604020202020204" pitchFamily="34" charset="0"/>
              </a:rPr>
              <a:t>[online]. Místo odevzdání práce – sídlo školy, datum odevzdání práce [datum citování]. Dostupnost. Poznámky </a:t>
            </a:r>
            <a:r>
              <a:rPr lang="cs-CZ" sz="2400" i="1" dirty="0">
                <a:latin typeface="Arial" panose="020B0604020202020204" pitchFamily="34" charset="0"/>
              </a:rPr>
              <a:t>(zde uvádíme druh práce, vedoucí práce, instituce, kde byla práce obhájena).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KŮST, František.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Estetické strategie nových médií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 Brno, 2003.  Diplomová práce, vedoucí David Kořínek. Masarykova univerzita, Fakulta sociálních studií, Katedra mediálních studií a žurnalistiky.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</a:rPr>
              <a:t>HEPNAROVÁ, Slávka. </a:t>
            </a:r>
            <a:r>
              <a:rPr lang="cs-CZ" sz="2600" i="1" dirty="0">
                <a:latin typeface="Arial" panose="020B0604020202020204" pitchFamily="34" charset="0"/>
              </a:rPr>
              <a:t>Rodina v reklamě, reklama v rodině </a:t>
            </a:r>
            <a:r>
              <a:rPr lang="cs-CZ" sz="2600" dirty="0">
                <a:latin typeface="Arial" panose="020B0604020202020204" pitchFamily="34" charset="0"/>
              </a:rPr>
              <a:t>[online]. Brno, 2013. [cit. 2015-11-04]. Dostupné z: http://is.muni.cz/th/397326/fss_m/</a:t>
            </a:r>
            <a:r>
              <a:rPr lang="en-US" sz="2600" dirty="0">
                <a:latin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</a:rPr>
              <a:t>Vedoucí diplomové práce Jaromír Volek. Masarykova univerzita, Fakulta sociálních studií, Katedra mediálních studií a žurnalistiky.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436096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Legislativa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pPr marL="271463" indent="-271463">
              <a:lnSpc>
                <a:spcPct val="100000"/>
              </a:lnSpc>
              <a:buFontTx/>
              <a:buNone/>
              <a:tabLst/>
            </a:pPr>
            <a:r>
              <a:rPr lang="cs-CZ" sz="2200" dirty="0">
                <a:solidFill>
                  <a:srgbClr val="FF1901"/>
                </a:solidFill>
                <a:latin typeface="Arial" panose="020B0604020202020204" pitchFamily="34" charset="0"/>
              </a:rPr>
              <a:t>Není definováno v normě, odvozeno z obecné struktury!</a:t>
            </a:r>
            <a:endParaRPr lang="cs-CZ" sz="2200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200" dirty="0">
                <a:latin typeface="Arial" panose="020B0604020202020204" pitchFamily="34" charset="0"/>
              </a:rPr>
              <a:t>Působnost. Primární odpovědnost. Název: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200" dirty="0">
                <a:latin typeface="Arial" panose="020B0604020202020204" pitchFamily="34" charset="0"/>
              </a:rPr>
              <a:t>. In: </a:t>
            </a:r>
            <a:r>
              <a:rPr lang="cs-CZ" sz="2200" i="1" dirty="0">
                <a:latin typeface="Arial" panose="020B0604020202020204" pitchFamily="34" charset="0"/>
              </a:rPr>
              <a:t>Název sbírky: </a:t>
            </a:r>
            <a:r>
              <a:rPr lang="cs-CZ" sz="22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sbírky</a:t>
            </a:r>
            <a:r>
              <a:rPr lang="cs-CZ" sz="2200" i="1" dirty="0">
                <a:latin typeface="Arial" panose="020B0604020202020204" pitchFamily="34" charset="0"/>
              </a:rPr>
              <a:t>.</a:t>
            </a:r>
            <a:r>
              <a:rPr lang="cs-CZ" sz="2200" dirty="0">
                <a:latin typeface="Arial" panose="020B0604020202020204" pitchFamily="34" charset="0"/>
              </a:rPr>
              <a:t> Rok vydání, část, rozsah stran. Dostupnost.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2200" dirty="0">
                <a:latin typeface="Arial" panose="020B0604020202020204" pitchFamily="34" charset="0"/>
              </a:rPr>
              <a:t>.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600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tabLst/>
            </a:pPr>
            <a:r>
              <a:rPr lang="cs-CZ" sz="2000" dirty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sz="2000" i="1" dirty="0">
                <a:latin typeface="Arial" panose="020B0604020202020204" pitchFamily="34" charset="0"/>
              </a:rPr>
              <a:t>Sbírka zákonů České republiky</a:t>
            </a:r>
            <a:r>
              <a:rPr lang="cs-CZ" sz="2000" dirty="0">
                <a:latin typeface="Arial" panose="020B0604020202020204" pitchFamily="34" charset="0"/>
              </a:rPr>
              <a:t>. 1998, částka 39, s. 5388-5419. Dostupné také z: http://aplikace.mvcr.cz/archiv2008/sbirka/1998/sb039-98.pdf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2000" u="sng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2000" u="sng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000" i="1" dirty="0">
                <a:latin typeface="Arial" panose="020B0604020202020204" pitchFamily="34" charset="0"/>
              </a:rPr>
              <a:t>Na právnických fakultách se při citování vychází z  </a:t>
            </a:r>
            <a:r>
              <a:rPr lang="cs-CZ" sz="2000" dirty="0">
                <a:latin typeface="Arial" panose="020B0604020202020204" pitchFamily="34" charset="0"/>
                <a:hlinkClick r:id="rId2"/>
              </a:rPr>
              <a:t>Legislativních pravidel vlády</a:t>
            </a:r>
            <a:r>
              <a:rPr lang="cs-CZ" sz="2000" dirty="0">
                <a:latin typeface="Arial" panose="020B0604020202020204" pitchFamily="34" charset="0"/>
              </a:rPr>
              <a:t> (s. 48-52).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188640"/>
            <a:ext cx="6012160" cy="77809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Normy a standardy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482453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600" dirty="0">
                <a:latin typeface="Arial" panose="020B0604020202020204" pitchFamily="34" charset="0"/>
              </a:rPr>
              <a:t>Označení. </a:t>
            </a:r>
            <a:r>
              <a:rPr lang="cs-CZ" sz="2600" i="1" dirty="0">
                <a:latin typeface="Arial" panose="020B0604020202020204" pitchFamily="34" charset="0"/>
              </a:rPr>
              <a:t>Název: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>
                <a:latin typeface="Arial" panose="020B0604020202020204" pitchFamily="34" charset="0"/>
              </a:rPr>
              <a:t>. Vydání. Místo vydání: Nakladatelství, rok/datum vydání.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>
                <a:latin typeface="Arial" panose="020B0604020202020204" pitchFamily="34" charset="0"/>
              </a:rPr>
              <a:t>ČSN EN 62270</a:t>
            </a:r>
            <a:r>
              <a:rPr lang="cs-CZ" sz="2200" i="1" dirty="0">
                <a:latin typeface="Arial" panose="020B0604020202020204" pitchFamily="34" charset="0"/>
              </a:rPr>
              <a:t>. Automatizace vodních elektráren: pokyn pro řízení pomocí počítače. </a:t>
            </a:r>
            <a:r>
              <a:rPr lang="cs-CZ" sz="2200" dirty="0">
                <a:latin typeface="Arial" panose="020B0604020202020204" pitchFamily="34" charset="0"/>
              </a:rPr>
              <a:t>Praha: Český normalizační institut, 2005-03-01.  Třídící znak 08 5500. </a:t>
            </a:r>
            <a:br>
              <a:rPr lang="cs-CZ" sz="2200" dirty="0">
                <a:latin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 Třídící znak 01 0197.</a:t>
            </a:r>
          </a:p>
          <a:p>
            <a:pPr>
              <a:lnSpc>
                <a:spcPct val="110000"/>
              </a:lnSpc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sz="22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1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869560" cy="1026368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Parafráze - ukázka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 diplomové práci není možné používat termíny bez jejich vysvětlení. Pokaždé, když zmiňujeme nový termín poprvé, musíme jej definovat. V případě, že nejsme schopni termín vysvětlit, pak jej nemůžeme v práci používat. Jestliže nedovedeme vysvětlit ani základní termíny, bude lepší zcela opustit zvolené téma a pro práci najít téma jiné (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, 1997, s. 194).</a:t>
            </a:r>
          </a:p>
        </p:txBody>
      </p:sp>
    </p:spTree>
    <p:extLst>
      <p:ext uri="{BB962C8B-B14F-4D97-AF65-F5344CB8AC3E}">
        <p14:creationId xmlns:p14="http://schemas.microsoft.com/office/powerpoint/2010/main" val="30967798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0515" y="332656"/>
            <a:ext cx="7073485" cy="723677"/>
          </a:xfrm>
        </p:spPr>
        <p:txBody>
          <a:bodyPr>
            <a:noAutofit/>
          </a:bodyPr>
          <a:lstStyle/>
          <a:p>
            <a:r>
              <a:rPr lang="cs-CZ" sz="3500" b="1" dirty="0">
                <a:solidFill>
                  <a:schemeClr val="bg1"/>
                </a:solidFill>
              </a:rPr>
              <a:t>Kartografické materiály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68761"/>
            <a:ext cx="7992888" cy="48965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dirty="0">
                <a:latin typeface="Arial" panose="020B0604020202020204" pitchFamily="34" charset="0"/>
              </a:rPr>
              <a:t>Primární odpovědnost. </a:t>
            </a:r>
            <a:r>
              <a:rPr lang="cs-CZ" sz="2800" i="1" dirty="0">
                <a:latin typeface="Arial" panose="020B0604020202020204" pitchFamily="34" charset="0"/>
              </a:rPr>
              <a:t>Název: </a:t>
            </a:r>
            <a:r>
              <a:rPr lang="cs-CZ" sz="2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>
                <a:latin typeface="Arial" panose="020B0604020202020204" pitchFamily="34" charset="0"/>
              </a:rPr>
              <a:t>. [Měřítko]. Vydání.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2800" dirty="0">
                <a:latin typeface="Arial" panose="020B0604020202020204" pitchFamily="34" charset="0"/>
              </a:rPr>
              <a:t>Místo vydání: Nakladatelství, rok vydání,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rozměr</a:t>
            </a:r>
            <a:r>
              <a:rPr lang="cs-CZ" sz="2800" dirty="0">
                <a:latin typeface="Arial" panose="020B0604020202020204" pitchFamily="34" charset="0"/>
              </a:rPr>
              <a:t>. Edice: </a:t>
            </a:r>
            <a:r>
              <a:rPr lang="cs-CZ" sz="2800" dirty="0" err="1">
                <a:latin typeface="Arial" panose="020B0604020202020204" pitchFamily="34" charset="0"/>
              </a:rPr>
              <a:t>Subedice</a:t>
            </a:r>
            <a:r>
              <a:rPr lang="cs-CZ" sz="2800" dirty="0">
                <a:latin typeface="Arial" panose="020B0604020202020204" pitchFamily="34" charset="0"/>
              </a:rPr>
              <a:t>, číslo edice. Identifikátor. Dostupnost.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800" dirty="0">
              <a:latin typeface="Arial" panose="020B0604020202020204" pitchFamily="34" charset="0"/>
            </a:endParaRPr>
          </a:p>
          <a:p>
            <a:r>
              <a:rPr lang="cs-CZ" sz="2600" i="1" dirty="0">
                <a:latin typeface="Arial" panose="020B0604020202020204" pitchFamily="34" charset="0"/>
              </a:rPr>
              <a:t>Třeboňsko: velká cykloturistická mapa</a:t>
            </a:r>
            <a:r>
              <a:rPr lang="cs-CZ" sz="2600" dirty="0">
                <a:latin typeface="Arial" panose="020B0604020202020204" pitchFamily="34" charset="0"/>
              </a:rPr>
              <a:t>. [1:60 000]. Vizovice: </a:t>
            </a:r>
            <a:r>
              <a:rPr lang="cs-CZ" sz="2600" dirty="0" err="1">
                <a:latin typeface="Arial" panose="020B0604020202020204" pitchFamily="34" charset="0"/>
              </a:rPr>
              <a:t>Shocart</a:t>
            </a:r>
            <a:r>
              <a:rPr lang="cs-CZ" sz="2600" dirty="0">
                <a:latin typeface="Arial" panose="020B0604020202020204" pitchFamily="34" charset="0"/>
              </a:rPr>
              <a:t>, 2006. ISBN 978-80-7224-565-9.</a:t>
            </a:r>
            <a:br>
              <a:rPr lang="cs-CZ" sz="2600" dirty="0">
                <a:latin typeface="Arial" panose="020B0604020202020204" pitchFamily="34" charset="0"/>
              </a:rPr>
            </a:br>
            <a:endParaRPr lang="cs-CZ" sz="2600" dirty="0">
              <a:latin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</a:rPr>
              <a:t>KLUB ČESKÝCH TURISTŮ. </a:t>
            </a:r>
            <a:r>
              <a:rPr lang="cs-CZ" sz="2600" i="1" dirty="0">
                <a:latin typeface="Arial" panose="020B0604020202020204" pitchFamily="34" charset="0"/>
              </a:rPr>
              <a:t>Králický Sněžník: turistická mapa 1:50 000</a:t>
            </a:r>
            <a:r>
              <a:rPr lang="cs-CZ" sz="2600" dirty="0">
                <a:latin typeface="Arial" panose="020B0604020202020204" pitchFamily="34" charset="0"/>
              </a:rPr>
              <a:t>. 4. vyd. Praha: Trasa, 2011. Edice Klubu českých turistů, sv. 53. ISBN 9788073243166.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203032" cy="864096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Obrázky / e-obrázky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301608" cy="53285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Primární odpovědnost obrázku. Název obrázku: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[online]. In: Primární odpovědnost zdrojového dokumentu.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Název zdroje: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Vydání. Místo vydání: Nakladatelství, rok vydání [datum citování]. Lokace v dokumentu.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</a:rPr>
              <a:t>Automobil u staré radnice. In: ŘEPA, Milan, Karel LOCHMAN a František HAVÍŘ, </a:t>
            </a:r>
            <a:r>
              <a:rPr lang="cs-CZ" sz="2400" dirty="0" err="1">
                <a:latin typeface="Arial" panose="020B0604020202020204" pitchFamily="34" charset="0"/>
              </a:rPr>
              <a:t>sest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i="1" dirty="0">
                <a:latin typeface="Arial" panose="020B0604020202020204" pitchFamily="34" charset="0"/>
              </a:rPr>
              <a:t>Rousínov v proměnách času. </a:t>
            </a:r>
            <a:r>
              <a:rPr lang="cs-CZ" sz="2400" dirty="0">
                <a:latin typeface="Arial" panose="020B0604020202020204" pitchFamily="34" charset="0"/>
              </a:rPr>
              <a:t> Brno: </a:t>
            </a:r>
            <a:r>
              <a:rPr lang="cs-CZ" sz="2400" dirty="0" err="1">
                <a:latin typeface="Arial" panose="020B0604020202020204" pitchFamily="34" charset="0"/>
              </a:rPr>
              <a:t>F.R.Z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</a:rPr>
              <a:t>agency</a:t>
            </a:r>
            <a:r>
              <a:rPr lang="cs-CZ" sz="2400" dirty="0">
                <a:latin typeface="Arial" panose="020B0604020202020204" pitchFamily="34" charset="0"/>
              </a:rPr>
              <a:t>, 2012, s. 15. ISBN 978-80-87332-52-8.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[Ikona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]. In: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Pixbay.com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5. prosince 2013 [cit. 2014-03-20]. Dostupné z: http://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pixabay.com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/static/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uploads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/2011/08/14/18/11/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rss-8645_640.png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250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777162" cy="513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</a:rPr>
              <a:t>Primární odpovědnost. </a:t>
            </a:r>
            <a:r>
              <a:rPr lang="cs-CZ" sz="2600" i="1" dirty="0">
                <a:latin typeface="Arial" panose="020B0604020202020204" pitchFamily="34" charset="0"/>
              </a:rPr>
              <a:t>Název: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>
                <a:latin typeface="Arial" panose="020B0604020202020204" pitchFamily="34" charset="0"/>
              </a:rPr>
              <a:t>. 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2600" dirty="0">
                <a:latin typeface="Arial" panose="020B0604020202020204" pitchFamily="34" charset="0"/>
              </a:rPr>
              <a:t>Místo vydání: Nakladatelství, rok vydání.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>
              <a:buFontTx/>
              <a:buNone/>
            </a:pPr>
            <a:br>
              <a:rPr lang="cs-CZ" sz="1400" i="1" dirty="0">
                <a:latin typeface="Arial" panose="020B0604020202020204" pitchFamily="34" charset="0"/>
              </a:rPr>
            </a:br>
            <a:endParaRPr lang="cs-CZ" sz="1400" i="1" dirty="0">
              <a:latin typeface="Arial" panose="020B0604020202020204" pitchFamily="34" charset="0"/>
            </a:endParaRPr>
          </a:p>
          <a:p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Úvod do informačních zdrojů: studijní pomůcka k projektu Od rozvoje k inovacím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Zlín: Knihovna Univerzity Tomáše Bati ve Zlíně, 2010. Interní publikace.</a:t>
            </a: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i="1">
                <a:latin typeface="Arial" panose="020B0604020202020204" pitchFamily="34" charset="0"/>
                <a:cs typeface="Arial" panose="020B0604020202020204" pitchFamily="34" charset="0"/>
              </a:rPr>
              <a:t>Součástky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pro elektrotechniku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Praha: GM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1998. Prodejní katalog.</a:t>
            </a:r>
            <a:br>
              <a:rPr lang="cs-CZ" sz="2200" dirty="0"/>
            </a:b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11862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E-firemní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777162" cy="513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</a:rPr>
              <a:t>Primární odpovědnost. </a:t>
            </a:r>
            <a:r>
              <a:rPr lang="cs-CZ" sz="2600" i="1" dirty="0">
                <a:latin typeface="Arial" panose="020B0604020202020204" pitchFamily="34" charset="0"/>
              </a:rPr>
              <a:t>Název: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600" dirty="0">
                <a:latin typeface="Arial" panose="020B0604020202020204" pitchFamily="34" charset="0"/>
              </a:rPr>
              <a:t>[online]. 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2600" dirty="0">
                <a:latin typeface="Arial" panose="020B0604020202020204" pitchFamily="34" charset="0"/>
              </a:rPr>
              <a:t>Místo vydání: Nakladatelství, rok vydání, datum aktualizace [datum citování].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>
              <a:buFontTx/>
              <a:buNone/>
            </a:pPr>
            <a:br>
              <a:rPr lang="cs-CZ" sz="1400" i="1" dirty="0">
                <a:latin typeface="Arial" panose="020B0604020202020204" pitchFamily="34" charset="0"/>
              </a:rPr>
            </a:br>
            <a:br>
              <a:rPr lang="cs-CZ" sz="1400" i="1" dirty="0">
                <a:latin typeface="Arial" panose="020B0604020202020204" pitchFamily="34" charset="0"/>
              </a:rPr>
            </a:br>
            <a:endParaRPr lang="cs-CZ" sz="1400" dirty="0">
              <a:latin typeface="Arial" panose="020B0604020202020204" pitchFamily="34" charset="0"/>
            </a:endParaRPr>
          </a:p>
          <a:p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Výroční zpráva 2014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[online]. Brno: Ústřední knihovna Fakulty sociálních studií MU, c2015 [cit. 2015-10-12]. Dostupné z: http://knihovna.fss.muni.cz/ckeditor/includes/files/Soubory/uk_fss_vyrocni%20zprava_2014.pdf</a:t>
            </a:r>
          </a:p>
        </p:txBody>
      </p:sp>
    </p:spTree>
    <p:extLst>
      <p:ext uri="{BB962C8B-B14F-4D97-AF65-F5344CB8AC3E}">
        <p14:creationId xmlns:p14="http://schemas.microsoft.com/office/powerpoint/2010/main" val="42146369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6851104" cy="77809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Dokumenty online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08912" cy="47811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sz="3000" dirty="0">
                <a:latin typeface="Arial" panose="020B0604020202020204" pitchFamily="34" charset="0"/>
              </a:rPr>
              <a:t>pro vytvoření správné citace není rozhodující formát </a:t>
            </a:r>
            <a:r>
              <a:rPr lang="cs-CZ" sz="2400" i="1" dirty="0">
                <a:latin typeface="Arial" panose="020B0604020202020204" pitchFamily="34" charset="0"/>
              </a:rPr>
              <a:t>(</a:t>
            </a:r>
            <a:r>
              <a:rPr lang="cs-CZ" sz="2400" i="1" dirty="0" err="1">
                <a:latin typeface="Arial" panose="020B0604020202020204" pitchFamily="34" charset="0"/>
              </a:rPr>
              <a:t>pdf</a:t>
            </a:r>
            <a:r>
              <a:rPr lang="cs-CZ" sz="2400" i="1" dirty="0">
                <a:latin typeface="Arial" panose="020B0604020202020204" pitchFamily="34" charset="0"/>
              </a:rPr>
              <a:t>, </a:t>
            </a:r>
            <a:r>
              <a:rPr lang="cs-CZ" sz="2400" i="1" dirty="0" err="1">
                <a:latin typeface="Arial" panose="020B0604020202020204" pitchFamily="34" charset="0"/>
              </a:rPr>
              <a:t>word</a:t>
            </a:r>
            <a:r>
              <a:rPr lang="cs-CZ" sz="2400" i="1" dirty="0">
                <a:latin typeface="Arial" panose="020B0604020202020204" pitchFamily="34" charset="0"/>
              </a:rPr>
              <a:t> …)</a:t>
            </a:r>
            <a:r>
              <a:rPr lang="cs-CZ" sz="3000" dirty="0">
                <a:latin typeface="Arial" panose="020B0604020202020204" pitchFamily="34" charset="0"/>
              </a:rPr>
              <a:t>, ale co v souboru je </a:t>
            </a:r>
            <a:r>
              <a:rPr lang="cs-CZ" sz="2400" i="1" dirty="0">
                <a:latin typeface="Arial" panose="020B0604020202020204" pitchFamily="34" charset="0"/>
              </a:rPr>
              <a:t>(článek, celá kniha, zpráva …)  </a:t>
            </a:r>
            <a:br>
              <a:rPr lang="cs-CZ" sz="2400" i="1" dirty="0">
                <a:latin typeface="Arial" panose="020B0604020202020204" pitchFamily="34" charset="0"/>
              </a:rPr>
            </a:br>
            <a:endParaRPr lang="cs-CZ" sz="2400" i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i="1" dirty="0">
                <a:latin typeface="Arial" panose="020B0604020202020204" pitchFamily="34" charset="0"/>
              </a:rPr>
              <a:t>Právem proti korupci: právní ochrana proti některým projevům korupce ve veřejné správě a justici</a:t>
            </a:r>
            <a:r>
              <a:rPr lang="cs-CZ" sz="2200" dirty="0">
                <a:latin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</a:rPr>
              <a:t>[</a:t>
            </a:r>
            <a:r>
              <a:rPr lang="cs-CZ" sz="2200" dirty="0">
                <a:latin typeface="Arial" panose="020B0604020202020204" pitchFamily="34" charset="0"/>
              </a:rPr>
              <a:t>online</a:t>
            </a:r>
            <a:r>
              <a:rPr lang="en-US" sz="2200" dirty="0">
                <a:latin typeface="Arial" panose="020B0604020202020204" pitchFamily="34" charset="0"/>
              </a:rPr>
              <a:t>]</a:t>
            </a:r>
            <a:r>
              <a:rPr lang="cs-CZ" sz="2200" dirty="0">
                <a:latin typeface="Arial" panose="020B0604020202020204" pitchFamily="34" charset="0"/>
              </a:rPr>
              <a:t>. Praha: </a:t>
            </a:r>
            <a:r>
              <a:rPr lang="cs-CZ" sz="2200" dirty="0" err="1">
                <a:latin typeface="Arial" panose="020B0604020202020204" pitchFamily="34" charset="0"/>
              </a:rPr>
              <a:t>Transparency</a:t>
            </a:r>
            <a:r>
              <a:rPr lang="cs-CZ" sz="2200" dirty="0">
                <a:latin typeface="Arial" panose="020B0604020202020204" pitchFamily="34" charset="0"/>
              </a:rPr>
              <a:t> International, 2012 </a:t>
            </a:r>
            <a:r>
              <a:rPr lang="en-US" sz="2200" dirty="0">
                <a:latin typeface="Arial" panose="020B0604020202020204" pitchFamily="34" charset="0"/>
              </a:rPr>
              <a:t>[</a:t>
            </a:r>
            <a:r>
              <a:rPr lang="cs-CZ" sz="2200" dirty="0">
                <a:latin typeface="Arial" panose="020B0604020202020204" pitchFamily="34" charset="0"/>
              </a:rPr>
              <a:t>cit. 18. 10. 2012</a:t>
            </a:r>
            <a:r>
              <a:rPr lang="en-US" sz="2200" dirty="0">
                <a:latin typeface="Arial" panose="020B0604020202020204" pitchFamily="34" charset="0"/>
              </a:rPr>
              <a:t>]</a:t>
            </a:r>
            <a:r>
              <a:rPr lang="cs-CZ" sz="2200" dirty="0">
                <a:latin typeface="Arial" panose="020B0604020202020204" pitchFamily="34" charset="0"/>
              </a:rPr>
              <a:t>. Dostupné z: https://www.transparency.cz/wp-content/uploads/alac_prav_proti_korupci_def.pdf</a:t>
            </a:r>
            <a:br>
              <a:rPr lang="cs-CZ" sz="2200" dirty="0">
                <a:latin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Knihovní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řád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Masarykovy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univerzity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[online]. Brno: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Masarykova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2014 [cit. 2015-10-07].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z: http://www.muni.cz/services/library/files/knihovni-rad-2014.pdf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Směrnice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MU č. 11/2014. 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7283152" cy="99412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Webová sídla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8229600" cy="4741987"/>
          </a:xfrm>
        </p:spPr>
        <p:txBody>
          <a:bodyPr/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</a:rPr>
              <a:t>Primární odpovědnost*. </a:t>
            </a:r>
            <a:r>
              <a:rPr lang="cs-CZ" sz="2600" i="1" dirty="0">
                <a:latin typeface="Arial" panose="020B0604020202020204" pitchFamily="34" charset="0"/>
              </a:rPr>
              <a:t>Název webu: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online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Vydání/verze. Sídlo provozovatele: Provozovatel webu, rok/datum vydání, datum aktualizace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datum citování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 marL="0" indent="0">
              <a:buNone/>
            </a:pPr>
            <a:r>
              <a:rPr lang="cs-CZ" sz="1800" i="1" dirty="0">
                <a:latin typeface="Arial" panose="020B0604020202020204" pitchFamily="34" charset="0"/>
              </a:rPr>
              <a:t>* v případě, že je tvůrce stejný jako provozovatel, je možné jej uvést jen v </a:t>
            </a:r>
            <a:r>
              <a:rPr lang="cs-CZ" sz="1800" i="1">
                <a:latin typeface="Arial" panose="020B0604020202020204" pitchFamily="34" charset="0"/>
              </a:rPr>
              <a:t>nakladatelských údajích</a:t>
            </a:r>
            <a:br>
              <a:rPr lang="cs-CZ" sz="1800" i="1" dirty="0">
                <a:latin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</a:endParaRPr>
          </a:p>
          <a:p>
            <a:r>
              <a:rPr lang="cs-CZ" sz="2400" i="1" dirty="0">
                <a:latin typeface="Arial" panose="020B0604020202020204" pitchFamily="34" charset="0"/>
              </a:rPr>
              <a:t>Masarykova univerzita</a:t>
            </a:r>
            <a:r>
              <a:rPr lang="cs-CZ" sz="2400" dirty="0">
                <a:latin typeface="Arial" panose="020B0604020202020204" pitchFamily="34" charset="0"/>
              </a:rPr>
              <a:t> [online]. Brno: Masarykova univerzita, c1996-2016 [cit. 2016-</a:t>
            </a:r>
            <a:r>
              <a:rPr lang="en-US" sz="2400" dirty="0">
                <a:latin typeface="Arial" panose="020B0604020202020204" pitchFamily="34" charset="0"/>
              </a:rPr>
              <a:t>1</a:t>
            </a:r>
            <a:r>
              <a:rPr lang="cs-CZ" sz="2400" dirty="0">
                <a:latin typeface="Arial" panose="020B0604020202020204" pitchFamily="34" charset="0"/>
              </a:rPr>
              <a:t>0-05</a:t>
            </a:r>
            <a:r>
              <a:rPr lang="en-US" sz="2400" dirty="0">
                <a:latin typeface="Arial" panose="020B0604020202020204" pitchFamily="34" charset="0"/>
              </a:rPr>
              <a:t>]</a:t>
            </a:r>
            <a:r>
              <a:rPr lang="cs-CZ" sz="2400" dirty="0">
                <a:latin typeface="Arial" panose="020B0604020202020204" pitchFamily="34" charset="0"/>
              </a:rPr>
              <a:t>. Dostupné z: http://</a:t>
            </a:r>
            <a:r>
              <a:rPr lang="cs-CZ" sz="2400" dirty="0" err="1">
                <a:latin typeface="Arial" panose="020B0604020202020204" pitchFamily="34" charset="0"/>
              </a:rPr>
              <a:t>www.muni.cz</a:t>
            </a:r>
            <a:endParaRPr lang="cs-CZ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6721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0365" y="332656"/>
            <a:ext cx="6388099" cy="508000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Webová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str</a:t>
            </a:r>
            <a:r>
              <a:rPr lang="cs-CZ" b="1" dirty="0" err="1">
                <a:solidFill>
                  <a:schemeClr val="bg1"/>
                </a:solidFill>
              </a:rPr>
              <a:t>ánka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7777162" cy="547211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dirty="0">
                <a:latin typeface="Arial" panose="020B0604020202020204" pitchFamily="34" charset="0"/>
              </a:rPr>
              <a:t>Primární odpovědnost stránky. Název stránky: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podnázev stránky</a:t>
            </a:r>
            <a:r>
              <a:rPr lang="cs-CZ" sz="2400" dirty="0">
                <a:latin typeface="Arial" panose="020B0604020202020204" pitchFamily="34" charset="0"/>
              </a:rPr>
              <a:t>. Primární odpovědnost webu. </a:t>
            </a:r>
            <a:r>
              <a:rPr lang="cs-CZ" sz="2400" i="1" dirty="0">
                <a:latin typeface="Arial" panose="020B0604020202020204" pitchFamily="34" charset="0"/>
              </a:rPr>
              <a:t>Název webu: </a:t>
            </a:r>
            <a:r>
              <a:rPr lang="cs-CZ" sz="2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[</a:t>
            </a:r>
            <a:r>
              <a:rPr lang="cs-CZ" sz="2400" dirty="0">
                <a:latin typeface="Arial" panose="020B0604020202020204" pitchFamily="34" charset="0"/>
              </a:rPr>
              <a:t>online</a:t>
            </a:r>
            <a:r>
              <a:rPr lang="en-US" sz="2400" dirty="0">
                <a:latin typeface="Arial" panose="020B0604020202020204" pitchFamily="34" charset="0"/>
              </a:rPr>
              <a:t>]</a:t>
            </a:r>
            <a:r>
              <a:rPr lang="cs-CZ" sz="2400" dirty="0">
                <a:latin typeface="Arial" panose="020B0604020202020204" pitchFamily="34" charset="0"/>
              </a:rPr>
              <a:t>. Vydání/verze.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webu. </a:t>
            </a:r>
            <a:r>
              <a:rPr lang="cs-CZ" sz="2400" dirty="0">
                <a:latin typeface="Arial" panose="020B0604020202020204" pitchFamily="34" charset="0"/>
              </a:rPr>
              <a:t>Sídlo provozovatele: Provozovatel webu, rok/datum vydání, datum aktualizace </a:t>
            </a:r>
            <a:r>
              <a:rPr lang="en-US" sz="2400" dirty="0">
                <a:latin typeface="Arial" panose="020B0604020202020204" pitchFamily="34" charset="0"/>
              </a:rPr>
              <a:t>[</a:t>
            </a:r>
            <a:r>
              <a:rPr lang="cs-CZ" sz="2400" dirty="0">
                <a:latin typeface="Arial" panose="020B0604020202020204" pitchFamily="34" charset="0"/>
              </a:rPr>
              <a:t>datum citování</a:t>
            </a:r>
            <a:r>
              <a:rPr lang="en-US" sz="2400" dirty="0">
                <a:latin typeface="Arial" panose="020B0604020202020204" pitchFamily="34" charset="0"/>
              </a:rPr>
              <a:t>]</a:t>
            </a:r>
            <a:r>
              <a:rPr lang="cs-CZ" sz="2400" dirty="0">
                <a:latin typeface="Arial" panose="020B0604020202020204" pitchFamily="34" charset="0"/>
              </a:rPr>
              <a:t>. Identifikátor. Dostupnost.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>
                <a:latin typeface="Arial" panose="020B0604020202020204" pitchFamily="34" charset="0"/>
              </a:rPr>
              <a:t>Absolventi. </a:t>
            </a:r>
            <a:r>
              <a:rPr lang="cs-CZ" sz="2200" i="1" dirty="0">
                <a:latin typeface="Arial" panose="020B0604020202020204" pitchFamily="34" charset="0"/>
              </a:rPr>
              <a:t>Masarykova univerzita</a:t>
            </a:r>
            <a:r>
              <a:rPr lang="cs-CZ" sz="2200" dirty="0">
                <a:latin typeface="Arial" panose="020B0604020202020204" pitchFamily="34" charset="0"/>
              </a:rPr>
              <a:t> [online]. Brno: Masarykova univerzita, c1996-2016 [cit. 2016-</a:t>
            </a:r>
            <a:r>
              <a:rPr lang="en-US" sz="2200" dirty="0">
                <a:latin typeface="Arial" panose="020B0604020202020204" pitchFamily="34" charset="0"/>
              </a:rPr>
              <a:t>1</a:t>
            </a:r>
            <a:r>
              <a:rPr lang="cs-CZ" sz="2200" dirty="0">
                <a:latin typeface="Arial" panose="020B0604020202020204" pitchFamily="34" charset="0"/>
              </a:rPr>
              <a:t>0-05</a:t>
            </a:r>
            <a:r>
              <a:rPr lang="en-US" sz="2200" dirty="0">
                <a:latin typeface="Arial" panose="020B0604020202020204" pitchFamily="34" charset="0"/>
              </a:rPr>
              <a:t>]</a:t>
            </a:r>
            <a:r>
              <a:rPr lang="cs-CZ" sz="2200" dirty="0">
                <a:latin typeface="Arial" panose="020B0604020202020204" pitchFamily="34" charset="0"/>
              </a:rPr>
              <a:t>. Dostupné z: http://</a:t>
            </a:r>
            <a:r>
              <a:rPr lang="cs-CZ" sz="2200" dirty="0" err="1">
                <a:latin typeface="Arial" panose="020B0604020202020204" pitchFamily="34" charset="0"/>
              </a:rPr>
              <a:t>www.muni.cz</a:t>
            </a:r>
            <a:r>
              <a:rPr lang="cs-CZ" sz="2200" dirty="0">
                <a:latin typeface="Arial" panose="020B0604020202020204" pitchFamily="34" charset="0"/>
              </a:rPr>
              <a:t>/</a:t>
            </a:r>
            <a:r>
              <a:rPr lang="cs-CZ" sz="2200" dirty="0" err="1">
                <a:latin typeface="Arial" panose="020B0604020202020204" pitchFamily="34" charset="0"/>
              </a:rPr>
              <a:t>alumni</a:t>
            </a:r>
            <a:r>
              <a:rPr lang="cs-CZ" sz="2200" dirty="0">
                <a:latin typeface="Arial" panose="020B0604020202020204" pitchFamily="34" charset="0"/>
              </a:rPr>
              <a:t>. Informace pro absolventy MU.</a:t>
            </a:r>
          </a:p>
        </p:txBody>
      </p:sp>
    </p:spTree>
    <p:extLst>
      <p:ext uri="{BB962C8B-B14F-4D97-AF65-F5344CB8AC3E}">
        <p14:creationId xmlns:p14="http://schemas.microsoft.com/office/powerpoint/2010/main" val="123684976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815608" cy="77809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Příspěvek na webu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352928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600" dirty="0">
                <a:latin typeface="Arial" panose="020B0604020202020204" pitchFamily="34" charset="0"/>
              </a:rPr>
              <a:t>Primární odpovědnost příspěvku. Název příspěvku: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>In: Primární odpovědnost webu. </a:t>
            </a:r>
            <a:r>
              <a:rPr lang="cs-CZ" sz="2600" i="1" dirty="0">
                <a:latin typeface="Arial" panose="020B0604020202020204" pitchFamily="34" charset="0"/>
              </a:rPr>
              <a:t>Název webu 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en-US" sz="2600" dirty="0" err="1">
                <a:latin typeface="Arial" panose="020B0604020202020204" pitchFamily="34" charset="0"/>
              </a:rPr>
              <a:t>nosi</a:t>
            </a:r>
            <a:r>
              <a:rPr lang="cs-CZ" sz="2600" dirty="0">
                <a:latin typeface="Arial" panose="020B0604020202020204" pitchFamily="34" charset="0"/>
              </a:rPr>
              <a:t>č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webu. </a:t>
            </a:r>
            <a:r>
              <a:rPr lang="cs-CZ" sz="2600" dirty="0">
                <a:latin typeface="Arial" panose="020B0604020202020204" pitchFamily="34" charset="0"/>
              </a:rPr>
              <a:t>Sídlo provozovatele: Provozovatel webu, rok/datum vydání, datum aktualizace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datum citování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300" dirty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</a:rPr>
              <a:t>Plagiátorství. In: </a:t>
            </a:r>
            <a:r>
              <a:rPr lang="cs-CZ" sz="2400" i="1" dirty="0">
                <a:latin typeface="Arial" panose="020B0604020202020204" pitchFamily="34" charset="0"/>
              </a:rPr>
              <a:t>Masarykova univerzita </a:t>
            </a:r>
            <a:r>
              <a:rPr lang="cs-CZ" sz="2400" dirty="0">
                <a:latin typeface="Arial" panose="020B0604020202020204" pitchFamily="34" charset="0"/>
              </a:rPr>
              <a:t>[online]. Brno: Masarykova univerzita, c1996-2016 [cit. 2016-10-17]. Dostupné z: https://www.muni.cz/study/plagiatorstvi</a:t>
            </a:r>
            <a:br>
              <a:rPr lang="cs-CZ" sz="2400" dirty="0">
                <a:latin typeface="Arial" panose="020B0604020202020204" pitchFamily="34" charset="0"/>
              </a:rPr>
            </a:br>
            <a:br>
              <a:rPr lang="cs-CZ" sz="2400" dirty="0">
                <a:latin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300" b="1" dirty="0">
                <a:latin typeface="Arial" panose="020B0604020202020204" pitchFamily="34" charset="0"/>
              </a:rPr>
              <a:t>Příspěvek na Wikipedii:</a:t>
            </a:r>
          </a:p>
          <a:p>
            <a:r>
              <a:rPr lang="cs-CZ" sz="2300" dirty="0">
                <a:latin typeface="Arial" panose="020B0604020202020204" pitchFamily="34" charset="0"/>
              </a:rPr>
              <a:t>Albert Einstein. In: </a:t>
            </a:r>
            <a:r>
              <a:rPr lang="cs-CZ" sz="2300" i="1" dirty="0" err="1">
                <a:latin typeface="Arial" panose="020B0604020202020204" pitchFamily="34" charset="0"/>
              </a:rPr>
              <a:t>Wikipedia</a:t>
            </a:r>
            <a:r>
              <a:rPr lang="cs-CZ" sz="2300" i="1" dirty="0">
                <a:latin typeface="Arial" panose="020B0604020202020204" pitchFamily="34" charset="0"/>
              </a:rPr>
              <a:t>: </a:t>
            </a:r>
            <a:r>
              <a:rPr lang="cs-CZ" sz="2300" i="1" dirty="0" err="1">
                <a:latin typeface="Arial" panose="020B0604020202020204" pitchFamily="34" charset="0"/>
              </a:rPr>
              <a:t>the</a:t>
            </a:r>
            <a:r>
              <a:rPr lang="cs-CZ" sz="2300" i="1" dirty="0">
                <a:latin typeface="Arial" panose="020B0604020202020204" pitchFamily="34" charset="0"/>
              </a:rPr>
              <a:t> free </a:t>
            </a:r>
            <a:r>
              <a:rPr lang="cs-CZ" sz="2300" i="1" dirty="0" err="1">
                <a:latin typeface="Arial" panose="020B0604020202020204" pitchFamily="34" charset="0"/>
              </a:rPr>
              <a:t>encyclopedia</a:t>
            </a:r>
            <a:r>
              <a:rPr lang="cs-CZ" sz="2300" dirty="0">
                <a:latin typeface="Arial" panose="020B0604020202020204" pitchFamily="34" charset="0"/>
              </a:rPr>
              <a:t> [online]. </a:t>
            </a:r>
            <a:r>
              <a:rPr lang="en-US" sz="2300" dirty="0">
                <a:latin typeface="Arial" panose="020B0604020202020204" pitchFamily="34" charset="0"/>
              </a:rPr>
              <a:t>San Francisco (CA): </a:t>
            </a:r>
            <a:r>
              <a:rPr lang="cs-CZ" sz="2300" dirty="0" err="1">
                <a:latin typeface="Arial" panose="020B0604020202020204" pitchFamily="34" charset="0"/>
              </a:rPr>
              <a:t>Wikimedia</a:t>
            </a:r>
            <a:r>
              <a:rPr lang="cs-CZ" sz="2300" dirty="0">
                <a:latin typeface="Arial" panose="020B0604020202020204" pitchFamily="34" charset="0"/>
              </a:rPr>
              <a:t> </a:t>
            </a:r>
            <a:r>
              <a:rPr lang="cs-CZ" sz="2300" dirty="0" err="1">
                <a:latin typeface="Arial" panose="020B0604020202020204" pitchFamily="34" charset="0"/>
              </a:rPr>
              <a:t>Foundation</a:t>
            </a:r>
            <a:r>
              <a:rPr lang="cs-CZ" sz="2300" dirty="0">
                <a:latin typeface="Arial" panose="020B0604020202020204" pitchFamily="34" charset="0"/>
              </a:rPr>
              <a:t>, 2001-, last </a:t>
            </a:r>
            <a:r>
              <a:rPr lang="cs-CZ" sz="2300" dirty="0" err="1">
                <a:latin typeface="Arial" panose="020B0604020202020204" pitchFamily="34" charset="0"/>
              </a:rPr>
              <a:t>modified</a:t>
            </a:r>
            <a:r>
              <a:rPr lang="cs-CZ" sz="2300" dirty="0">
                <a:latin typeface="Arial" panose="020B0604020202020204" pitchFamily="34" charset="0"/>
              </a:rPr>
              <a:t> 26 </a:t>
            </a:r>
            <a:r>
              <a:rPr lang="cs-CZ" sz="2300" dirty="0" err="1">
                <a:latin typeface="Arial" panose="020B0604020202020204" pitchFamily="34" charset="0"/>
              </a:rPr>
              <a:t>October</a:t>
            </a:r>
            <a:r>
              <a:rPr lang="cs-CZ" sz="2300" dirty="0">
                <a:latin typeface="Arial" panose="020B0604020202020204" pitchFamily="34" charset="0"/>
              </a:rPr>
              <a:t> 2016 [cit. 2016-10-28]. Dostupné z: http://en.wikipedia.org/wiki/Albert_Einstein</a:t>
            </a:r>
          </a:p>
        </p:txBody>
      </p:sp>
    </p:spTree>
    <p:extLst>
      <p:ext uri="{BB962C8B-B14F-4D97-AF65-F5344CB8AC3E}">
        <p14:creationId xmlns:p14="http://schemas.microsoft.com/office/powerpoint/2010/main" val="529768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5760640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Příspěvek na webu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b="1" dirty="0">
                <a:latin typeface="Arial" panose="020B0604020202020204" pitchFamily="34" charset="0"/>
              </a:rPr>
              <a:t>Příspěvek na blogu</a:t>
            </a:r>
            <a:r>
              <a:rPr lang="cs-CZ" sz="2400" b="1" i="1" dirty="0">
                <a:latin typeface="Arial" panose="020B0604020202020204" pitchFamily="34" charset="0"/>
              </a:rPr>
              <a:t> </a:t>
            </a:r>
            <a:endParaRPr lang="cs-CZ" sz="24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err="1">
                <a:latin typeface="Arial" panose="020B0604020202020204" pitchFamily="34" charset="0"/>
              </a:rPr>
              <a:t>TWEETY</a:t>
            </a:r>
            <a:r>
              <a:rPr lang="cs-CZ" sz="2400" dirty="0">
                <a:latin typeface="Arial" panose="020B0604020202020204" pitchFamily="34" charset="0"/>
              </a:rPr>
              <a:t>. Pokročilá propagace webu. In: </a:t>
            </a:r>
            <a:r>
              <a:rPr lang="cs-CZ" sz="2400" i="1" dirty="0" err="1">
                <a:latin typeface="Arial" panose="020B0604020202020204" pitchFamily="34" charset="0"/>
              </a:rPr>
              <a:t>SEO</a:t>
            </a:r>
            <a:r>
              <a:rPr lang="cs-CZ" sz="2400" i="1" dirty="0">
                <a:latin typeface="Arial" panose="020B0604020202020204" pitchFamily="34" charset="0"/>
              </a:rPr>
              <a:t> blog</a:t>
            </a:r>
            <a:r>
              <a:rPr lang="cs-CZ" sz="2400" dirty="0">
                <a:latin typeface="Arial" panose="020B0604020202020204" pitchFamily="34" charset="0"/>
              </a:rPr>
              <a:t> [online]. 7. 1. 2008  [cit. 2012-10-08]. Dostupné z: http://www.seoblog.cz/pokrocila-propagace-webu</a:t>
            </a:r>
            <a:br>
              <a:rPr lang="cs-CZ" sz="2400" dirty="0">
                <a:latin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KRČÁL, Martin. Jak citovat pořad v televizi. In: KRČÁL, Martin.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Citační blog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[online]. 11. února 2014 [cit. 2014-03-17]. Dostupné z: http://martinkrcal.citace.com/jak-citovat-porad-v-televizi/</a:t>
            </a:r>
          </a:p>
          <a:p>
            <a:pPr>
              <a:lnSpc>
                <a:spcPct val="100000"/>
              </a:lnSpc>
            </a:pPr>
            <a:endParaRPr lang="cs-CZ" sz="1000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>
                <a:latin typeface="Arial" panose="020B0604020202020204" pitchFamily="34" charset="0"/>
              </a:rPr>
              <a:t>Facebook</a:t>
            </a:r>
            <a:r>
              <a:rPr lang="cs-CZ" sz="2400" b="1" dirty="0">
                <a:latin typeface="Arial" panose="020B0604020202020204" pitchFamily="34" charset="0"/>
              </a:rPr>
              <a:t> – stránka 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</a:rPr>
              <a:t>Knihovna FSS MU. In: </a:t>
            </a:r>
            <a:r>
              <a:rPr lang="cs-CZ" sz="2400" i="1" dirty="0" err="1">
                <a:latin typeface="Arial" panose="020B0604020202020204" pitchFamily="34" charset="0"/>
              </a:rPr>
              <a:t>Facebook</a:t>
            </a:r>
            <a:r>
              <a:rPr lang="cs-CZ" sz="2400" dirty="0">
                <a:latin typeface="Arial" panose="020B0604020202020204" pitchFamily="34" charset="0"/>
              </a:rPr>
              <a:t> [online]. [cit. 2016-10-20]. Dostupné z: https://www.facebook.com/knihovnafss/</a:t>
            </a:r>
            <a:br>
              <a:rPr lang="cs-CZ" sz="2400" dirty="0">
                <a:latin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>
                <a:latin typeface="Arial" panose="020B0604020202020204" pitchFamily="34" charset="0"/>
              </a:rPr>
              <a:t>Facebook</a:t>
            </a:r>
            <a:r>
              <a:rPr lang="cs-CZ" sz="2400" b="1" dirty="0">
                <a:latin typeface="Arial" panose="020B0604020202020204" pitchFamily="34" charset="0"/>
              </a:rPr>
              <a:t> – status 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</a:rPr>
              <a:t>KNIHOVNA FSS MU. [Dnes začíná Open Access </a:t>
            </a:r>
            <a:r>
              <a:rPr lang="cs-CZ" sz="2400" dirty="0" err="1">
                <a:latin typeface="Arial" panose="020B0604020202020204" pitchFamily="34" charset="0"/>
              </a:rPr>
              <a:t>Week</a:t>
            </a:r>
            <a:r>
              <a:rPr lang="cs-CZ" sz="2400" dirty="0">
                <a:latin typeface="Arial" panose="020B0604020202020204" pitchFamily="34" charset="0"/>
              </a:rPr>
              <a:t> …]. In: </a:t>
            </a:r>
            <a:r>
              <a:rPr lang="cs-CZ" sz="2400" i="1" dirty="0" err="1">
                <a:latin typeface="Arial" panose="020B0604020202020204" pitchFamily="34" charset="0"/>
              </a:rPr>
              <a:t>Facebook</a:t>
            </a:r>
            <a:r>
              <a:rPr lang="cs-CZ" sz="2400" dirty="0">
                <a:latin typeface="Arial" panose="020B0604020202020204" pitchFamily="34" charset="0"/>
              </a:rPr>
              <a:t> [online]. [cit. 2016-10-20]. Dostupné z: https://www.facebook.com/knihovnafss/posts/693265740842770</a:t>
            </a:r>
          </a:p>
          <a:p>
            <a:pPr>
              <a:lnSpc>
                <a:spcPct val="100000"/>
              </a:lnSpc>
            </a:pPr>
            <a:endParaRPr lang="cs-CZ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2049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923112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Příspěvek na webu -video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Video na webu = příspěvek na webu: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videa na </a:t>
            </a:r>
            <a:r>
              <a:rPr lang="cs-CZ" dirty="0" err="1">
                <a:latin typeface="Arial" panose="020B0604020202020204" pitchFamily="34" charset="0"/>
              </a:rPr>
              <a:t>Youtube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</a:rPr>
              <a:t>Vimeo</a:t>
            </a:r>
            <a:r>
              <a:rPr lang="cs-CZ" dirty="0">
                <a:latin typeface="Arial" panose="020B0604020202020204" pitchFamily="34" charset="0"/>
              </a:rPr>
              <a:t>, Stream.cz   atd. citujeme jako příspěvek na webu</a:t>
            </a:r>
            <a:br>
              <a:rPr lang="cs-CZ" dirty="0">
                <a:latin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TOMAŠTÍK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Jakub.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Generátor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citací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2013 [cit. 2015-10-07].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https://www.youtube.com/watch?v=gElIDFoS1yY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ŘEZÁČ, Jan. Úvod do webdesignu [online]. In: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Vimeo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31, 2012 [cit. 2016-03-17]. Dostupné z: http://vimeo.com/39526905. Zveřejněno na kanálu uživatele KISK.</a:t>
            </a:r>
          </a:p>
        </p:txBody>
      </p:sp>
    </p:spTree>
    <p:extLst>
      <p:ext uri="{BB962C8B-B14F-4D97-AF65-F5344CB8AC3E}">
        <p14:creationId xmlns:p14="http://schemas.microsoft.com/office/powerpoint/2010/main" val="525947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3800" b="1" dirty="0">
                <a:solidFill>
                  <a:schemeClr val="bg1"/>
                </a:solidFill>
              </a:rPr>
              <a:t>Bibliografické citace/reference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28800"/>
            <a:ext cx="7777162" cy="4779417"/>
          </a:xfrm>
        </p:spPr>
        <p:txBody>
          <a:bodyPr/>
          <a:lstStyle/>
          <a:p>
            <a:pPr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přesné a úplné informace o dokumentu, který autor použil při psaní své práce</a:t>
            </a:r>
          </a:p>
          <a:p>
            <a:pPr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konci textu seznam použité literatury, který obsahuje bibliografické citace </a:t>
            </a:r>
          </a:p>
          <a:p>
            <a:pPr eaLnBrk="1" hangingPunct="1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propojení s citacemi v textu</a:t>
            </a:r>
          </a:p>
          <a:p>
            <a:pPr marL="0" indent="0" eaLnBrk="1" hangingPunct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88640"/>
            <a:ext cx="6347048" cy="93610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E-mail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Odesílatel zprávy.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Předmět zprávy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e-mailová komunikace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Datum přijetí zprávy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[datum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citov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ání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PINC, Václav.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Re: K obhajobám na katedře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[e-mailová komunikace]. 22. prosince 2011 12:52 [cit. 2012-10-10].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77809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Pořad v TV nebo rozhlasu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Primární odpovědnost.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28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Studio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TV,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30. listopadu 2012, 17:05. Dostupné také z: http://www.ceskatelevize.cz/porady/10101491767-studio-ct24/212411058361130/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773918" cy="108012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Část pořadu (rozhovor, jedna zpráva)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Primární odpovědnost příspěvku (u rozhovoru jméno osoby s níž je veden rozhovor). Název příspěvku: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ECHIKSON, William. Google varuje před cenzurou internetu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17:05. Dostupné také z: http://www.ceskatelevize.cz/porady/10101491767-studio-ct24/212411058361130/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192688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Film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529208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Název filmu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ární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odpov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dnost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(režisér). Místo: vydavatel(filmová společnost), rok výroby/uvedení filmu. Dostupnost.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Ve stínu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[film]. Režie David ONDŘÍČEK. Praha: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2012. Oficiální webové stránky filmu jsou přístupné na http://www.vestinufilm.cz.</a:t>
            </a:r>
          </a:p>
          <a:p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Inception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[film].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by Ch. NOLAN. USA: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Warner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Bros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2010.</a:t>
            </a: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264696" cy="77809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Seriál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424936" cy="5184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Název seriálu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 řada, epizoda, název epizody. Druh média, program, datum premiéry.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Zdivočelá země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řada IV, epizoda 12, Maděra na kolenou. TV,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ČT1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19. prosince 2012, 20:00. Dostupné také z: http://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www.ceskatelevize.cz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ivysilani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/10225075918-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zdivocela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zeme-iv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/209512120730012/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791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11760" y="18864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chemeClr val="bg1"/>
                </a:solidFill>
                <a:latin typeface="Calibri" panose="020F0502020204030204" pitchFamily="34" charset="0"/>
              </a:rPr>
              <a:t>Vytváříme citace</a:t>
            </a:r>
          </a:p>
        </p:txBody>
      </p:sp>
    </p:spTree>
    <p:extLst>
      <p:ext uri="{BB962C8B-B14F-4D97-AF65-F5344CB8AC3E}">
        <p14:creationId xmlns:p14="http://schemas.microsoft.com/office/powerpoint/2010/main" val="23025923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208912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Řešení???</a:t>
            </a:r>
          </a:p>
          <a:p>
            <a:pPr algn="ctr">
              <a:buFontTx/>
              <a:buNone/>
            </a:pPr>
            <a:endParaRPr lang="cs-CZ" sz="6000" b="1" dirty="0"/>
          </a:p>
          <a:p>
            <a:pPr algn="ctr">
              <a:buFontTx/>
              <a:buNone/>
            </a:pPr>
            <a:r>
              <a:rPr lang="cs-CZ" sz="8000" b="1" u="sng" dirty="0"/>
              <a:t>Citační software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7744" y="260648"/>
            <a:ext cx="6336704" cy="720427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>
                <a:solidFill>
                  <a:schemeClr val="bg1"/>
                </a:solidFill>
              </a:rPr>
              <a:t>Co je citační SW?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340768"/>
            <a:ext cx="7777162" cy="5112073"/>
          </a:xfrm>
        </p:spPr>
        <p:txBody>
          <a:bodyPr/>
          <a:lstStyle/>
          <a:p>
            <a:pPr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pPr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 a poznámek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třídění do složek</a:t>
            </a:r>
          </a:p>
          <a:p>
            <a:pPr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EIZ, z katalogů)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vytváření seznamů literatury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-in do Wordu, lišty,...)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512" y="188640"/>
            <a:ext cx="6960936" cy="850900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chemeClr val="bg1"/>
                </a:solidFill>
              </a:rPr>
              <a:t>EndNote</a:t>
            </a:r>
            <a:r>
              <a:rPr lang="cs-CZ" b="1" dirty="0">
                <a:solidFill>
                  <a:schemeClr val="bg1"/>
                </a:solidFill>
              </a:rPr>
              <a:t> Basic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registrace - vytvořit si vlastní účet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8" y="2348880"/>
            <a:ext cx="7308304" cy="419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534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3618"/>
            <a:ext cx="6923112" cy="922114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chemeClr val="bg1"/>
                </a:solidFill>
                <a:hlinkClick r:id="rId2"/>
              </a:rPr>
              <a:t>Citace.com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importy dle ISBN a DOI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návody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poradna na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Facebooku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8575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2800" b="1" dirty="0">
                <a:solidFill>
                  <a:schemeClr val="bg1"/>
                </a:solidFill>
              </a:rPr>
              <a:t>Bibliografické citace/reference – ukázka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628800"/>
            <a:ext cx="8352928" cy="4779417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ECO, Umberto, 1997.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napsat diplomovou práci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Olomouc: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Votobia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Velká řada, sv. 27. ISBN 80-719-8173-7.</a:t>
            </a:r>
          </a:p>
        </p:txBody>
      </p:sp>
    </p:spTree>
    <p:extLst>
      <p:ext uri="{BB962C8B-B14F-4D97-AF65-F5344CB8AC3E}">
        <p14:creationId xmlns:p14="http://schemas.microsoft.com/office/powerpoint/2010/main" val="288421519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6840438" cy="723677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  <a:hlinkClick r:id="rId3"/>
              </a:rPr>
              <a:t>Citace PRO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752"/>
            <a:ext cx="7921625" cy="5472113"/>
          </a:xfrm>
        </p:spPr>
        <p:txBody>
          <a:bodyPr/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www.citacepro.com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od tvůrců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Citace.com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podrobný návod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klikněte na ikonu Masarykova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zadejte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UČO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sekundární heslo</a:t>
            </a:r>
          </a:p>
          <a:p>
            <a:endParaRPr lang="cs-CZ" sz="2600" dirty="0"/>
          </a:p>
        </p:txBody>
      </p:sp>
      <p:graphicFrame>
        <p:nvGraphicFramePr>
          <p:cNvPr id="73734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7211174"/>
              </p:ext>
            </p:extLst>
          </p:nvPr>
        </p:nvGraphicFramePr>
        <p:xfrm>
          <a:off x="5303679" y="2276872"/>
          <a:ext cx="3813175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99" name="Image" r:id="rId5" imgW="8558730" imgH="7326984" progId="Photoshop.Image.8">
                  <p:embed/>
                </p:oleObj>
              </mc:Choice>
              <mc:Fallback>
                <p:oleObj name="Image" r:id="rId5" imgW="8558730" imgH="7326984" progId="Photoshop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679" y="2276872"/>
                        <a:ext cx="3813175" cy="326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" y="4365104"/>
            <a:ext cx="4897437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492500" y="4867275"/>
            <a:ext cx="2374900" cy="4318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73735" name="AutoShape 8"/>
          <p:cNvSpPr>
            <a:spLocks noChangeArrowheads="1"/>
          </p:cNvSpPr>
          <p:nvPr/>
        </p:nvSpPr>
        <p:spPr bwMode="auto">
          <a:xfrm>
            <a:off x="6011863" y="5000625"/>
            <a:ext cx="360362" cy="269875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16632"/>
            <a:ext cx="6779096" cy="92233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  <a:hlinkClick r:id="rId2"/>
              </a:rPr>
              <a:t>Citace PRO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567634" cy="5146380"/>
          </a:xfr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86895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Citace v </a:t>
            </a:r>
            <a:r>
              <a:rPr lang="cs-CZ" sz="3600" b="1" dirty="0">
                <a:solidFill>
                  <a:schemeClr val="bg1"/>
                </a:solidFill>
                <a:hlinkClick r:id="rId2"/>
              </a:rPr>
              <a:t>katalogu</a:t>
            </a:r>
            <a:r>
              <a:rPr lang="cs-CZ" sz="3600" b="1" dirty="0">
                <a:solidFill>
                  <a:schemeClr val="bg1"/>
                </a:solidFill>
              </a:rPr>
              <a:t> knihoven MU</a:t>
            </a: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" y="1268760"/>
            <a:ext cx="7990127" cy="5256584"/>
          </a:xfr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6213376" cy="86409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Import citací do Citace PRO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4" y="1268412"/>
            <a:ext cx="8072654" cy="5112915"/>
          </a:xfrm>
        </p:spPr>
      </p:pic>
    </p:spTree>
    <p:extLst>
      <p:ext uri="{BB962C8B-B14F-4D97-AF65-F5344CB8AC3E}">
        <p14:creationId xmlns:p14="http://schemas.microsoft.com/office/powerpoint/2010/main" val="279397079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357392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Citace v Theses.cz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231360" cy="4032448"/>
          </a:xfrm>
        </p:spPr>
      </p:pic>
      <p:pic>
        <p:nvPicPr>
          <p:cNvPr id="14" name="Zástupný symbol pro obsah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4" y="5329907"/>
            <a:ext cx="8529476" cy="648072"/>
          </a:xfrm>
        </p:spPr>
      </p:pic>
      <p:sp>
        <p:nvSpPr>
          <p:cNvPr id="4" name="TextovéPole 3"/>
          <p:cNvSpPr txBox="1"/>
          <p:nvPr/>
        </p:nvSpPr>
        <p:spPr>
          <a:xfrm rot="10800000" flipH="1" flipV="1">
            <a:off x="2843808" y="606961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název práce nutno upravit do kurzívy!</a:t>
            </a:r>
          </a:p>
        </p:txBody>
      </p:sp>
    </p:spTree>
    <p:extLst>
      <p:ext uri="{BB962C8B-B14F-4D97-AF65-F5344CB8AC3E}">
        <p14:creationId xmlns:p14="http://schemas.microsoft.com/office/powerpoint/2010/main" val="381609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0"/>
            <a:ext cx="5915000" cy="101297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Kontrola importovaných citací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268760"/>
            <a:ext cx="8003232" cy="4857403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stažené a automaticky generované citace je nutno kontrolovat a případně upravit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u online zdrojů je zpravidla nutné doplnit URL odkaz (Dostupné z: ….)</a:t>
            </a:r>
          </a:p>
        </p:txBody>
      </p:sp>
    </p:spTree>
    <p:extLst>
      <p:ext uri="{BB962C8B-B14F-4D97-AF65-F5344CB8AC3E}">
        <p14:creationId xmlns:p14="http://schemas.microsoft.com/office/powerpoint/2010/main" val="87544248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08088"/>
            <a:ext cx="7993062" cy="5472113"/>
          </a:xfrm>
        </p:spPr>
        <p:txBody>
          <a:bodyPr/>
          <a:lstStyle/>
          <a:p>
            <a:pPr eaLnBrk="1" hangingPunct="1"/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  <a:hlinkClick r:id="rId2" tooltip="Zotero"/>
              </a:rPr>
              <a:t>ZOTERO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rozšíření do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Firefoxu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umí získávat bibliografické údaje přímo z webové stránky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sdílení a export citací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  <a:hlinkClick r:id="rId3" tooltip="Connotea"/>
            </a:endParaRPr>
          </a:p>
          <a:p>
            <a:pPr eaLnBrk="1" hangingPunct="1"/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  <a:hlinkClick r:id="rId3" tooltip="Connotea"/>
              </a:rPr>
              <a:t>Connotea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systém pro správu odkazů z internetu a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profi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databází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citace lze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tagovat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sdílet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  <a:hlinkClick r:id="rId4" tooltip="Connotea"/>
            </a:endParaRPr>
          </a:p>
          <a:p>
            <a:pPr eaLnBrk="1" hangingPunct="1"/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  <a:hlinkClick r:id="rId4" tooltip="Connotea"/>
              </a:rPr>
              <a:t>CiteULike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systém pro správu citací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tagování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sdílení, RSS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podpora všech významných citačních stylů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ale nepodporuje ISO 690</a:t>
            </a:r>
          </a:p>
          <a:p>
            <a:pPr eaLnBrk="1" hangingPunct="1"/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Mendeley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správa citací, sdílení, anotování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práce s plnými texty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 a sociální sítě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79712" y="260648"/>
            <a:ext cx="7164288" cy="735013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>
                <a:solidFill>
                  <a:schemeClr val="bg1"/>
                </a:solidFill>
              </a:rPr>
              <a:t>Zdarma dostupný SW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7" y="3861048"/>
            <a:ext cx="190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208088"/>
            <a:ext cx="19367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492896"/>
            <a:ext cx="17240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36" y="5222722"/>
            <a:ext cx="959371" cy="73152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74638"/>
            <a:ext cx="6779096" cy="634082"/>
          </a:xfrm>
        </p:spPr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chemeClr val="bg1"/>
                </a:solidFill>
                <a:hlinkClick r:id="rId2"/>
              </a:rPr>
              <a:t>Odevzdej.cz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76667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kontrola textu na plagiátorství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nahraje se soubor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výsledek se posílá na zadaný e-mail</a:t>
            </a:r>
          </a:p>
          <a:p>
            <a:pPr lvl="1"/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18848"/>
            <a:ext cx="6232810" cy="3490471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Úkol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568952" cy="51845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 IS MU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Odpovědníky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Cvičení - citace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10 otázek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možnost vyhotovení do 30. 11. 2017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úkol je dobrovolný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splněný úkol =  +3 body do </a:t>
            </a: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závěrečného testu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1328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Doporučené zdroje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568952" cy="51845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Jan SKŮPA –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dokumentů: dle ČSN ISO 690 (01 0197) platné od 1. dubna 2011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1.3 MB]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BIERNÁTOVÁ, Olga –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Bibliografické citace dle aktualizované normy ČSN ISO 690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Slideshare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Iva: informační výchova na UTB ve Zlíně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[online kurz]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KRATOCHVÍL, Jiří  – 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Jak citovat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1.7 MB]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KRATOCHVÍL, Jiří et al. –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Metodika tvorby bibliografických citací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[e-publikace]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Naučte (se)</a:t>
            </a:r>
            <a:b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Blansko: Citace.com, 2014.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ISBN 978-80-260-6074-1.</a:t>
            </a:r>
          </a:p>
          <a:p>
            <a:pPr marL="709613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38" y="4293096"/>
            <a:ext cx="1619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138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286596e46b259726bbfc785490712ecdc933b6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blona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10124</TotalTime>
  <Words>4965</Words>
  <Application>Microsoft Office PowerPoint</Application>
  <PresentationFormat>Předvádění na obrazovce (4:3)</PresentationFormat>
  <Paragraphs>584</Paragraphs>
  <Slides>101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101</vt:i4>
      </vt:variant>
    </vt:vector>
  </HeadingPairs>
  <TitlesOfParts>
    <vt:vector size="109" baseType="lpstr">
      <vt:lpstr>Arial</vt:lpstr>
      <vt:lpstr>Calibri</vt:lpstr>
      <vt:lpstr>Tahoma</vt:lpstr>
      <vt:lpstr>Verdana</vt:lpstr>
      <vt:lpstr>Wingdings</vt:lpstr>
      <vt:lpstr>template</vt:lpstr>
      <vt:lpstr>sablona1</vt:lpstr>
      <vt:lpstr>Image</vt:lpstr>
      <vt:lpstr>Citace a citační SW</vt:lpstr>
      <vt:lpstr>Obsah přednášky</vt:lpstr>
      <vt:lpstr>Prezentace aplikace PowerPoint</vt:lpstr>
      <vt:lpstr>Citát </vt:lpstr>
      <vt:lpstr>Citát - ukázka</vt:lpstr>
      <vt:lpstr>Parafráze</vt:lpstr>
      <vt:lpstr>Parafráze - ukázka</vt:lpstr>
      <vt:lpstr>Bibliografické citace/reference</vt:lpstr>
      <vt:lpstr>Bibliografické citace/reference – ukázka </vt:lpstr>
      <vt:lpstr>Prezentace aplikace PowerPoint</vt:lpstr>
      <vt:lpstr>Proč citujeme</vt:lpstr>
      <vt:lpstr>Co nemusíme citovat</vt:lpstr>
      <vt:lpstr>Prezentace aplikace PowerPoint</vt:lpstr>
      <vt:lpstr>Definice plagiátorství</vt:lpstr>
      <vt:lpstr>Co je plagiátorství</vt:lpstr>
      <vt:lpstr>Prezentace aplikace PowerPoint</vt:lpstr>
      <vt:lpstr>Kopírování  (CTRL+C)</vt:lpstr>
      <vt:lpstr>Necitování v textu</vt:lpstr>
      <vt:lpstr>Citáty bez uvozovek</vt:lpstr>
      <vt:lpstr>Chybějící zdroj</vt:lpstr>
      <vt:lpstr>Nedohledatelný zdroj</vt:lpstr>
      <vt:lpstr>Vylepšování literatury</vt:lpstr>
      <vt:lpstr>Zneužití autocitací</vt:lpstr>
      <vt:lpstr>Doprovodný materiál</vt:lpstr>
      <vt:lpstr>Odůvodněná míra</vt:lpstr>
      <vt:lpstr>Prezentace aplikace PowerPoint</vt:lpstr>
      <vt:lpstr>Citační styl</vt:lpstr>
      <vt:lpstr>Citační styly</vt:lpstr>
      <vt:lpstr>Prezentace aplikace PowerPoint</vt:lpstr>
      <vt:lpstr>Nová norma</vt:lpstr>
      <vt:lpstr>Prezentace aplikace PowerPoint</vt:lpstr>
      <vt:lpstr>Metoda jméno-datum</vt:lpstr>
      <vt:lpstr>Metoda jméno-datum</vt:lpstr>
      <vt:lpstr>Metoda jméno-datum</vt:lpstr>
      <vt:lpstr>Seznam literatury u metody jméno-datum</vt:lpstr>
      <vt:lpstr>Metoda jméno-datum   příklady</vt:lpstr>
      <vt:lpstr>Číslování citací </vt:lpstr>
      <vt:lpstr>Číslování citací – příklady</vt:lpstr>
      <vt:lpstr>Poznámky pod čarou</vt:lpstr>
      <vt:lpstr>Poznámky pod čarou</vt:lpstr>
      <vt:lpstr>Poznámky pod čarou</vt:lpstr>
      <vt:lpstr>Poznámky pod čarou - příklady</vt:lpstr>
      <vt:lpstr>Prezentace aplikace PowerPoint</vt:lpstr>
      <vt:lpstr>Seznam bibliografických citací</vt:lpstr>
      <vt:lpstr>Prezentace aplikace PowerPoint</vt:lpstr>
      <vt:lpstr>Zásady citování</vt:lpstr>
      <vt:lpstr>Obecná struktura</vt:lpstr>
      <vt:lpstr>Obecná struktura</vt:lpstr>
      <vt:lpstr>Obecná struktura</vt:lpstr>
      <vt:lpstr>Prezentace aplikace PowerPoint</vt:lpstr>
      <vt:lpstr>Citování tištěných dokumentů</vt:lpstr>
      <vt:lpstr>Citování elektronických dokumentů</vt:lpstr>
      <vt:lpstr>Prezentace aplikace PowerPoint</vt:lpstr>
      <vt:lpstr>Druhy dokumentů</vt:lpstr>
      <vt:lpstr>Knihy</vt:lpstr>
      <vt:lpstr>E-knihy</vt:lpstr>
      <vt:lpstr>Kapitola z knihy / e-knihy</vt:lpstr>
      <vt:lpstr>Sborník</vt:lpstr>
      <vt:lpstr>E-sborník</vt:lpstr>
      <vt:lpstr>Příspěvek ze sborníku</vt:lpstr>
      <vt:lpstr>E-příspěvek ze sborníku</vt:lpstr>
      <vt:lpstr>Článek</vt:lpstr>
      <vt:lpstr>E-článek</vt:lpstr>
      <vt:lpstr>Novinový článek/e-článek</vt:lpstr>
      <vt:lpstr>Periodikum</vt:lpstr>
      <vt:lpstr>E-periodikum</vt:lpstr>
      <vt:lpstr>Akademická práce/e-práce</vt:lpstr>
      <vt:lpstr>Legislativa</vt:lpstr>
      <vt:lpstr>Normy a standardy</vt:lpstr>
      <vt:lpstr>Kartografické materiály</vt:lpstr>
      <vt:lpstr>Obrázky / e-obrázky</vt:lpstr>
      <vt:lpstr>Firemní dokumenty</vt:lpstr>
      <vt:lpstr>E-firemní dokumenty</vt:lpstr>
      <vt:lpstr>Dokumenty online</vt:lpstr>
      <vt:lpstr>Webová sídla</vt:lpstr>
      <vt:lpstr>Webová stránka</vt:lpstr>
      <vt:lpstr>Příspěvek na webu</vt:lpstr>
      <vt:lpstr>Příspěvek na webu</vt:lpstr>
      <vt:lpstr>Příspěvek na webu -video</vt:lpstr>
      <vt:lpstr>E-mail</vt:lpstr>
      <vt:lpstr>Pořad v TV nebo rozhlasu</vt:lpstr>
      <vt:lpstr>Část pořadu (rozhovor, jedna zpráva)</vt:lpstr>
      <vt:lpstr>Film</vt:lpstr>
      <vt:lpstr>Seriál</vt:lpstr>
      <vt:lpstr>Prezentace aplikace PowerPoint</vt:lpstr>
      <vt:lpstr>Prezentace aplikace PowerPoint</vt:lpstr>
      <vt:lpstr>Co je citační SW?</vt:lpstr>
      <vt:lpstr>EndNote Basic</vt:lpstr>
      <vt:lpstr>Citace.com</vt:lpstr>
      <vt:lpstr>Citace PRO</vt:lpstr>
      <vt:lpstr>Citace PRO</vt:lpstr>
      <vt:lpstr>Citace v katalogu knihoven MU</vt:lpstr>
      <vt:lpstr>Import citací do Citace PRO</vt:lpstr>
      <vt:lpstr>Citace v Theses.cz</vt:lpstr>
      <vt:lpstr>Kontrola importovaných citací</vt:lpstr>
      <vt:lpstr>Zdarma dostupný SW</vt:lpstr>
      <vt:lpstr>Odevzdej.cz</vt:lpstr>
      <vt:lpstr>Úkol</vt:lpstr>
      <vt:lpstr>Doporučené zdroje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Blanka Farkašová</dc:creator>
  <cp:lastModifiedBy>Martin</cp:lastModifiedBy>
  <cp:revision>831</cp:revision>
  <cp:lastPrinted>2015-10-03T15:31:46Z</cp:lastPrinted>
  <dcterms:created xsi:type="dcterms:W3CDTF">2008-06-02T21:04:14Z</dcterms:created>
  <dcterms:modified xsi:type="dcterms:W3CDTF">2017-11-02T12:53:01Z</dcterms:modified>
</cp:coreProperties>
</file>