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267" r:id="rId5"/>
    <p:sldId id="260" r:id="rId6"/>
    <p:sldId id="261" r:id="rId7"/>
    <p:sldId id="262" r:id="rId8"/>
    <p:sldId id="264" r:id="rId9"/>
    <p:sldId id="263" r:id="rId10"/>
    <p:sldId id="266" r:id="rId11"/>
    <p:sldId id="271" r:id="rId12"/>
    <p:sldId id="265" r:id="rId13"/>
    <p:sldId id="270" r:id="rId14"/>
    <p:sldId id="269" r:id="rId15"/>
    <p:sldId id="282" r:id="rId16"/>
    <p:sldId id="280" r:id="rId17"/>
    <p:sldId id="278" r:id="rId18"/>
    <p:sldId id="296" r:id="rId19"/>
    <p:sldId id="297" r:id="rId20"/>
    <p:sldId id="298" r:id="rId21"/>
    <p:sldId id="299" r:id="rId22"/>
    <p:sldId id="300" r:id="rId23"/>
    <p:sldId id="288" r:id="rId24"/>
    <p:sldId id="287" r:id="rId25"/>
    <p:sldId id="289" r:id="rId26"/>
    <p:sldId id="290" r:id="rId27"/>
    <p:sldId id="292" r:id="rId28"/>
    <p:sldId id="291" r:id="rId29"/>
    <p:sldId id="277" r:id="rId30"/>
    <p:sldId id="276" r:id="rId31"/>
    <p:sldId id="275" r:id="rId32"/>
    <p:sldId id="274" r:id="rId33"/>
    <p:sldId id="279" r:id="rId34"/>
    <p:sldId id="301" r:id="rId35"/>
    <p:sldId id="302" r:id="rId36"/>
    <p:sldId id="303" r:id="rId37"/>
    <p:sldId id="304" r:id="rId38"/>
    <p:sldId id="305" r:id="rId39"/>
    <p:sldId id="308" r:id="rId40"/>
    <p:sldId id="309" r:id="rId41"/>
    <p:sldId id="293" r:id="rId42"/>
    <p:sldId id="295" r:id="rId43"/>
    <p:sldId id="258" r:id="rId4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60"/>
            <p14:sldId id="261"/>
            <p14:sldId id="262"/>
            <p14:sldId id="264"/>
            <p14:sldId id="263"/>
            <p14:sldId id="266"/>
            <p14:sldId id="271"/>
            <p14:sldId id="265"/>
            <p14:sldId id="270"/>
            <p14:sldId id="269"/>
            <p14:sldId id="282"/>
            <p14:sldId id="280"/>
            <p14:sldId id="278"/>
            <p14:sldId id="296"/>
            <p14:sldId id="297"/>
            <p14:sldId id="298"/>
            <p14:sldId id="299"/>
            <p14:sldId id="300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279"/>
            <p14:sldId id="301"/>
            <p14:sldId id="302"/>
            <p14:sldId id="303"/>
            <p14:sldId id="304"/>
            <p14:sldId id="305"/>
            <p14:sldId id="308"/>
            <p14:sldId id="309"/>
            <p14:sldId id="293"/>
            <p14:sldId id="29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3" d="100"/>
          <a:sy n="63" d="100"/>
        </p:scale>
        <p:origin x="2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5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7827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6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5926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8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5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036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25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73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41072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291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481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02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8552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801949" cy="1277226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Odborný text  a práce                    s informačními zdroji</a:t>
            </a:r>
            <a:b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ZUR787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9692" y="4752690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40152" y="6147609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3. 11.  2017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err="1"/>
              <a:t>odb</a:t>
            </a:r>
            <a:r>
              <a:rPr lang="cs-CZ" altLang="cs-CZ" dirty="0"/>
              <a:t>.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19675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650" y="1817440"/>
            <a:ext cx="8674576" cy="504056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108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10800" b="1" i="1" dirty="0" smtClean="0">
                <a:latin typeface="Arial" panose="020B0604020202020204" pitchFamily="34" charset="0"/>
              </a:rPr>
              <a:t>     </a:t>
            </a:r>
            <a:r>
              <a:rPr lang="cs-CZ" sz="10800" b="1" i="1" dirty="0" smtClean="0"/>
              <a:t>Př</a:t>
            </a:r>
            <a:r>
              <a:rPr lang="cs-CZ" sz="10800" b="1" i="1" dirty="0"/>
              <a:t>. </a:t>
            </a:r>
            <a:r>
              <a:rPr lang="cs-CZ" sz="10800" b="1" i="1" dirty="0" err="1"/>
              <a:t>burgr</a:t>
            </a:r>
            <a:r>
              <a:rPr lang="cs-CZ" sz="10800" b="1" i="1" dirty="0"/>
              <a:t> </a:t>
            </a:r>
            <a:r>
              <a:rPr lang="cs-CZ" sz="10800" b="1" i="1" dirty="0" err="1"/>
              <a:t>site:fss.muni.cz</a:t>
            </a:r>
            <a:r>
              <a:rPr lang="cs-CZ" sz="10800" b="1" i="1" dirty="0"/>
              <a:t> </a:t>
            </a:r>
          </a:p>
          <a:p>
            <a:pPr>
              <a:defRPr/>
            </a:pPr>
            <a:endParaRPr lang="cs-CZ" sz="108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10800" dirty="0"/>
              <a:t>Definice</a:t>
            </a:r>
          </a:p>
          <a:p>
            <a:pPr marL="0" indent="0">
              <a:buNone/>
              <a:defRPr/>
            </a:pPr>
            <a:r>
              <a:rPr lang="cs-CZ" sz="10800" b="1" i="1" dirty="0" smtClean="0">
                <a:latin typeface="Arial" panose="020B0604020202020204" pitchFamily="34" charset="0"/>
              </a:rPr>
              <a:t>     </a:t>
            </a:r>
            <a:r>
              <a:rPr lang="cs-CZ" sz="10800" b="1" i="1" dirty="0" smtClean="0"/>
              <a:t>Př</a:t>
            </a:r>
            <a:r>
              <a:rPr lang="cs-CZ" sz="10800" b="1" i="1" dirty="0"/>
              <a:t>. </a:t>
            </a:r>
            <a:r>
              <a:rPr lang="cs-CZ" sz="10800" b="1" i="1" dirty="0" err="1"/>
              <a:t>define:cyberbullying</a:t>
            </a:r>
            <a:endParaRPr lang="cs-CZ" sz="10800" b="1" i="1" dirty="0"/>
          </a:p>
          <a:p>
            <a:pPr>
              <a:defRPr/>
            </a:pPr>
            <a:endParaRPr lang="cs-CZ" sz="108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10800" dirty="0"/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10800" b="1" i="1" dirty="0" smtClean="0">
                <a:latin typeface="Arial" panose="020B0604020202020204" pitchFamily="34" charset="0"/>
              </a:rPr>
              <a:t>     </a:t>
            </a:r>
            <a:r>
              <a:rPr lang="cs-CZ" sz="10800" b="1" i="1" dirty="0" smtClean="0"/>
              <a:t>Př</a:t>
            </a:r>
            <a:r>
              <a:rPr lang="cs-CZ" sz="10800" b="1" i="1" dirty="0"/>
              <a:t>. </a:t>
            </a:r>
            <a:r>
              <a:rPr lang="cs-CZ" sz="10800" b="1" i="1" dirty="0" err="1"/>
              <a:t>related:medzur.fss.muni.cz</a:t>
            </a:r>
            <a:endParaRPr lang="cs-CZ" sz="10800" b="1" i="1" dirty="0"/>
          </a:p>
          <a:p>
            <a:pPr marL="0" indent="0">
              <a:buNone/>
              <a:defRPr/>
            </a:pPr>
            <a:endParaRPr lang="cs-CZ" sz="108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10800" dirty="0"/>
              <a:t>Typ dokumentu</a:t>
            </a:r>
          </a:p>
          <a:p>
            <a:pPr marL="0" indent="0">
              <a:buNone/>
              <a:defRPr/>
            </a:pPr>
            <a:r>
              <a:rPr lang="cs-CZ" sz="10800" b="1" i="1" dirty="0" smtClean="0"/>
              <a:t>      Př</a:t>
            </a:r>
            <a:r>
              <a:rPr lang="cs-CZ" sz="10800" b="1" i="1" dirty="0"/>
              <a:t>. </a:t>
            </a:r>
            <a:r>
              <a:rPr lang="cs-CZ" sz="10800" b="1" i="1" dirty="0" err="1"/>
              <a:t>filetype:pdf</a:t>
            </a:r>
            <a:endParaRPr lang="cs-CZ" sz="108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hlinkClick r:id="rId3"/>
              </a:rPr>
              <a:t>Infographic</a:t>
            </a:r>
            <a:r>
              <a:rPr lang="cs-CZ" sz="3200" dirty="0">
                <a:hlinkClick r:id="rId3"/>
              </a:rPr>
              <a:t>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9411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013176"/>
            <a:ext cx="3763332" cy="830997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reklama  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děti</a:t>
            </a: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59557" y="6231775"/>
            <a:ext cx="1756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reklama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76256" y="6231775"/>
            <a:ext cx="195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děti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mediální pedagogika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mediální výchova</a:t>
            </a:r>
            <a:endParaRPr kumimoji="0" lang="cs-CZ" alt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35896" y="5873160"/>
            <a:ext cx="318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Mediální pedagogika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Mediální výchova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25144"/>
            <a:ext cx="2952328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reklama </a:t>
            </a: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</a:t>
            </a:r>
            <a:endParaRPr kumimoji="0" lang="cs-CZ" altLang="cs-CZ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lang="cs-CZ" altLang="cs-CZ" sz="3000" dirty="0" smtClean="0">
                <a:solidFill>
                  <a:prstClr val="black"/>
                </a:solidFill>
              </a:rPr>
              <a:t>"sociální </a:t>
            </a:r>
            <a:r>
              <a:rPr kumimoji="0" lang="cs-CZ" alt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sítě"</a:t>
            </a: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6017806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reklama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72200" y="601780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</a:t>
            </a:r>
            <a:r>
              <a:rPr kumimoji="0" lang="cs-CZ" altLang="cs-CZ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sociální sítě</a:t>
            </a:r>
            <a:r>
              <a:rPr kumimoji="0" lang="cs-CZ" altLang="cs-CZ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5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/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úkolu</a:t>
            </a:r>
            <a:r>
              <a:rPr lang="cs-CZ" altLang="cs-CZ" sz="2500" dirty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844824"/>
            <a:ext cx="8229600" cy="46805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</a:t>
            </a:r>
            <a:r>
              <a:rPr lang="cs-CZ" altLang="cs-CZ" sz="2700" dirty="0" smtClean="0"/>
              <a:t>tohoto </a:t>
            </a:r>
            <a:r>
              <a:rPr lang="cs-CZ" altLang="cs-CZ" sz="2700" dirty="0"/>
              <a:t>kořenu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</a:t>
            </a:r>
            <a:r>
              <a:rPr lang="cs-CZ" altLang="cs-CZ" sz="2700" dirty="0" smtClean="0"/>
              <a:t>zástupným </a:t>
            </a:r>
            <a:r>
              <a:rPr lang="cs-CZ" altLang="cs-CZ" sz="2700" dirty="0"/>
              <a:t>znakem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</a:t>
            </a:r>
            <a:r>
              <a:rPr lang="cs-CZ" altLang="cs-CZ" sz="2700" dirty="0" smtClean="0"/>
              <a:t>různé symboly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/>
              <a:t>př</a:t>
            </a:r>
            <a:r>
              <a:rPr lang="cs-CZ" altLang="cs-CZ" b="1" i="1" dirty="0"/>
              <a:t>. 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žurnal</a:t>
            </a:r>
            <a:r>
              <a:rPr lang="en-US" altLang="cs-CZ" b="1" i="1" dirty="0" smtClean="0">
                <a:latin typeface="Calibri" panose="020F0502020204030204" pitchFamily="34" charset="0"/>
              </a:rPr>
              <a:t>*</a:t>
            </a:r>
            <a:r>
              <a:rPr lang="cs-CZ" altLang="cs-CZ" b="1" i="1" dirty="0" smtClean="0">
                <a:latin typeface="Calibri" panose="020F0502020204030204" pitchFamily="34" charset="0"/>
              </a:rPr>
              <a:t> </a:t>
            </a:r>
            <a:r>
              <a:rPr lang="cs-CZ" altLang="cs-CZ" b="1" i="1" dirty="0">
                <a:latin typeface="Calibri" panose="020F0502020204030204" pitchFamily="34" charset="0"/>
              </a:rPr>
              <a:t>- vyhledá žurnalisté, žurnalistika, žurnalistický atd.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6281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</a:t>
            </a:r>
            <a:r>
              <a:rPr lang="cs-CZ" altLang="cs-CZ" sz="3000" b="1" i="1" dirty="0" smtClean="0"/>
              <a:t>"mediální komunikace"</a:t>
            </a:r>
            <a:endParaRPr lang="cs-CZ" altLang="cs-CZ" sz="30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6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err="1">
                <a:hlinkClick r:id="rId3"/>
              </a:rPr>
              <a:t>EndNote</a:t>
            </a:r>
            <a:r>
              <a:rPr lang="cs-CZ" altLang="cs-CZ" dirty="0">
                <a:hlinkClick r:id="rId3"/>
              </a:rPr>
              <a:t> Web,</a:t>
            </a:r>
            <a:r>
              <a:rPr lang="cs-CZ" altLang="cs-CZ" dirty="0"/>
              <a:t> </a:t>
            </a:r>
            <a:r>
              <a:rPr lang="cs-CZ" altLang="cs-CZ" dirty="0" err="1">
                <a:hlinkClick r:id="rId4"/>
              </a:rPr>
              <a:t>Zotero</a:t>
            </a:r>
            <a:r>
              <a:rPr lang="cs-CZ" altLang="cs-CZ" dirty="0">
                <a:hlinkClick r:id="rId4"/>
              </a:rPr>
              <a:t>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197768" y="1412776"/>
            <a:ext cx="87484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</a:t>
            </a:r>
            <a:r>
              <a:rPr lang="cs-CZ" altLang="cs-CZ" sz="59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r>
              <a:rPr lang="cs-CZ" altLang="cs-CZ" sz="5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</a:t>
            </a:r>
            <a:endParaRPr lang="cs-CZ" sz="5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716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dirty="0" err="1" smtClean="0"/>
              <a:t>Anopress</a:t>
            </a:r>
            <a:r>
              <a:rPr lang="en-US" altLang="cs-CZ" dirty="0" smtClean="0"/>
              <a:t> Monitoring Online</a:t>
            </a: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dirty="0" smtClean="0"/>
              <a:t>Sage Journals Online</a:t>
            </a:r>
            <a:endParaRPr lang="cs-CZ" altLang="cs-CZ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Citační software </a:t>
            </a:r>
            <a:r>
              <a:rPr lang="cs-CZ" altLang="cs-CZ" dirty="0" err="1" smtClean="0"/>
              <a:t>EndNote</a:t>
            </a:r>
            <a:r>
              <a:rPr lang="cs-CZ" altLang="cs-CZ" dirty="0" smtClean="0"/>
              <a:t> Web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4966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710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112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dotaz</a:t>
            </a:r>
          </a:p>
        </p:txBody>
      </p:sp>
      <p:sp>
        <p:nvSpPr>
          <p:cNvPr id="47113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2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81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133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Plný text článku</a:t>
            </a:r>
          </a:p>
        </p:txBody>
      </p:sp>
    </p:spTree>
    <p:extLst>
      <p:ext uri="{BB962C8B-B14F-4D97-AF65-F5344CB8AC3E}">
        <p14:creationId xmlns:p14="http://schemas.microsoft.com/office/powerpoint/2010/main" val="26844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915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01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články v daném profilu</a:t>
            </a:r>
          </a:p>
        </p:txBody>
      </p:sp>
    </p:spTree>
    <p:extLst>
      <p:ext uri="{BB962C8B-B14F-4D97-AF65-F5344CB8AC3E}">
        <p14:creationId xmlns:p14="http://schemas.microsoft.com/office/powerpoint/2010/main" val="25668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34399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0503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/>
              <a:t>Vytvoření účtu v </a:t>
            </a:r>
            <a:r>
              <a:rPr lang="cs-CZ" sz="2700" dirty="0" err="1">
                <a:hlinkClick r:id="rId3"/>
              </a:rPr>
              <a:t>EndNote</a:t>
            </a:r>
            <a:r>
              <a:rPr lang="cs-CZ" sz="2700" dirty="0">
                <a:hlinkClick r:id="rId3"/>
              </a:rPr>
              <a:t> </a:t>
            </a:r>
            <a:r>
              <a:rPr lang="cs-CZ" sz="2700" dirty="0" smtClean="0">
                <a:hlinkClick r:id="rId3"/>
              </a:rPr>
              <a:t>Web</a:t>
            </a:r>
            <a:r>
              <a:rPr lang="cs-CZ" sz="2700" dirty="0" smtClean="0"/>
              <a:t>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b="1" dirty="0"/>
              <a:t>Vyhledání záznamů </a:t>
            </a:r>
            <a:r>
              <a:rPr lang="cs-CZ" sz="2700" dirty="0"/>
              <a:t>v databázi </a:t>
            </a:r>
            <a:r>
              <a:rPr lang="cs-CZ" sz="2700" dirty="0" err="1"/>
              <a:t>Sage</a:t>
            </a:r>
            <a:r>
              <a:rPr lang="cs-CZ" sz="2700" dirty="0"/>
              <a:t> a jejich výběr </a:t>
            </a:r>
            <a:r>
              <a:rPr lang="cs-CZ" sz="2700" dirty="0" smtClean="0"/>
              <a:t>      </a:t>
            </a:r>
            <a:r>
              <a:rPr lang="cs-CZ" sz="2700" b="1" dirty="0" smtClean="0"/>
              <a:t>("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selected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citations</a:t>
            </a:r>
            <a:r>
              <a:rPr lang="cs-CZ" sz="2700" b="1" dirty="0" smtClean="0"/>
              <a:t>" </a:t>
            </a:r>
            <a:r>
              <a:rPr lang="cs-CZ" sz="2700" dirty="0" smtClean="0"/>
              <a:t>nahoře </a:t>
            </a:r>
            <a:r>
              <a:rPr lang="cs-CZ" sz="2700" dirty="0"/>
              <a:t>pod záznamy</a:t>
            </a:r>
            <a:r>
              <a:rPr lang="cs-CZ" sz="2700" dirty="0" smtClean="0"/>
              <a:t>).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Poté </a:t>
            </a:r>
            <a:r>
              <a:rPr lang="cs-CZ" sz="2700" dirty="0"/>
              <a:t>zvolit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Format</a:t>
            </a:r>
            <a:r>
              <a:rPr lang="cs-CZ" sz="2700" b="1" dirty="0" smtClean="0"/>
              <a:t>" - </a:t>
            </a:r>
            <a:r>
              <a:rPr lang="cs-CZ" sz="2700" b="1" dirty="0" err="1" smtClean="0"/>
              <a:t>EndNote</a:t>
            </a:r>
            <a:r>
              <a:rPr lang="cs-CZ" sz="2700" dirty="0" smtClean="0"/>
              <a:t> a </a:t>
            </a:r>
            <a:r>
              <a:rPr lang="cs-CZ" sz="2700" dirty="0"/>
              <a:t>kliknout na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</a:t>
            </a:r>
            <a:r>
              <a:rPr lang="cs-CZ" sz="2700" b="1" dirty="0" smtClean="0"/>
              <a:t>".</a:t>
            </a:r>
            <a:endParaRPr lang="cs-CZ" sz="2700" b="1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Objeví se další stránka </a:t>
            </a:r>
            <a:r>
              <a:rPr lang="cs-CZ" sz="2700" dirty="0"/>
              <a:t>s hláškou </a:t>
            </a:r>
            <a:r>
              <a:rPr lang="cs-CZ" sz="2700" b="1" dirty="0" smtClean="0"/>
              <a:t>"Otevíráte soubor"</a:t>
            </a:r>
            <a:r>
              <a:rPr lang="cs-CZ" sz="2700" dirty="0" smtClean="0"/>
              <a:t> – např. sage_dsna9.</a:t>
            </a:r>
            <a:r>
              <a:rPr lang="cs-CZ" sz="2700" b="1" dirty="0" smtClean="0"/>
              <a:t>enw</a:t>
            </a:r>
            <a:r>
              <a:rPr lang="cs-CZ" sz="2700" dirty="0" smtClean="0"/>
              <a:t>. Zvolte </a:t>
            </a:r>
            <a:r>
              <a:rPr lang="cs-CZ" sz="2700" b="1" dirty="0" smtClean="0"/>
              <a:t>"uložit".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684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</a:t>
            </a:r>
            <a:r>
              <a:rPr lang="cs-CZ" sz="3200" b="1" dirty="0" smtClean="0"/>
              <a:t>Web II.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70503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700" dirty="0"/>
              <a:t>5) </a:t>
            </a:r>
            <a:r>
              <a:rPr lang="cs-CZ" sz="2700" b="1" dirty="0" smtClean="0"/>
              <a:t>Otevřete si </a:t>
            </a:r>
            <a:r>
              <a:rPr lang="cs-CZ" sz="2700" dirty="0" smtClean="0"/>
              <a:t>citační </a:t>
            </a:r>
            <a:r>
              <a:rPr lang="cs-CZ" sz="2700" dirty="0" err="1" smtClean="0"/>
              <a:t>manager</a:t>
            </a:r>
            <a:r>
              <a:rPr lang="cs-CZ" sz="2700" dirty="0" smtClean="0"/>
              <a:t> </a:t>
            </a:r>
            <a:r>
              <a:rPr lang="cs-CZ" sz="2700" dirty="0" err="1" smtClean="0">
                <a:hlinkClick r:id="rId3"/>
              </a:rPr>
              <a:t>EndNote</a:t>
            </a:r>
            <a:r>
              <a:rPr lang="cs-CZ" sz="2700" dirty="0" smtClean="0">
                <a:hlinkClick r:id="rId3"/>
              </a:rPr>
              <a:t> Web</a:t>
            </a:r>
            <a:r>
              <a:rPr lang="cs-CZ" sz="2700" dirty="0"/>
              <a:t> </a:t>
            </a:r>
            <a:r>
              <a:rPr lang="cs-CZ" sz="2700" dirty="0" smtClean="0"/>
              <a:t>a přihlaste se pomocí zvolených přihlašovacích údajů.</a:t>
            </a:r>
          </a:p>
          <a:p>
            <a:pPr marL="0" indent="0">
              <a:buNone/>
              <a:defRPr/>
            </a:pPr>
            <a:endParaRPr lang="cs-CZ" sz="2700" dirty="0"/>
          </a:p>
          <a:p>
            <a:pPr marL="0" indent="0">
              <a:buNone/>
              <a:defRPr/>
            </a:pPr>
            <a:r>
              <a:rPr lang="cs-CZ" sz="2700" dirty="0"/>
              <a:t>6) </a:t>
            </a:r>
            <a:r>
              <a:rPr lang="cs-CZ" sz="2700" b="1" dirty="0" smtClean="0"/>
              <a:t>Vyberte soubor, </a:t>
            </a:r>
            <a:r>
              <a:rPr lang="cs-CZ" sz="2700" dirty="0" smtClean="0"/>
              <a:t>v našem případě sage_dsna9.enw, </a:t>
            </a:r>
            <a:r>
              <a:rPr lang="en-US" sz="2700" dirty="0" smtClean="0"/>
              <a:t>"</a:t>
            </a:r>
            <a:r>
              <a:rPr lang="cs-CZ" sz="2700" b="1" dirty="0" smtClean="0"/>
              <a:t>Import </a:t>
            </a:r>
            <a:r>
              <a:rPr lang="cs-CZ" sz="2700" b="1" dirty="0" err="1" smtClean="0"/>
              <a:t>Option</a:t>
            </a:r>
            <a:r>
              <a:rPr lang="cs-CZ" sz="2700" b="1" dirty="0" smtClean="0"/>
              <a:t> - </a:t>
            </a:r>
            <a:r>
              <a:rPr lang="cs-CZ" sz="2700" b="1" dirty="0" err="1" smtClean="0"/>
              <a:t>EndNote</a:t>
            </a:r>
            <a:r>
              <a:rPr lang="cs-CZ" sz="2700" b="1" dirty="0" smtClean="0"/>
              <a:t> Import</a:t>
            </a:r>
            <a:r>
              <a:rPr lang="en-US" sz="2700" dirty="0" smtClean="0"/>
              <a:t>"</a:t>
            </a:r>
            <a:r>
              <a:rPr lang="cs-CZ" sz="2700" dirty="0" smtClean="0"/>
              <a:t> v poli </a:t>
            </a:r>
            <a:r>
              <a:rPr lang="en-US" sz="2700" dirty="0" smtClean="0"/>
              <a:t>"</a:t>
            </a:r>
            <a:r>
              <a:rPr lang="cs-CZ" sz="2700" b="1" dirty="0" smtClean="0"/>
              <a:t>To</a:t>
            </a:r>
            <a:r>
              <a:rPr lang="en-US" sz="2700" dirty="0" smtClean="0"/>
              <a:t>"</a:t>
            </a:r>
            <a:r>
              <a:rPr lang="cs-CZ" sz="2700" dirty="0" smtClean="0"/>
              <a:t> </a:t>
            </a:r>
            <a:r>
              <a:rPr lang="cs-CZ" sz="2700" b="1" dirty="0" smtClean="0"/>
              <a:t>zvolte složku, </a:t>
            </a:r>
            <a:r>
              <a:rPr lang="cs-CZ" sz="2700" dirty="0" smtClean="0"/>
              <a:t>do které chcete záznamy přidat, případně si vytvořte novou.</a:t>
            </a:r>
            <a:endParaRPr lang="cs-CZ" sz="2700" dirty="0"/>
          </a:p>
          <a:p>
            <a:pPr marL="0" indent="0">
              <a:buNone/>
              <a:defRPr/>
            </a:pPr>
            <a:endParaRPr lang="cs-CZ" sz="2700" dirty="0"/>
          </a:p>
          <a:p>
            <a:pPr marL="0" indent="0">
              <a:buNone/>
              <a:defRPr/>
            </a:pPr>
            <a:r>
              <a:rPr lang="cs-CZ" sz="2700" dirty="0"/>
              <a:t>7) Objeví se hláška sdělující, kolik záznamů bylo naimportováno (např. </a:t>
            </a:r>
            <a:r>
              <a:rPr lang="cs-CZ" sz="2700" dirty="0" smtClean="0"/>
              <a:t>"</a:t>
            </a:r>
            <a:r>
              <a:rPr lang="en-US" sz="2700" dirty="0"/>
              <a:t> references were imported into </a:t>
            </a:r>
            <a:r>
              <a:rPr lang="en-US" sz="2700" dirty="0" smtClean="0"/>
              <a:t>"</a:t>
            </a:r>
            <a:r>
              <a:rPr lang="cs-CZ" sz="2700" dirty="0" err="1" smtClean="0"/>
              <a:t>Political</a:t>
            </a:r>
            <a:r>
              <a:rPr lang="cs-CZ" sz="2700" dirty="0" smtClean="0"/>
              <a:t> Science</a:t>
            </a:r>
            <a:r>
              <a:rPr lang="en-US" sz="2700" dirty="0" smtClean="0"/>
              <a:t>" </a:t>
            </a:r>
            <a:r>
              <a:rPr lang="en-US" sz="2700" dirty="0"/>
              <a:t>group</a:t>
            </a:r>
            <a:r>
              <a:rPr lang="en-US" sz="2700" dirty="0" smtClean="0"/>
              <a:t>.</a:t>
            </a:r>
            <a:r>
              <a:rPr lang="cs-CZ" sz="2700" dirty="0" smtClean="0"/>
              <a:t>")</a:t>
            </a:r>
            <a:endParaRPr lang="cs-CZ" sz="2700" dirty="0"/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7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2123412" y="1412776"/>
            <a:ext cx="489717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Zadání </a:t>
            </a:r>
            <a:endParaRPr lang="cs-CZ" altLang="cs-CZ" sz="7200" b="1" dirty="0" smtClean="0">
              <a:solidFill>
                <a:schemeClr val="bg1"/>
              </a:solidFill>
            </a:endParaRP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praktického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Mgr. Dana Mazancová, </a:t>
            </a:r>
            <a:r>
              <a:rPr lang="cs-CZ" altLang="cs-CZ" dirty="0" err="1">
                <a:solidFill>
                  <a:schemeClr val="bg1"/>
                </a:solidFill>
              </a:rPr>
              <a:t>DiS</a:t>
            </a:r>
            <a:r>
              <a:rPr lang="cs-CZ" altLang="cs-CZ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 err="1">
                <a:solidFill>
                  <a:schemeClr val="bg1"/>
                </a:solidFill>
              </a:rPr>
              <a:t>mazancov</a:t>
            </a:r>
            <a:r>
              <a:rPr lang="en-US" altLang="cs-CZ" dirty="0">
                <a:solidFill>
                  <a:schemeClr val="bg1"/>
                </a:solidFill>
              </a:rPr>
              <a:t>@fss.muni.cz</a:t>
            </a:r>
            <a:endParaRPr lang="cs-CZ" altLang="cs-CZ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>
                <a:solidFill>
                  <a:schemeClr val="bg1"/>
                </a:solidFill>
              </a:rPr>
              <a:t>infozdroje</a:t>
            </a:r>
            <a:r>
              <a:rPr lang="en-US" sz="4000" b="1" dirty="0">
                <a:solidFill>
                  <a:schemeClr val="bg1"/>
                </a:solidFill>
              </a:rPr>
              <a:t>@</a:t>
            </a:r>
            <a:r>
              <a:rPr lang="cs-CZ" sz="4000" b="1" dirty="0" smtClean="0">
                <a:solidFill>
                  <a:schemeClr val="bg1"/>
                </a:solidFill>
              </a:rPr>
              <a:t>fss.muni.cz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tématu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(pokud se studiem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problematiky začínáte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nebojte se využít učebnice,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encyklopedie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radu vyučujícího apod.)</a:t>
            </a:r>
          </a:p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- grafické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znázornění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tématu</a:t>
            </a:r>
            <a:endParaRPr lang="cs-CZ" alt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klíčových slov (hesel)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-    používejte zejména 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371600" lvl="2" indent="-457200">
              <a:lnSpc>
                <a:spcPct val="120000"/>
              </a:lnSpc>
              <a:buFontTx/>
              <a:buChar char="-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příd. jména,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zájména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a slovesa pouze pokud jsou opravdu nezbytné</a:t>
            </a:r>
          </a:p>
          <a:p>
            <a:pPr marL="1371600" lvl="2" indent="-457200">
              <a:lnSpc>
                <a:spcPct val="120000"/>
              </a:lnSpc>
              <a:buFontTx/>
              <a:buChar char="-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vyhýbejte se tzv. stop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(předložky, 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spojky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, členy v cizích jazycích)</a:t>
            </a: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  př. marketingová komunikace; sociální sítě; propagace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cs-CZ" altLang="cs-CZ" sz="3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Pozn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. v katalozích knihoven můžete nalézt i tzv. </a:t>
            </a: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  <a:endParaRPr lang="cs-CZ" altLang="cs-CZ" sz="3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novináři – Česko – 20. -21. st.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98884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/>
              <a:t>odb</a:t>
            </a:r>
            <a:r>
              <a:rPr lang="cs-CZ" altLang="cs-CZ" sz="3000" dirty="0"/>
              <a:t>.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 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519</TotalTime>
  <Words>1239</Words>
  <Application>Microsoft Office PowerPoint</Application>
  <PresentationFormat>Předvádění na obrazovce (4:3)</PresentationFormat>
  <Paragraphs>288</Paragraphs>
  <Slides>42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Odborný text  a práce                    s informačními zdroji ZUR787</vt:lpstr>
      <vt:lpstr>Prezentace aplikace PowerPoint</vt:lpstr>
      <vt:lpstr>Prezentace aplikace PowerPoint</vt:lpstr>
      <vt:lpstr>Prezentace aplikace PowerPoint</vt:lpstr>
      <vt:lpstr>1. Téma a klíčová slova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Export záznamů z databáze Sage do citačního software EndNote Web </vt:lpstr>
      <vt:lpstr>Export záznamů z databáze Sage do citačního software EndNote Web II. </vt:lpstr>
      <vt:lpstr>Prezentace aplikace PowerPoint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31</cp:revision>
  <cp:lastPrinted>2017-11-02T09:26:06Z</cp:lastPrinted>
  <dcterms:created xsi:type="dcterms:W3CDTF">2017-08-02T08:11:17Z</dcterms:created>
  <dcterms:modified xsi:type="dcterms:W3CDTF">2017-11-03T11:14:15Z</dcterms:modified>
</cp:coreProperties>
</file>