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8" r:id="rId14"/>
    <p:sldId id="268" r:id="rId15"/>
    <p:sldId id="269" r:id="rId16"/>
    <p:sldId id="270" r:id="rId17"/>
    <p:sldId id="271" r:id="rId18"/>
    <p:sldId id="272" r:id="rId19"/>
    <p:sldId id="273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9" r:id="rId28"/>
    <p:sldId id="297" r:id="rId29"/>
    <p:sldId id="300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4.10.2018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181, BSS104 </a:t>
            </a:r>
            <a:r>
              <a:rPr lang="cs-CZ" dirty="0" smtClean="0"/>
              <a:t>4.10.2018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I. (TYPY VÝZKUMU, STRUKTURA, TÉMA, RELEVANCE, VÝZKUMNÉ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smtClean="0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+mj-lt"/>
              </a:rPr>
              <a:t>Tento krok zároveň znamená rozhodnutí o </a:t>
            </a:r>
            <a:r>
              <a:rPr lang="cs-CZ" sz="2800" b="1" dirty="0" smtClean="0">
                <a:latin typeface="+mj-lt"/>
              </a:rPr>
              <a:t>míře a způsobu redukce informací</a:t>
            </a:r>
            <a:r>
              <a:rPr lang="cs-CZ" sz="2800" dirty="0" smtClean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</a:t>
            </a:r>
            <a:r>
              <a:rPr lang="cs-CZ" sz="2400" dirty="0" smtClean="0">
                <a:latin typeface="+mj-lt"/>
              </a:rPr>
              <a:t> (tj. s politickou realitou) nebo </a:t>
            </a:r>
            <a:r>
              <a:rPr lang="cs-CZ" sz="2400" b="1" dirty="0" smtClean="0">
                <a:latin typeface="+mj-lt"/>
              </a:rPr>
              <a:t>politologickým/</a:t>
            </a:r>
            <a:r>
              <a:rPr lang="cs-CZ" sz="2400" b="1" dirty="0" err="1" smtClean="0">
                <a:latin typeface="+mj-lt"/>
              </a:rPr>
              <a:t>bss</a:t>
            </a:r>
            <a:r>
              <a:rPr lang="cs-CZ" sz="2400" dirty="0" smtClean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Na výběr výzkumného tématu má vliv osobní, akademická a sociální </a:t>
            </a:r>
            <a:r>
              <a:rPr lang="cs-CZ" sz="2400" b="1" dirty="0" smtClean="0">
                <a:latin typeface="+mj-lt"/>
              </a:rPr>
              <a:t>motivace</a:t>
            </a:r>
            <a:r>
              <a:rPr lang="cs-CZ" sz="2400" dirty="0" smtClean="0">
                <a:latin typeface="+mj-lt"/>
              </a:rPr>
              <a:t> vědce, </a:t>
            </a:r>
            <a:r>
              <a:rPr lang="cs-CZ" sz="2400" b="1" dirty="0" smtClean="0">
                <a:latin typeface="+mj-lt"/>
              </a:rPr>
              <a:t>stav dosavadního výzkumu</a:t>
            </a:r>
            <a:r>
              <a:rPr lang="cs-CZ" sz="2400" dirty="0" smtClean="0">
                <a:latin typeface="+mj-lt"/>
              </a:rPr>
              <a:t>, </a:t>
            </a:r>
            <a:r>
              <a:rPr lang="cs-CZ" sz="2400" b="1" dirty="0" smtClean="0">
                <a:latin typeface="+mj-lt"/>
              </a:rPr>
              <a:t>omezení </a:t>
            </a:r>
            <a:r>
              <a:rPr lang="cs-CZ" sz="2400" dirty="0" smtClean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Motivy pro výzkum se zásadně liší podle toho, zda jde o </a:t>
            </a:r>
            <a:r>
              <a:rPr lang="cs-CZ" sz="2400" b="1" dirty="0" smtClean="0">
                <a:latin typeface="+mj-lt"/>
              </a:rPr>
              <a:t>základní</a:t>
            </a:r>
            <a:r>
              <a:rPr lang="cs-CZ" sz="2400" dirty="0" smtClean="0">
                <a:latin typeface="+mj-lt"/>
              </a:rPr>
              <a:t> nebo </a:t>
            </a:r>
            <a:r>
              <a:rPr lang="cs-CZ" sz="2400" b="1" dirty="0" smtClean="0">
                <a:latin typeface="+mj-lt"/>
              </a:rPr>
              <a:t>aplikovaný</a:t>
            </a:r>
            <a:r>
              <a:rPr lang="cs-CZ" sz="2400" dirty="0" smtClean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JSOU TÉMATA, KTERÁ ZAJÍMAJÍ VĚDU, HORŠÍ NEŽ Ta, KTERÁ ZAJÍMAJÍ PRAXI?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Uvažujeme například o tom, </a:t>
            </a:r>
            <a:r>
              <a:rPr lang="cs-CZ" b="1" dirty="0" smtClean="0"/>
              <a:t>jak přesně definovat extremistickou stranu</a:t>
            </a:r>
            <a:r>
              <a:rPr lang="cs-CZ" dirty="0" smtClean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 smtClean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 smtClean="0"/>
              <a:t>NEJSOU HORŠÍ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 smtClean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r>
              <a:rPr lang="cs-CZ" b="1" dirty="0" smtClean="0">
                <a:latin typeface="+mj-lt"/>
              </a:rPr>
              <a:t>Teoretická relevance</a:t>
            </a:r>
            <a:r>
              <a:rPr lang="cs-CZ" dirty="0" smtClean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>
                <a:latin typeface="+mj-lt"/>
              </a:rPr>
              <a:t>Sociální relevance: </a:t>
            </a:r>
            <a:r>
              <a:rPr lang="cs-CZ" dirty="0" smtClean="0">
                <a:latin typeface="+mj-lt"/>
              </a:rPr>
              <a:t>výsledek výzkumu má 1.sociální dopad, neboť poskytuje nějaký návod pro praxi.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dirty="0" smtClean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  <a:p>
            <a:pPr eaLnBrk="1" hangingPunct="1"/>
            <a:r>
              <a:rPr lang="cs-CZ" dirty="0" smtClean="0">
                <a:latin typeface="+mj-lt"/>
              </a:rPr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Banalita vs. Zkoumatelnost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Dobře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potřeba se vyhnout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IDEÁL (neexistuje?)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Špatně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 smtClean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otázky představují první redukcí zkoumaného tématu. Měly by (</a:t>
            </a:r>
            <a:r>
              <a:rPr lang="cs-CZ" sz="2400" dirty="0" err="1" smtClean="0">
                <a:latin typeface="+mj-lt"/>
              </a:rPr>
              <a:t>Mason</a:t>
            </a:r>
            <a:r>
              <a:rPr lang="cs-CZ" sz="2400" dirty="0" smtClean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latin typeface="+mj-lt"/>
              </a:rPr>
              <a:t>„být jasně formulované, intelektuálně plnohodnotné a </a:t>
            </a:r>
            <a:r>
              <a:rPr lang="cs-CZ" sz="2400" dirty="0" err="1" smtClean="0">
                <a:latin typeface="+mj-lt"/>
              </a:rPr>
              <a:t>zkoumatelné</a:t>
            </a:r>
            <a:r>
              <a:rPr lang="cs-CZ" sz="2400" dirty="0" smtClean="0">
                <a:latin typeface="+mj-lt"/>
              </a:rPr>
              <a:t>, neboť spojují přání vědce -</a:t>
            </a:r>
            <a:r>
              <a:rPr lang="cs-CZ" sz="2400" b="1" dirty="0" smtClean="0">
                <a:latin typeface="+mj-lt"/>
              </a:rPr>
              <a:t>co zkoumat-</a:t>
            </a:r>
            <a:r>
              <a:rPr lang="cs-CZ" sz="2400" dirty="0" smtClean="0">
                <a:latin typeface="+mj-lt"/>
              </a:rPr>
              <a:t> se </a:t>
            </a:r>
            <a:r>
              <a:rPr lang="cs-CZ" sz="2400" b="1" dirty="0" smtClean="0">
                <a:latin typeface="+mj-lt"/>
              </a:rPr>
              <a:t>způsobem zkoumání</a:t>
            </a:r>
            <a:r>
              <a:rPr lang="cs-CZ" sz="2400" dirty="0" smtClean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: </a:t>
            </a:r>
            <a:r>
              <a:rPr lang="cs-CZ" u="sng" dirty="0" smtClean="0">
                <a:latin typeface="+mj-lt"/>
              </a:rPr>
              <a:t>1.</a:t>
            </a:r>
            <a:r>
              <a:rPr lang="cs-CZ" dirty="0" smtClean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 smtClean="0">
                <a:latin typeface="+mj-lt"/>
              </a:rPr>
              <a:t>2.</a:t>
            </a:r>
            <a:r>
              <a:rPr lang="cs-CZ" dirty="0" smtClean="0">
                <a:latin typeface="+mj-lt"/>
              </a:rPr>
              <a:t> praktická aplikace </a:t>
            </a:r>
            <a:r>
              <a:rPr lang="cs-CZ" u="sng" dirty="0" smtClean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+mj-lt"/>
              </a:rPr>
              <a:t>Slova </a:t>
            </a:r>
            <a:r>
              <a:rPr lang="cs-CZ" u="sng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latin typeface="+mj-lt"/>
              </a:rPr>
              <a:t>Stavte „co“ před „jak“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Téma, teorie, celý výzkum </a:t>
            </a:r>
            <a:r>
              <a:rPr lang="cs-CZ" u="sng" dirty="0" smtClean="0">
                <a:latin typeface="+mj-lt"/>
              </a:rPr>
              <a:t>se nesmí </a:t>
            </a:r>
            <a:r>
              <a:rPr lang="cs-CZ" dirty="0" smtClean="0">
                <a:latin typeface="+mj-lt"/>
              </a:rPr>
              <a:t>podřizovat metodám</a:t>
            </a:r>
          </a:p>
          <a:p>
            <a:endParaRPr lang="cs-CZ" u="sng" dirty="0" smtClean="0">
              <a:latin typeface="+mj-lt"/>
            </a:endParaRPr>
          </a:p>
          <a:p>
            <a:r>
              <a:rPr lang="cs-CZ" u="sng" dirty="0" smtClean="0">
                <a:latin typeface="+mj-lt"/>
              </a:rPr>
              <a:t>Důležité je zkoumat teoreticky a sociálně relevantní problémy, ne používat přehnaně sofistikované metody nebo jazyk</a:t>
            </a:r>
            <a:endParaRPr lang="cs-CZ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Váš výzkum můžete (měli byste</a:t>
            </a:r>
            <a:r>
              <a:rPr lang="cs-CZ" dirty="0" smtClean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 smtClean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 smtClean="0">
                <a:latin typeface="+mj-lt"/>
                <a:sym typeface="Wingdings" pitchFamily="2" charset="2"/>
              </a:rPr>
              <a:t>HIERARCHIE</a:t>
            </a:r>
            <a:r>
              <a:rPr lang="cs-CZ" b="1" dirty="0" smtClean="0">
                <a:latin typeface="+mj-lt"/>
                <a:sym typeface="Wingdings" pitchFamily="2" charset="2"/>
              </a:rPr>
              <a:t>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Oblast výzkumu: </a:t>
            </a:r>
            <a:r>
              <a:rPr lang="cs-CZ" dirty="0" smtClean="0">
                <a:latin typeface="+mj-lt"/>
              </a:rPr>
              <a:t>to co nás zajímá (neproblematické)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Témata výzkumu</a:t>
            </a:r>
            <a:r>
              <a:rPr lang="cs-CZ" dirty="0" smtClean="0">
                <a:latin typeface="+mj-lt"/>
              </a:rPr>
              <a:t>: složitější (musíte se něčeho vzdát, zároveň limituje literaturu, kterou je potřeba posoudit).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+mj-lt"/>
              </a:rPr>
              <a:t>Oblasti:</a:t>
            </a:r>
          </a:p>
          <a:p>
            <a:r>
              <a:rPr lang="cs-CZ" dirty="0" smtClean="0">
                <a:latin typeface="+mj-lt"/>
              </a:rPr>
              <a:t>Česká politika, Demokratizace, Antikomunismus, Emoce v politice, Propaganda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Opoziční smlouva, Institucionalizace demokratických pravidel, Rozšíření antikomunistických postojů v populaci, Emoce a politická participace, Propaganda mocností v ČR.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Výzkumné téma: Emoce a politická participace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dirty="0" smtClean="0">
                <a:latin typeface="+mj-lt"/>
              </a:rPr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NEBO</a:t>
            </a: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Jaké emoce vyvolává politická participace?</a:t>
            </a:r>
          </a:p>
          <a:p>
            <a:r>
              <a:rPr lang="cs-CZ" b="1" dirty="0" smtClean="0">
                <a:latin typeface="+mj-lt"/>
              </a:rPr>
              <a:t>Specifická otázka: </a:t>
            </a:r>
            <a:r>
              <a:rPr lang="cs-CZ" dirty="0" smtClean="0">
                <a:latin typeface="+mj-lt"/>
              </a:rPr>
              <a:t>Vnímají emociálně politickou participaci různé věkové skupiny stejně nebo různě?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 smtClean="0">
                <a:latin typeface="+mj-lt"/>
              </a:rPr>
              <a:t>data</a:t>
            </a:r>
            <a:r>
              <a:rPr lang="cs-CZ" dirty="0" smtClean="0">
                <a:latin typeface="+mj-lt"/>
              </a:rPr>
              <a:t> potřebujeme k jejímu zodpovězení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neboli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b="1" dirty="0" smtClean="0">
                <a:latin typeface="+mj-lt"/>
              </a:rPr>
              <a:t>zaměřte se na pozorovatelné (</a:t>
            </a:r>
            <a:r>
              <a:rPr lang="cs-CZ" dirty="0" smtClean="0">
                <a:latin typeface="+mj-lt"/>
              </a:rPr>
              <a:t>klaďte si otázky jako „Jaké jsou pozorovatelné důsledky této teorie?“, ale také „Mají tato data význam pro mou teorii?“)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Problém s některými </a:t>
            </a:r>
            <a:r>
              <a:rPr lang="cs-CZ" b="1" dirty="0" smtClean="0">
                <a:latin typeface="+mj-lt"/>
              </a:rPr>
              <a:t>normativními</a:t>
            </a:r>
            <a:r>
              <a:rPr lang="cs-CZ" dirty="0" smtClean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„Má ČR provést volební reformu?“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j-lt"/>
              </a:rPr>
              <a:t>Není jasné, jaká </a:t>
            </a:r>
            <a:r>
              <a:rPr lang="cs-CZ" b="1" dirty="0" smtClean="0">
                <a:latin typeface="+mj-lt"/>
              </a:rPr>
              <a:t>empirická data </a:t>
            </a:r>
            <a:r>
              <a:rPr lang="cs-CZ" dirty="0" smtClean="0">
                <a:latin typeface="+mj-lt"/>
              </a:rPr>
              <a:t>použít, aby se tato otázka vědecky zodpověděla.</a:t>
            </a:r>
          </a:p>
          <a:p>
            <a:r>
              <a:rPr lang="cs-CZ" dirty="0" smtClean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 smtClean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Politologie/</a:t>
            </a:r>
            <a:r>
              <a:rPr lang="cs-CZ" dirty="0" err="1" smtClean="0"/>
              <a:t>bss</a:t>
            </a:r>
            <a:r>
              <a:rPr lang="cs-CZ" dirty="0" smtClean="0"/>
              <a:t>- </a:t>
            </a:r>
            <a:r>
              <a:rPr lang="cs-CZ" dirty="0"/>
              <a:t>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 smtClean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 smtClean="0">
                <a:latin typeface="+mj-lt"/>
              </a:rPr>
              <a:t>sociálněvědních</a:t>
            </a:r>
            <a:r>
              <a:rPr lang="cs-CZ" sz="2800" dirty="0" smtClean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Čistě aplikovaný výzkum souvisí s rozvojem </a:t>
            </a:r>
            <a:r>
              <a:rPr lang="cs-CZ" sz="2800" b="1" dirty="0" smtClean="0">
                <a:latin typeface="+mj-lt"/>
              </a:rPr>
              <a:t>politického poradenství</a:t>
            </a:r>
            <a:r>
              <a:rPr lang="cs-CZ" sz="2800" dirty="0" smtClean="0">
                <a:latin typeface="+mj-lt"/>
              </a:rPr>
              <a:t>, které probíhá obvykle mimo akademickou sféru, a </a:t>
            </a:r>
            <a:r>
              <a:rPr lang="cs-CZ" sz="2800" b="1" dirty="0" smtClean="0">
                <a:latin typeface="+mj-lt"/>
              </a:rPr>
              <a:t>výzkumem </a:t>
            </a:r>
            <a:r>
              <a:rPr lang="cs-CZ" sz="2800" b="1" i="1" dirty="0" smtClean="0">
                <a:latin typeface="+mj-lt"/>
              </a:rPr>
              <a:t>policy (</a:t>
            </a:r>
            <a:r>
              <a:rPr lang="cs-CZ" sz="2800" b="1" dirty="0" smtClean="0">
                <a:latin typeface="+mj-lt"/>
              </a:rPr>
              <a:t>veřejná politika</a:t>
            </a:r>
            <a:r>
              <a:rPr lang="cs-CZ" sz="2800" b="1" i="1" dirty="0" smtClean="0">
                <a:latin typeface="+mj-lt"/>
              </a:rPr>
              <a:t>)</a:t>
            </a:r>
            <a:r>
              <a:rPr lang="cs-CZ" sz="2800" dirty="0" smtClean="0">
                <a:latin typeface="+mj-lt"/>
              </a:rPr>
              <a:t>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BSS- o něco silnější „trojí závislost“ s politikou než politologie (víc k nim směřují požadavky z politiky).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 smtClean="0">
                <a:latin typeface="+mj-lt"/>
              </a:rPr>
              <a:t>2. striktně dodržovat kritéria teoretické relevance </a:t>
            </a:r>
            <a:r>
              <a:rPr lang="cs-CZ" dirty="0" smtClean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3. </a:t>
            </a:r>
            <a:r>
              <a:rPr lang="cs-CZ" b="1" dirty="0" smtClean="0">
                <a:latin typeface="+mj-lt"/>
              </a:rPr>
              <a:t>pište o nich co nejpoutavěji- </a:t>
            </a:r>
            <a:r>
              <a:rPr lang="cs-CZ" dirty="0" smtClean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Cíle výzkumu (</a:t>
            </a:r>
            <a:r>
              <a:rPr lang="cs-CZ" sz="3200" dirty="0" err="1" smtClean="0"/>
              <a:t>Blaikie</a:t>
            </a:r>
            <a:r>
              <a:rPr lang="cs-CZ" sz="3200" dirty="0" smtClean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 smtClean="0">
                <a:latin typeface="+mj-lt"/>
              </a:rPr>
              <a:t>goals, </a:t>
            </a:r>
            <a:r>
              <a:rPr lang="cs-CZ" sz="1600" i="1" dirty="0" err="1" smtClean="0">
                <a:latin typeface="+mj-lt"/>
              </a:rPr>
              <a:t>objectives</a:t>
            </a:r>
            <a:r>
              <a:rPr lang="cs-CZ" sz="1600" dirty="0" smtClean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 smtClean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6986"/>
              </p:ext>
            </p:extLst>
          </p:nvPr>
        </p:nvGraphicFramePr>
        <p:xfrm>
          <a:off x="1907704" y="1615440"/>
          <a:ext cx="6697662" cy="5730240"/>
        </p:xfrm>
        <a:graphic>
          <a:graphicData uri="http://schemas.openxmlformats.org/drawingml/2006/table">
            <a:tbl>
              <a:tblPr/>
              <a:tblGrid>
                <a:gridCol w="335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Sociálněvědný</a:t>
            </a:r>
            <a:r>
              <a:rPr lang="cs-CZ" dirty="0" smtClean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 smtClean="0">
                <a:latin typeface="+mj-lt"/>
              </a:rPr>
              <a:t>1.transformovat informace</a:t>
            </a:r>
            <a:r>
              <a:rPr lang="cs-CZ" dirty="0" smtClean="0">
                <a:latin typeface="+mj-lt"/>
              </a:rPr>
              <a:t> a 2. </a:t>
            </a:r>
            <a:r>
              <a:rPr lang="cs-CZ" b="1" dirty="0" smtClean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Blaikie</a:t>
            </a:r>
            <a:r>
              <a:rPr lang="cs-CZ" dirty="0" smtClean="0">
                <a:latin typeface="+mj-lt"/>
              </a:rPr>
              <a:t> rozlišuje tři základní fáze: </a:t>
            </a:r>
            <a:r>
              <a:rPr lang="cs-CZ" b="1" dirty="0" smtClean="0">
                <a:latin typeface="+mj-lt"/>
              </a:rPr>
              <a:t>1. plánovací 2. provedení výzkumu 3. zpráva o provedeném výzkumu</a:t>
            </a:r>
            <a:r>
              <a:rPr lang="cs-CZ" dirty="0" smtClean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Formálními výsledky této fáze jsou </a:t>
            </a:r>
            <a:r>
              <a:rPr lang="cs-CZ" sz="2400" b="1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err="1" smtClean="0">
                <a:latin typeface="+mj-lt"/>
              </a:rPr>
              <a:t>proposal</a:t>
            </a:r>
            <a:r>
              <a:rPr lang="cs-CZ" sz="2400" dirty="0" smtClean="0">
                <a:latin typeface="+mj-lt"/>
              </a:rPr>
              <a:t>) a </a:t>
            </a:r>
            <a:r>
              <a:rPr lang="cs-CZ" sz="2400" b="1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design</a:t>
            </a:r>
            <a:r>
              <a:rPr lang="cs-CZ" sz="2400" dirty="0" smtClean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oběma dokumenty existují podobnosti i rozdíly. </a:t>
            </a:r>
            <a:r>
              <a:rPr lang="cs-CZ" sz="2400" u="sng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je specifičtější, podává </a:t>
            </a:r>
            <a:r>
              <a:rPr lang="cs-CZ" sz="2400" b="1" dirty="0" smtClean="0">
                <a:latin typeface="+mj-lt"/>
              </a:rPr>
              <a:t>explicitní</a:t>
            </a:r>
            <a:r>
              <a:rPr lang="cs-CZ" sz="2400" dirty="0" smtClean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</a:t>
            </a:r>
            <a:r>
              <a:rPr lang="cs-CZ" dirty="0" smtClean="0">
                <a:latin typeface="+mj-lt"/>
              </a:rPr>
              <a:t>výsledcích výzkumu </a:t>
            </a:r>
            <a:r>
              <a:rPr lang="cs-CZ" dirty="0">
                <a:latin typeface="+mj-lt"/>
              </a:rPr>
              <a:t>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latin typeface="+mj-lt"/>
              </a:rPr>
              <a:t>Finanční náročnost </a:t>
            </a:r>
            <a:r>
              <a:rPr lang="cs-CZ" dirty="0">
                <a:latin typeface="+mj-lt"/>
              </a:rPr>
              <a:t>(odůvodnění), Harmonogram, Etické otázky, Očekávaný přínos, </a:t>
            </a:r>
            <a:r>
              <a:rPr lang="cs-CZ" dirty="0" smtClean="0">
                <a:latin typeface="+mj-lt"/>
              </a:rPr>
              <a:t>Problémy </a:t>
            </a:r>
            <a:r>
              <a:rPr lang="cs-CZ" dirty="0">
                <a:latin typeface="+mj-lt"/>
              </a:rPr>
              <a:t>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169</TotalTime>
  <Words>1752</Words>
  <Application>Microsoft Office PowerPoint</Application>
  <PresentationFormat>Předvádění na obrazovce (4:3)</PresentationFormat>
  <Paragraphs>229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Palatino Linotype</vt:lpstr>
      <vt:lpstr>Tahoma</vt:lpstr>
      <vt:lpstr>Tw Cen MT</vt:lpstr>
      <vt:lpstr>Wingdings</vt:lpstr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28</cp:revision>
  <dcterms:created xsi:type="dcterms:W3CDTF">2012-10-04T06:37:18Z</dcterms:created>
  <dcterms:modified xsi:type="dcterms:W3CDTF">2018-10-04T07:40:20Z</dcterms:modified>
</cp:coreProperties>
</file>