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65" r:id="rId3"/>
    <p:sldId id="273" r:id="rId4"/>
    <p:sldId id="296" r:id="rId5"/>
    <p:sldId id="274" r:id="rId6"/>
    <p:sldId id="275" r:id="rId7"/>
    <p:sldId id="276" r:id="rId8"/>
    <p:sldId id="277" r:id="rId9"/>
    <p:sldId id="278" r:id="rId10"/>
    <p:sldId id="279" r:id="rId11"/>
    <p:sldId id="280" r:id="rId12"/>
    <p:sldId id="324" r:id="rId13"/>
    <p:sldId id="281" r:id="rId14"/>
    <p:sldId id="282" r:id="rId15"/>
    <p:sldId id="267" r:id="rId16"/>
    <p:sldId id="316" r:id="rId17"/>
    <p:sldId id="317" r:id="rId18"/>
    <p:sldId id="318" r:id="rId19"/>
    <p:sldId id="319" r:id="rId20"/>
    <p:sldId id="320" r:id="rId21"/>
    <p:sldId id="321" r:id="rId22"/>
    <p:sldId id="322" r:id="rId23"/>
    <p:sldId id="298" r:id="rId24"/>
    <p:sldId id="299" r:id="rId25"/>
    <p:sldId id="300" r:id="rId26"/>
    <p:sldId id="301" r:id="rId27"/>
    <p:sldId id="302" r:id="rId28"/>
    <p:sldId id="303" r:id="rId29"/>
    <p:sldId id="304" r:id="rId30"/>
    <p:sldId id="305" r:id="rId31"/>
    <p:sldId id="306" r:id="rId3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8EC20E35-A176-4012-BC5E-935CFFF8708E}" styleName="Střední sty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Světlý styl 3 – zvýraznění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Světlý styl 1 – zvýraznění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9" autoAdjust="0"/>
    <p:restoredTop sz="94660"/>
  </p:normalViewPr>
  <p:slideViewPr>
    <p:cSldViewPr>
      <p:cViewPr varScale="1">
        <p:scale>
          <a:sx n="120" d="100"/>
          <a:sy n="120" d="100"/>
        </p:scale>
        <p:origin x="61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A0372C-1CF9-4B86-AAC1-C757F57C8188}" type="doc">
      <dgm:prSet loTypeId="urn:microsoft.com/office/officeart/2005/8/layout/hierarchy1" loCatId="hierarchy" qsTypeId="urn:microsoft.com/office/officeart/2005/8/quickstyle/simple2" qsCatId="simple" csTypeId="urn:microsoft.com/office/officeart/2005/8/colors/accent6_2" csCatId="accent6"/>
      <dgm:spPr/>
      <dgm:t>
        <a:bodyPr/>
        <a:lstStyle/>
        <a:p>
          <a:endParaRPr lang="en-US"/>
        </a:p>
      </dgm:t>
    </dgm:pt>
    <dgm:pt modelId="{ABFC43AD-7C1F-4891-AC6B-04B02F13398B}">
      <dgm:prSet/>
      <dgm:spPr/>
      <dgm:t>
        <a:bodyPr/>
        <a:lstStyle/>
        <a:p>
          <a:r>
            <a:rPr lang="cs-CZ"/>
            <a:t>Koncepty </a:t>
          </a:r>
          <a:r>
            <a:rPr lang="cs-CZ" b="1"/>
            <a:t>označují a třídí fenomény</a:t>
          </a:r>
          <a:r>
            <a:rPr lang="cs-CZ"/>
            <a:t>.</a:t>
          </a:r>
          <a:endParaRPr lang="en-US"/>
        </a:p>
      </dgm:t>
    </dgm:pt>
    <dgm:pt modelId="{04C1C9F3-99DC-4C24-AF8F-E66E18BA1766}" type="parTrans" cxnId="{1846354F-AF62-42AD-9C33-D431574E93FC}">
      <dgm:prSet/>
      <dgm:spPr/>
      <dgm:t>
        <a:bodyPr/>
        <a:lstStyle/>
        <a:p>
          <a:endParaRPr lang="en-US"/>
        </a:p>
      </dgm:t>
    </dgm:pt>
    <dgm:pt modelId="{151FFFF2-9A8C-454A-A147-DC1346686BA8}" type="sibTrans" cxnId="{1846354F-AF62-42AD-9C33-D431574E93FC}">
      <dgm:prSet/>
      <dgm:spPr/>
      <dgm:t>
        <a:bodyPr/>
        <a:lstStyle/>
        <a:p>
          <a:endParaRPr lang="en-US"/>
        </a:p>
      </dgm:t>
    </dgm:pt>
    <dgm:pt modelId="{03392192-447B-41B9-97FB-00FC9D3A5ACD}">
      <dgm:prSet/>
      <dgm:spPr/>
      <dgm:t>
        <a:bodyPr/>
        <a:lstStyle/>
        <a:p>
          <a:r>
            <a:rPr lang="cs-CZ"/>
            <a:t>Každý koncept se skládá z </a:t>
          </a:r>
          <a:r>
            <a:rPr lang="cs-CZ" b="1"/>
            <a:t>termínu </a:t>
          </a:r>
          <a:r>
            <a:rPr lang="cs-CZ"/>
            <a:t>(nějak se jmenuje), </a:t>
          </a:r>
          <a:r>
            <a:rPr lang="cs-CZ" b="1"/>
            <a:t>definice</a:t>
          </a:r>
          <a:r>
            <a:rPr lang="cs-CZ"/>
            <a:t> (alias intenze alias konotace- má nějaké vlastnosti) a </a:t>
          </a:r>
          <a:r>
            <a:rPr lang="cs-CZ" b="1"/>
            <a:t>odkazů</a:t>
          </a:r>
          <a:r>
            <a:rPr lang="cs-CZ"/>
            <a:t> (alias extenze alias denotace- něco mu odpovídá v reálném světě)</a:t>
          </a:r>
          <a:endParaRPr lang="en-US"/>
        </a:p>
      </dgm:t>
    </dgm:pt>
    <dgm:pt modelId="{D0FD93B8-079B-4D90-9070-AEE55ADB4C4C}" type="parTrans" cxnId="{D6D58744-0006-4F5E-A29B-A2FE77F787A5}">
      <dgm:prSet/>
      <dgm:spPr/>
      <dgm:t>
        <a:bodyPr/>
        <a:lstStyle/>
        <a:p>
          <a:endParaRPr lang="en-US"/>
        </a:p>
      </dgm:t>
    </dgm:pt>
    <dgm:pt modelId="{B97523C2-F9D7-4115-BD4B-0969E16259C5}" type="sibTrans" cxnId="{D6D58744-0006-4F5E-A29B-A2FE77F787A5}">
      <dgm:prSet/>
      <dgm:spPr/>
      <dgm:t>
        <a:bodyPr/>
        <a:lstStyle/>
        <a:p>
          <a:endParaRPr lang="en-US"/>
        </a:p>
      </dgm:t>
    </dgm:pt>
    <dgm:pt modelId="{B9BDA3F9-A35E-4D19-8E88-C3B776B9BBD9}" type="pres">
      <dgm:prSet presAssocID="{7FA0372C-1CF9-4B86-AAC1-C757F57C8188}" presName="hierChild1" presStyleCnt="0">
        <dgm:presLayoutVars>
          <dgm:chPref val="1"/>
          <dgm:dir/>
          <dgm:animOne val="branch"/>
          <dgm:animLvl val="lvl"/>
          <dgm:resizeHandles/>
        </dgm:presLayoutVars>
      </dgm:prSet>
      <dgm:spPr/>
    </dgm:pt>
    <dgm:pt modelId="{3EDD1D06-EFE4-4277-B8A8-5C628B6A28B4}" type="pres">
      <dgm:prSet presAssocID="{ABFC43AD-7C1F-4891-AC6B-04B02F13398B}" presName="hierRoot1" presStyleCnt="0"/>
      <dgm:spPr/>
    </dgm:pt>
    <dgm:pt modelId="{ADA8BD12-0241-462F-8C7E-4971E36D5A9D}" type="pres">
      <dgm:prSet presAssocID="{ABFC43AD-7C1F-4891-AC6B-04B02F13398B}" presName="composite" presStyleCnt="0"/>
      <dgm:spPr/>
    </dgm:pt>
    <dgm:pt modelId="{DFE8400B-5823-415C-924D-D6C79365DC0F}" type="pres">
      <dgm:prSet presAssocID="{ABFC43AD-7C1F-4891-AC6B-04B02F13398B}" presName="background" presStyleLbl="node0" presStyleIdx="0" presStyleCnt="2"/>
      <dgm:spPr/>
    </dgm:pt>
    <dgm:pt modelId="{79D18F71-3B1E-4B34-B4C3-FB33F112862D}" type="pres">
      <dgm:prSet presAssocID="{ABFC43AD-7C1F-4891-AC6B-04B02F13398B}" presName="text" presStyleLbl="fgAcc0" presStyleIdx="0" presStyleCnt="2">
        <dgm:presLayoutVars>
          <dgm:chPref val="3"/>
        </dgm:presLayoutVars>
      </dgm:prSet>
      <dgm:spPr/>
    </dgm:pt>
    <dgm:pt modelId="{82A08F3B-5ED5-46EF-8D53-2364058BB3E7}" type="pres">
      <dgm:prSet presAssocID="{ABFC43AD-7C1F-4891-AC6B-04B02F13398B}" presName="hierChild2" presStyleCnt="0"/>
      <dgm:spPr/>
    </dgm:pt>
    <dgm:pt modelId="{C93A9182-9588-4588-8240-4D87D4F446CB}" type="pres">
      <dgm:prSet presAssocID="{03392192-447B-41B9-97FB-00FC9D3A5ACD}" presName="hierRoot1" presStyleCnt="0"/>
      <dgm:spPr/>
    </dgm:pt>
    <dgm:pt modelId="{797E521D-E1FD-4FFF-85E3-9F15BEFE7732}" type="pres">
      <dgm:prSet presAssocID="{03392192-447B-41B9-97FB-00FC9D3A5ACD}" presName="composite" presStyleCnt="0"/>
      <dgm:spPr/>
    </dgm:pt>
    <dgm:pt modelId="{FD61F6BE-8FDA-45AB-A690-9120F86B38E5}" type="pres">
      <dgm:prSet presAssocID="{03392192-447B-41B9-97FB-00FC9D3A5ACD}" presName="background" presStyleLbl="node0" presStyleIdx="1" presStyleCnt="2"/>
      <dgm:spPr/>
    </dgm:pt>
    <dgm:pt modelId="{874E412C-CF38-4F1F-866E-ED17F4D2D681}" type="pres">
      <dgm:prSet presAssocID="{03392192-447B-41B9-97FB-00FC9D3A5ACD}" presName="text" presStyleLbl="fgAcc0" presStyleIdx="1" presStyleCnt="2">
        <dgm:presLayoutVars>
          <dgm:chPref val="3"/>
        </dgm:presLayoutVars>
      </dgm:prSet>
      <dgm:spPr/>
    </dgm:pt>
    <dgm:pt modelId="{F84FBE4D-E77A-4E3A-B7CC-94085F21DEE8}" type="pres">
      <dgm:prSet presAssocID="{03392192-447B-41B9-97FB-00FC9D3A5ACD}" presName="hierChild2" presStyleCnt="0"/>
      <dgm:spPr/>
    </dgm:pt>
  </dgm:ptLst>
  <dgm:cxnLst>
    <dgm:cxn modelId="{D6D58744-0006-4F5E-A29B-A2FE77F787A5}" srcId="{7FA0372C-1CF9-4B86-AAC1-C757F57C8188}" destId="{03392192-447B-41B9-97FB-00FC9D3A5ACD}" srcOrd="1" destOrd="0" parTransId="{D0FD93B8-079B-4D90-9070-AEE55ADB4C4C}" sibTransId="{B97523C2-F9D7-4115-BD4B-0969E16259C5}"/>
    <dgm:cxn modelId="{1846354F-AF62-42AD-9C33-D431574E93FC}" srcId="{7FA0372C-1CF9-4B86-AAC1-C757F57C8188}" destId="{ABFC43AD-7C1F-4891-AC6B-04B02F13398B}" srcOrd="0" destOrd="0" parTransId="{04C1C9F3-99DC-4C24-AF8F-E66E18BA1766}" sibTransId="{151FFFF2-9A8C-454A-A147-DC1346686BA8}"/>
    <dgm:cxn modelId="{F1737072-62EC-4AA8-A9C0-7D0A43F17BC9}" type="presOf" srcId="{ABFC43AD-7C1F-4891-AC6B-04B02F13398B}" destId="{79D18F71-3B1E-4B34-B4C3-FB33F112862D}" srcOrd="0" destOrd="0" presId="urn:microsoft.com/office/officeart/2005/8/layout/hierarchy1"/>
    <dgm:cxn modelId="{2D6BAB79-B34A-4C81-95B1-B9DF692216E7}" type="presOf" srcId="{03392192-447B-41B9-97FB-00FC9D3A5ACD}" destId="{874E412C-CF38-4F1F-866E-ED17F4D2D681}" srcOrd="0" destOrd="0" presId="urn:microsoft.com/office/officeart/2005/8/layout/hierarchy1"/>
    <dgm:cxn modelId="{69A696AC-D0BC-4715-82BC-34E154C0099D}" type="presOf" srcId="{7FA0372C-1CF9-4B86-AAC1-C757F57C8188}" destId="{B9BDA3F9-A35E-4D19-8E88-C3B776B9BBD9}" srcOrd="0" destOrd="0" presId="urn:microsoft.com/office/officeart/2005/8/layout/hierarchy1"/>
    <dgm:cxn modelId="{C3C6FCB7-F6ED-4D32-9360-D5C76FDFB4E4}" type="presParOf" srcId="{B9BDA3F9-A35E-4D19-8E88-C3B776B9BBD9}" destId="{3EDD1D06-EFE4-4277-B8A8-5C628B6A28B4}" srcOrd="0" destOrd="0" presId="urn:microsoft.com/office/officeart/2005/8/layout/hierarchy1"/>
    <dgm:cxn modelId="{FD036BC9-1DD8-477D-A4ED-7BDDE2A1453F}" type="presParOf" srcId="{3EDD1D06-EFE4-4277-B8A8-5C628B6A28B4}" destId="{ADA8BD12-0241-462F-8C7E-4971E36D5A9D}" srcOrd="0" destOrd="0" presId="urn:microsoft.com/office/officeart/2005/8/layout/hierarchy1"/>
    <dgm:cxn modelId="{4A9A0927-523C-4271-B1B0-6D641A200443}" type="presParOf" srcId="{ADA8BD12-0241-462F-8C7E-4971E36D5A9D}" destId="{DFE8400B-5823-415C-924D-D6C79365DC0F}" srcOrd="0" destOrd="0" presId="urn:microsoft.com/office/officeart/2005/8/layout/hierarchy1"/>
    <dgm:cxn modelId="{A4964D6D-D337-4A1B-BF68-1D561633AC9E}" type="presParOf" srcId="{ADA8BD12-0241-462F-8C7E-4971E36D5A9D}" destId="{79D18F71-3B1E-4B34-B4C3-FB33F112862D}" srcOrd="1" destOrd="0" presId="urn:microsoft.com/office/officeart/2005/8/layout/hierarchy1"/>
    <dgm:cxn modelId="{59BECD47-7EF4-40FB-A3F5-13A04BD94320}" type="presParOf" srcId="{3EDD1D06-EFE4-4277-B8A8-5C628B6A28B4}" destId="{82A08F3B-5ED5-46EF-8D53-2364058BB3E7}" srcOrd="1" destOrd="0" presId="urn:microsoft.com/office/officeart/2005/8/layout/hierarchy1"/>
    <dgm:cxn modelId="{DCF1C6F2-CE8D-4B85-B61A-0B00157D1545}" type="presParOf" srcId="{B9BDA3F9-A35E-4D19-8E88-C3B776B9BBD9}" destId="{C93A9182-9588-4588-8240-4D87D4F446CB}" srcOrd="1" destOrd="0" presId="urn:microsoft.com/office/officeart/2005/8/layout/hierarchy1"/>
    <dgm:cxn modelId="{B02917C4-AEE1-49F4-A0DA-4F59D355ADC8}" type="presParOf" srcId="{C93A9182-9588-4588-8240-4D87D4F446CB}" destId="{797E521D-E1FD-4FFF-85E3-9F15BEFE7732}" srcOrd="0" destOrd="0" presId="urn:microsoft.com/office/officeart/2005/8/layout/hierarchy1"/>
    <dgm:cxn modelId="{7555C515-8E96-4640-9425-32EFAD72F2B8}" type="presParOf" srcId="{797E521D-E1FD-4FFF-85E3-9F15BEFE7732}" destId="{FD61F6BE-8FDA-45AB-A690-9120F86B38E5}" srcOrd="0" destOrd="0" presId="urn:microsoft.com/office/officeart/2005/8/layout/hierarchy1"/>
    <dgm:cxn modelId="{3A63E640-FB90-4842-9382-7E071B56B3B2}" type="presParOf" srcId="{797E521D-E1FD-4FFF-85E3-9F15BEFE7732}" destId="{874E412C-CF38-4F1F-866E-ED17F4D2D681}" srcOrd="1" destOrd="0" presId="urn:microsoft.com/office/officeart/2005/8/layout/hierarchy1"/>
    <dgm:cxn modelId="{E5AA7F74-B958-4CFA-BFA8-B95A31168CF3}" type="presParOf" srcId="{C93A9182-9588-4588-8240-4D87D4F446CB}" destId="{F84FBE4D-E77A-4E3A-B7CC-94085F21DEE8}"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AFA848-42E0-478D-9A9C-2987A723F26A}" type="doc">
      <dgm:prSet loTypeId="urn:microsoft.com/office/officeart/2008/layout/LinedList" loCatId="list" qsTypeId="urn:microsoft.com/office/officeart/2005/8/quickstyle/simple4" qsCatId="simple" csTypeId="urn:microsoft.com/office/officeart/2005/8/colors/accent3_2" csCatId="accent3"/>
      <dgm:spPr/>
      <dgm:t>
        <a:bodyPr/>
        <a:lstStyle/>
        <a:p>
          <a:endParaRPr lang="en-US"/>
        </a:p>
      </dgm:t>
    </dgm:pt>
    <dgm:pt modelId="{B4D90FE2-8033-4C8E-A34C-AD3113AA9AB2}">
      <dgm:prSet/>
      <dgm:spPr/>
      <dgm:t>
        <a:bodyPr/>
        <a:lstStyle/>
        <a:p>
          <a:r>
            <a:rPr lang="cs-CZ" b="1"/>
            <a:t>Operacionalizovatelný</a:t>
          </a:r>
          <a:r>
            <a:rPr lang="cs-CZ"/>
            <a:t> – definice by měla být taková, aby ji bylo možné převést do podoby, kdy je možné zjistit, které fenomény jí odpovídají a které ne.</a:t>
          </a:r>
          <a:endParaRPr lang="en-US"/>
        </a:p>
      </dgm:t>
    </dgm:pt>
    <dgm:pt modelId="{0BC651F5-B68A-410F-8AAA-0AABE7F83EC0}" type="parTrans" cxnId="{3E91F0F0-1E7B-45DC-946A-9D7C7B28FE62}">
      <dgm:prSet/>
      <dgm:spPr/>
      <dgm:t>
        <a:bodyPr/>
        <a:lstStyle/>
        <a:p>
          <a:endParaRPr lang="en-US"/>
        </a:p>
      </dgm:t>
    </dgm:pt>
    <dgm:pt modelId="{2E37BF0A-70E2-44AD-AC99-F5BF4A257D98}" type="sibTrans" cxnId="{3E91F0F0-1E7B-45DC-946A-9D7C7B28FE62}">
      <dgm:prSet/>
      <dgm:spPr/>
      <dgm:t>
        <a:bodyPr/>
        <a:lstStyle/>
        <a:p>
          <a:endParaRPr lang="en-US"/>
        </a:p>
      </dgm:t>
    </dgm:pt>
    <dgm:pt modelId="{3199C0A3-A63B-498F-B831-00B058788521}">
      <dgm:prSet/>
      <dgm:spPr/>
      <dgm:t>
        <a:bodyPr/>
        <a:lstStyle/>
        <a:p>
          <a:r>
            <a:rPr lang="cs-CZ"/>
            <a:t>Příklad: Politická strana jako „dobrovolné sdružení lidí, které usiluje o moc“. Jsme schopni operacionalizovat a empiricky měřit jak „dobrovolnost“, tak „sdružování“, tak i „usilování o moc“.</a:t>
          </a:r>
          <a:endParaRPr lang="en-US"/>
        </a:p>
      </dgm:t>
    </dgm:pt>
    <dgm:pt modelId="{D75DE563-9A72-49A7-AD01-9B5113E87FD6}" type="parTrans" cxnId="{7814D886-A546-4CAA-B1F7-DCB0C65240BE}">
      <dgm:prSet/>
      <dgm:spPr/>
      <dgm:t>
        <a:bodyPr/>
        <a:lstStyle/>
        <a:p>
          <a:endParaRPr lang="en-US"/>
        </a:p>
      </dgm:t>
    </dgm:pt>
    <dgm:pt modelId="{B35C78BA-28BF-4F43-8F4A-BCE2F7D4F021}" type="sibTrans" cxnId="{7814D886-A546-4CAA-B1F7-DCB0C65240BE}">
      <dgm:prSet/>
      <dgm:spPr/>
      <dgm:t>
        <a:bodyPr/>
        <a:lstStyle/>
        <a:p>
          <a:endParaRPr lang="en-US"/>
        </a:p>
      </dgm:t>
    </dgm:pt>
    <dgm:pt modelId="{09DFAFEC-1409-4B5B-B119-0B11B1B6C93E}" type="pres">
      <dgm:prSet presAssocID="{6AAFA848-42E0-478D-9A9C-2987A723F26A}" presName="vert0" presStyleCnt="0">
        <dgm:presLayoutVars>
          <dgm:dir/>
          <dgm:animOne val="branch"/>
          <dgm:animLvl val="lvl"/>
        </dgm:presLayoutVars>
      </dgm:prSet>
      <dgm:spPr/>
    </dgm:pt>
    <dgm:pt modelId="{992E2D5F-93EC-4C28-A38F-09B8B62EC410}" type="pres">
      <dgm:prSet presAssocID="{B4D90FE2-8033-4C8E-A34C-AD3113AA9AB2}" presName="thickLine" presStyleLbl="alignNode1" presStyleIdx="0" presStyleCnt="2"/>
      <dgm:spPr/>
    </dgm:pt>
    <dgm:pt modelId="{8ACDA62C-E0FE-4A51-9EF1-68A7B67404B7}" type="pres">
      <dgm:prSet presAssocID="{B4D90FE2-8033-4C8E-A34C-AD3113AA9AB2}" presName="horz1" presStyleCnt="0"/>
      <dgm:spPr/>
    </dgm:pt>
    <dgm:pt modelId="{1B315983-5A57-4EF4-A924-7349709E62AA}" type="pres">
      <dgm:prSet presAssocID="{B4D90FE2-8033-4C8E-A34C-AD3113AA9AB2}" presName="tx1" presStyleLbl="revTx" presStyleIdx="0" presStyleCnt="2"/>
      <dgm:spPr/>
    </dgm:pt>
    <dgm:pt modelId="{A0376E45-2A9C-400C-B024-63784B622937}" type="pres">
      <dgm:prSet presAssocID="{B4D90FE2-8033-4C8E-A34C-AD3113AA9AB2}" presName="vert1" presStyleCnt="0"/>
      <dgm:spPr/>
    </dgm:pt>
    <dgm:pt modelId="{419C3ED4-58C9-4EBA-8AA5-B4DA9AFFBE13}" type="pres">
      <dgm:prSet presAssocID="{3199C0A3-A63B-498F-B831-00B058788521}" presName="thickLine" presStyleLbl="alignNode1" presStyleIdx="1" presStyleCnt="2"/>
      <dgm:spPr/>
    </dgm:pt>
    <dgm:pt modelId="{195BFB80-B15F-421A-8F30-3418AF843B90}" type="pres">
      <dgm:prSet presAssocID="{3199C0A3-A63B-498F-B831-00B058788521}" presName="horz1" presStyleCnt="0"/>
      <dgm:spPr/>
    </dgm:pt>
    <dgm:pt modelId="{DD58BFAE-2D97-4391-A6A7-35C6958206A3}" type="pres">
      <dgm:prSet presAssocID="{3199C0A3-A63B-498F-B831-00B058788521}" presName="tx1" presStyleLbl="revTx" presStyleIdx="1" presStyleCnt="2"/>
      <dgm:spPr/>
    </dgm:pt>
    <dgm:pt modelId="{F3B33910-9351-48FF-8DAB-AB3163157BD7}" type="pres">
      <dgm:prSet presAssocID="{3199C0A3-A63B-498F-B831-00B058788521}" presName="vert1" presStyleCnt="0"/>
      <dgm:spPr/>
    </dgm:pt>
  </dgm:ptLst>
  <dgm:cxnLst>
    <dgm:cxn modelId="{C4C52068-7273-4C5F-9F76-B44C755714A9}" type="presOf" srcId="{B4D90FE2-8033-4C8E-A34C-AD3113AA9AB2}" destId="{1B315983-5A57-4EF4-A924-7349709E62AA}" srcOrd="0" destOrd="0" presId="urn:microsoft.com/office/officeart/2008/layout/LinedList"/>
    <dgm:cxn modelId="{7814D886-A546-4CAA-B1F7-DCB0C65240BE}" srcId="{6AAFA848-42E0-478D-9A9C-2987A723F26A}" destId="{3199C0A3-A63B-498F-B831-00B058788521}" srcOrd="1" destOrd="0" parTransId="{D75DE563-9A72-49A7-AD01-9B5113E87FD6}" sibTransId="{B35C78BA-28BF-4F43-8F4A-BCE2F7D4F021}"/>
    <dgm:cxn modelId="{E9231D8E-C392-436E-A9EC-8ED576D89957}" type="presOf" srcId="{6AAFA848-42E0-478D-9A9C-2987A723F26A}" destId="{09DFAFEC-1409-4B5B-B119-0B11B1B6C93E}" srcOrd="0" destOrd="0" presId="urn:microsoft.com/office/officeart/2008/layout/LinedList"/>
    <dgm:cxn modelId="{3E91F0F0-1E7B-45DC-946A-9D7C7B28FE62}" srcId="{6AAFA848-42E0-478D-9A9C-2987A723F26A}" destId="{B4D90FE2-8033-4C8E-A34C-AD3113AA9AB2}" srcOrd="0" destOrd="0" parTransId="{0BC651F5-B68A-410F-8AAA-0AABE7F83EC0}" sibTransId="{2E37BF0A-70E2-44AD-AC99-F5BF4A257D98}"/>
    <dgm:cxn modelId="{1CA7C7FF-A363-4472-B3B5-0EE5BE2A1E0B}" type="presOf" srcId="{3199C0A3-A63B-498F-B831-00B058788521}" destId="{DD58BFAE-2D97-4391-A6A7-35C6958206A3}" srcOrd="0" destOrd="0" presId="urn:microsoft.com/office/officeart/2008/layout/LinedList"/>
    <dgm:cxn modelId="{EC5978B4-6353-459F-AF41-FB54D73AA448}" type="presParOf" srcId="{09DFAFEC-1409-4B5B-B119-0B11B1B6C93E}" destId="{992E2D5F-93EC-4C28-A38F-09B8B62EC410}" srcOrd="0" destOrd="0" presId="urn:microsoft.com/office/officeart/2008/layout/LinedList"/>
    <dgm:cxn modelId="{EF1F040F-AFAF-45D3-BE88-FD6D76799BD8}" type="presParOf" srcId="{09DFAFEC-1409-4B5B-B119-0B11B1B6C93E}" destId="{8ACDA62C-E0FE-4A51-9EF1-68A7B67404B7}" srcOrd="1" destOrd="0" presId="urn:microsoft.com/office/officeart/2008/layout/LinedList"/>
    <dgm:cxn modelId="{A8C6A932-874F-4B76-A105-057819E19542}" type="presParOf" srcId="{8ACDA62C-E0FE-4A51-9EF1-68A7B67404B7}" destId="{1B315983-5A57-4EF4-A924-7349709E62AA}" srcOrd="0" destOrd="0" presId="urn:microsoft.com/office/officeart/2008/layout/LinedList"/>
    <dgm:cxn modelId="{B01A5046-6D00-4C52-9E57-A1C6AFFCF560}" type="presParOf" srcId="{8ACDA62C-E0FE-4A51-9EF1-68A7B67404B7}" destId="{A0376E45-2A9C-400C-B024-63784B622937}" srcOrd="1" destOrd="0" presId="urn:microsoft.com/office/officeart/2008/layout/LinedList"/>
    <dgm:cxn modelId="{483A5404-0020-4A28-B9AD-32FB53E5E74B}" type="presParOf" srcId="{09DFAFEC-1409-4B5B-B119-0B11B1B6C93E}" destId="{419C3ED4-58C9-4EBA-8AA5-B4DA9AFFBE13}" srcOrd="2" destOrd="0" presId="urn:microsoft.com/office/officeart/2008/layout/LinedList"/>
    <dgm:cxn modelId="{03712CD4-4B87-410F-B3D7-4E9A013F30C1}" type="presParOf" srcId="{09DFAFEC-1409-4B5B-B119-0B11B1B6C93E}" destId="{195BFB80-B15F-421A-8F30-3418AF843B90}" srcOrd="3" destOrd="0" presId="urn:microsoft.com/office/officeart/2008/layout/LinedList"/>
    <dgm:cxn modelId="{D19DC747-AE21-46F1-B142-7487BCCCA8C6}" type="presParOf" srcId="{195BFB80-B15F-421A-8F30-3418AF843B90}" destId="{DD58BFAE-2D97-4391-A6A7-35C6958206A3}" srcOrd="0" destOrd="0" presId="urn:microsoft.com/office/officeart/2008/layout/LinedList"/>
    <dgm:cxn modelId="{DCE46324-4EFC-4AE3-A4F6-1F44DB96D635}" type="presParOf" srcId="{195BFB80-B15F-421A-8F30-3418AF843B90}" destId="{F3B33910-9351-48FF-8DAB-AB3163157BD7}"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A43FD0-E1C1-49E3-BE2C-479871C8316E}" type="doc">
      <dgm:prSet loTypeId="urn:microsoft.com/office/officeart/2005/8/layout/hierarchy1" loCatId="hierarchy" qsTypeId="urn:microsoft.com/office/officeart/2005/8/quickstyle/simple4" qsCatId="simple" csTypeId="urn:microsoft.com/office/officeart/2005/8/colors/colorful2" csCatId="colorful"/>
      <dgm:spPr/>
      <dgm:t>
        <a:bodyPr/>
        <a:lstStyle/>
        <a:p>
          <a:endParaRPr lang="en-US"/>
        </a:p>
      </dgm:t>
    </dgm:pt>
    <dgm:pt modelId="{532BF1AC-9320-4B74-9448-34527A4045CE}">
      <dgm:prSet/>
      <dgm:spPr/>
      <dgm:t>
        <a:bodyPr/>
        <a:lstStyle/>
        <a:p>
          <a:r>
            <a:rPr lang="cs-CZ"/>
            <a:t>Pište a přemýšlejte o věcech tak, abyste rozuměli vědě a věda rozuměla vám</a:t>
          </a:r>
          <a:endParaRPr lang="en-US"/>
        </a:p>
      </dgm:t>
    </dgm:pt>
    <dgm:pt modelId="{91973F4A-43FA-4D57-9714-4DC8C23B9EA4}" type="parTrans" cxnId="{7B68572D-2B3D-454E-AE89-09E8F449B615}">
      <dgm:prSet/>
      <dgm:spPr/>
      <dgm:t>
        <a:bodyPr/>
        <a:lstStyle/>
        <a:p>
          <a:endParaRPr lang="en-US"/>
        </a:p>
      </dgm:t>
    </dgm:pt>
    <dgm:pt modelId="{F72748F9-1A4F-4D1C-B1DA-DBDA70DD1AB0}" type="sibTrans" cxnId="{7B68572D-2B3D-454E-AE89-09E8F449B615}">
      <dgm:prSet/>
      <dgm:spPr/>
      <dgm:t>
        <a:bodyPr/>
        <a:lstStyle/>
        <a:p>
          <a:endParaRPr lang="en-US"/>
        </a:p>
      </dgm:t>
    </dgm:pt>
    <dgm:pt modelId="{CD4C9ACE-614C-4648-9E5B-4EFAAAFEDA82}">
      <dgm:prSet/>
      <dgm:spPr/>
      <dgm:t>
        <a:bodyPr/>
        <a:lstStyle/>
        <a:p>
          <a:r>
            <a:rPr lang="cs-CZ"/>
            <a:t>Koncepty jsou k tomu, aby si vědci rozuměli a ne k tomu, aby se proslavili tím, že vymyslí nové</a:t>
          </a:r>
          <a:endParaRPr lang="en-US"/>
        </a:p>
      </dgm:t>
    </dgm:pt>
    <dgm:pt modelId="{B4BF8046-5362-4374-8A53-A62AA5EEEA76}" type="parTrans" cxnId="{54E3D887-0EFB-4260-8ECC-9A704CE08C0F}">
      <dgm:prSet/>
      <dgm:spPr/>
      <dgm:t>
        <a:bodyPr/>
        <a:lstStyle/>
        <a:p>
          <a:endParaRPr lang="en-US"/>
        </a:p>
      </dgm:t>
    </dgm:pt>
    <dgm:pt modelId="{947699A4-F67E-41F9-B0AC-7CF97603D757}" type="sibTrans" cxnId="{54E3D887-0EFB-4260-8ECC-9A704CE08C0F}">
      <dgm:prSet/>
      <dgm:spPr/>
      <dgm:t>
        <a:bodyPr/>
        <a:lstStyle/>
        <a:p>
          <a:endParaRPr lang="en-US"/>
        </a:p>
      </dgm:t>
    </dgm:pt>
    <dgm:pt modelId="{B7B11CA6-3C63-486B-AC0B-A0E284E0AA3F}">
      <dgm:prSet/>
      <dgm:spPr/>
      <dgm:t>
        <a:bodyPr/>
        <a:lstStyle/>
        <a:p>
          <a:r>
            <a:rPr lang="cs-CZ"/>
            <a:t>Koncepty by měly být základ, ale věda chce víc- analýzu vztahů mezi nimi</a:t>
          </a:r>
          <a:endParaRPr lang="en-US"/>
        </a:p>
      </dgm:t>
    </dgm:pt>
    <dgm:pt modelId="{F3CA0CA5-573E-47BB-8F29-E3F81E1EB0B9}" type="parTrans" cxnId="{8534A839-B7EA-4B51-82AA-236770B2925B}">
      <dgm:prSet/>
      <dgm:spPr/>
      <dgm:t>
        <a:bodyPr/>
        <a:lstStyle/>
        <a:p>
          <a:endParaRPr lang="en-US"/>
        </a:p>
      </dgm:t>
    </dgm:pt>
    <dgm:pt modelId="{F49EF71A-2136-47B3-8BBE-97C41DF05D91}" type="sibTrans" cxnId="{8534A839-B7EA-4B51-82AA-236770B2925B}">
      <dgm:prSet/>
      <dgm:spPr/>
      <dgm:t>
        <a:bodyPr/>
        <a:lstStyle/>
        <a:p>
          <a:endParaRPr lang="en-US"/>
        </a:p>
      </dgm:t>
    </dgm:pt>
    <dgm:pt modelId="{336FD9AB-159B-4D3E-81B0-16CBF7933B91}" type="pres">
      <dgm:prSet presAssocID="{97A43FD0-E1C1-49E3-BE2C-479871C8316E}" presName="hierChild1" presStyleCnt="0">
        <dgm:presLayoutVars>
          <dgm:chPref val="1"/>
          <dgm:dir/>
          <dgm:animOne val="branch"/>
          <dgm:animLvl val="lvl"/>
          <dgm:resizeHandles/>
        </dgm:presLayoutVars>
      </dgm:prSet>
      <dgm:spPr/>
    </dgm:pt>
    <dgm:pt modelId="{0A127461-5EA3-4ABC-A043-09BF25F1A356}" type="pres">
      <dgm:prSet presAssocID="{532BF1AC-9320-4B74-9448-34527A4045CE}" presName="hierRoot1" presStyleCnt="0"/>
      <dgm:spPr/>
    </dgm:pt>
    <dgm:pt modelId="{A74DCF19-A6C4-4212-A6CB-22AD8FFD191D}" type="pres">
      <dgm:prSet presAssocID="{532BF1AC-9320-4B74-9448-34527A4045CE}" presName="composite" presStyleCnt="0"/>
      <dgm:spPr/>
    </dgm:pt>
    <dgm:pt modelId="{82B8E033-320A-4448-BFA6-14DC7FD479E9}" type="pres">
      <dgm:prSet presAssocID="{532BF1AC-9320-4B74-9448-34527A4045CE}" presName="background" presStyleLbl="node0" presStyleIdx="0" presStyleCnt="3"/>
      <dgm:spPr/>
    </dgm:pt>
    <dgm:pt modelId="{BE046498-FD57-4E80-8B2C-DD215CA36317}" type="pres">
      <dgm:prSet presAssocID="{532BF1AC-9320-4B74-9448-34527A4045CE}" presName="text" presStyleLbl="fgAcc0" presStyleIdx="0" presStyleCnt="3">
        <dgm:presLayoutVars>
          <dgm:chPref val="3"/>
        </dgm:presLayoutVars>
      </dgm:prSet>
      <dgm:spPr/>
    </dgm:pt>
    <dgm:pt modelId="{F9F3AEE6-F415-4AC2-9C85-F0D88FE61B22}" type="pres">
      <dgm:prSet presAssocID="{532BF1AC-9320-4B74-9448-34527A4045CE}" presName="hierChild2" presStyleCnt="0"/>
      <dgm:spPr/>
    </dgm:pt>
    <dgm:pt modelId="{996DDDC7-D71F-455C-AA2A-856AA7C617C7}" type="pres">
      <dgm:prSet presAssocID="{CD4C9ACE-614C-4648-9E5B-4EFAAAFEDA82}" presName="hierRoot1" presStyleCnt="0"/>
      <dgm:spPr/>
    </dgm:pt>
    <dgm:pt modelId="{CEAFE1FE-3F14-4E5F-8EBE-DD9CD98F101E}" type="pres">
      <dgm:prSet presAssocID="{CD4C9ACE-614C-4648-9E5B-4EFAAAFEDA82}" presName="composite" presStyleCnt="0"/>
      <dgm:spPr/>
    </dgm:pt>
    <dgm:pt modelId="{92596FED-7577-4948-B95E-FB9536CF86C7}" type="pres">
      <dgm:prSet presAssocID="{CD4C9ACE-614C-4648-9E5B-4EFAAAFEDA82}" presName="background" presStyleLbl="node0" presStyleIdx="1" presStyleCnt="3"/>
      <dgm:spPr/>
    </dgm:pt>
    <dgm:pt modelId="{BCF3ADCF-37B4-431B-AABB-03835D1328B1}" type="pres">
      <dgm:prSet presAssocID="{CD4C9ACE-614C-4648-9E5B-4EFAAAFEDA82}" presName="text" presStyleLbl="fgAcc0" presStyleIdx="1" presStyleCnt="3">
        <dgm:presLayoutVars>
          <dgm:chPref val="3"/>
        </dgm:presLayoutVars>
      </dgm:prSet>
      <dgm:spPr/>
    </dgm:pt>
    <dgm:pt modelId="{83C22F33-FAE3-4C82-8E2E-A72067289397}" type="pres">
      <dgm:prSet presAssocID="{CD4C9ACE-614C-4648-9E5B-4EFAAAFEDA82}" presName="hierChild2" presStyleCnt="0"/>
      <dgm:spPr/>
    </dgm:pt>
    <dgm:pt modelId="{8A43647C-6913-43DF-B7B0-0424E15BADF5}" type="pres">
      <dgm:prSet presAssocID="{B7B11CA6-3C63-486B-AC0B-A0E284E0AA3F}" presName="hierRoot1" presStyleCnt="0"/>
      <dgm:spPr/>
    </dgm:pt>
    <dgm:pt modelId="{D1286672-3CAF-42A8-8D71-BBDC9C0EE356}" type="pres">
      <dgm:prSet presAssocID="{B7B11CA6-3C63-486B-AC0B-A0E284E0AA3F}" presName="composite" presStyleCnt="0"/>
      <dgm:spPr/>
    </dgm:pt>
    <dgm:pt modelId="{D4539085-D0F9-43B0-BFAF-42B0993A84D9}" type="pres">
      <dgm:prSet presAssocID="{B7B11CA6-3C63-486B-AC0B-A0E284E0AA3F}" presName="background" presStyleLbl="node0" presStyleIdx="2" presStyleCnt="3"/>
      <dgm:spPr/>
    </dgm:pt>
    <dgm:pt modelId="{140570B8-8B0B-489A-BAA6-6605F19CF5C9}" type="pres">
      <dgm:prSet presAssocID="{B7B11CA6-3C63-486B-AC0B-A0E284E0AA3F}" presName="text" presStyleLbl="fgAcc0" presStyleIdx="2" presStyleCnt="3">
        <dgm:presLayoutVars>
          <dgm:chPref val="3"/>
        </dgm:presLayoutVars>
      </dgm:prSet>
      <dgm:spPr/>
    </dgm:pt>
    <dgm:pt modelId="{546A0DC8-77FC-42EF-A4D8-01BF173911FF}" type="pres">
      <dgm:prSet presAssocID="{B7B11CA6-3C63-486B-AC0B-A0E284E0AA3F}" presName="hierChild2" presStyleCnt="0"/>
      <dgm:spPr/>
    </dgm:pt>
  </dgm:ptLst>
  <dgm:cxnLst>
    <dgm:cxn modelId="{05755A05-D638-4CD5-BA41-D2E5EB54D32A}" type="presOf" srcId="{532BF1AC-9320-4B74-9448-34527A4045CE}" destId="{BE046498-FD57-4E80-8B2C-DD215CA36317}" srcOrd="0" destOrd="0" presId="urn:microsoft.com/office/officeart/2005/8/layout/hierarchy1"/>
    <dgm:cxn modelId="{7B68572D-2B3D-454E-AE89-09E8F449B615}" srcId="{97A43FD0-E1C1-49E3-BE2C-479871C8316E}" destId="{532BF1AC-9320-4B74-9448-34527A4045CE}" srcOrd="0" destOrd="0" parTransId="{91973F4A-43FA-4D57-9714-4DC8C23B9EA4}" sibTransId="{F72748F9-1A4F-4D1C-B1DA-DBDA70DD1AB0}"/>
    <dgm:cxn modelId="{8534A839-B7EA-4B51-82AA-236770B2925B}" srcId="{97A43FD0-E1C1-49E3-BE2C-479871C8316E}" destId="{B7B11CA6-3C63-486B-AC0B-A0E284E0AA3F}" srcOrd="2" destOrd="0" parTransId="{F3CA0CA5-573E-47BB-8F29-E3F81E1EB0B9}" sibTransId="{F49EF71A-2136-47B3-8BBE-97C41DF05D91}"/>
    <dgm:cxn modelId="{CF89895C-37B1-479C-8F97-B943AE49F75B}" type="presOf" srcId="{97A43FD0-E1C1-49E3-BE2C-479871C8316E}" destId="{336FD9AB-159B-4D3E-81B0-16CBF7933B91}" srcOrd="0" destOrd="0" presId="urn:microsoft.com/office/officeart/2005/8/layout/hierarchy1"/>
    <dgm:cxn modelId="{54E3D887-0EFB-4260-8ECC-9A704CE08C0F}" srcId="{97A43FD0-E1C1-49E3-BE2C-479871C8316E}" destId="{CD4C9ACE-614C-4648-9E5B-4EFAAAFEDA82}" srcOrd="1" destOrd="0" parTransId="{B4BF8046-5362-4374-8A53-A62AA5EEEA76}" sibTransId="{947699A4-F67E-41F9-B0AC-7CF97603D757}"/>
    <dgm:cxn modelId="{1475179F-A4A6-474F-BF7C-1B8C4B569592}" type="presOf" srcId="{B7B11CA6-3C63-486B-AC0B-A0E284E0AA3F}" destId="{140570B8-8B0B-489A-BAA6-6605F19CF5C9}" srcOrd="0" destOrd="0" presId="urn:microsoft.com/office/officeart/2005/8/layout/hierarchy1"/>
    <dgm:cxn modelId="{EB1107F7-311B-4F89-B0B7-095010048D3F}" type="presOf" srcId="{CD4C9ACE-614C-4648-9E5B-4EFAAAFEDA82}" destId="{BCF3ADCF-37B4-431B-AABB-03835D1328B1}" srcOrd="0" destOrd="0" presId="urn:microsoft.com/office/officeart/2005/8/layout/hierarchy1"/>
    <dgm:cxn modelId="{8770062B-8FE5-4F7A-A786-1A2C12C62B1B}" type="presParOf" srcId="{336FD9AB-159B-4D3E-81B0-16CBF7933B91}" destId="{0A127461-5EA3-4ABC-A043-09BF25F1A356}" srcOrd="0" destOrd="0" presId="urn:microsoft.com/office/officeart/2005/8/layout/hierarchy1"/>
    <dgm:cxn modelId="{0F9437C4-90D9-4C03-8128-C0C9EB5ADA26}" type="presParOf" srcId="{0A127461-5EA3-4ABC-A043-09BF25F1A356}" destId="{A74DCF19-A6C4-4212-A6CB-22AD8FFD191D}" srcOrd="0" destOrd="0" presId="urn:microsoft.com/office/officeart/2005/8/layout/hierarchy1"/>
    <dgm:cxn modelId="{D38F955E-F171-4B5F-A5A9-34CFCF4E80B5}" type="presParOf" srcId="{A74DCF19-A6C4-4212-A6CB-22AD8FFD191D}" destId="{82B8E033-320A-4448-BFA6-14DC7FD479E9}" srcOrd="0" destOrd="0" presId="urn:microsoft.com/office/officeart/2005/8/layout/hierarchy1"/>
    <dgm:cxn modelId="{0CE7B243-3D10-4ED4-83E6-FFEF09A512C5}" type="presParOf" srcId="{A74DCF19-A6C4-4212-A6CB-22AD8FFD191D}" destId="{BE046498-FD57-4E80-8B2C-DD215CA36317}" srcOrd="1" destOrd="0" presId="urn:microsoft.com/office/officeart/2005/8/layout/hierarchy1"/>
    <dgm:cxn modelId="{21B6C94A-0FA2-4149-8CBA-01F4452FC435}" type="presParOf" srcId="{0A127461-5EA3-4ABC-A043-09BF25F1A356}" destId="{F9F3AEE6-F415-4AC2-9C85-F0D88FE61B22}" srcOrd="1" destOrd="0" presId="urn:microsoft.com/office/officeart/2005/8/layout/hierarchy1"/>
    <dgm:cxn modelId="{BEF8E371-13D8-4A33-8B2A-82A1F32EFD3D}" type="presParOf" srcId="{336FD9AB-159B-4D3E-81B0-16CBF7933B91}" destId="{996DDDC7-D71F-455C-AA2A-856AA7C617C7}" srcOrd="1" destOrd="0" presId="urn:microsoft.com/office/officeart/2005/8/layout/hierarchy1"/>
    <dgm:cxn modelId="{BDB42BF8-0030-4952-8C38-3283163E9033}" type="presParOf" srcId="{996DDDC7-D71F-455C-AA2A-856AA7C617C7}" destId="{CEAFE1FE-3F14-4E5F-8EBE-DD9CD98F101E}" srcOrd="0" destOrd="0" presId="urn:microsoft.com/office/officeart/2005/8/layout/hierarchy1"/>
    <dgm:cxn modelId="{57B4B877-B024-44D6-9FCD-FBD0740E4513}" type="presParOf" srcId="{CEAFE1FE-3F14-4E5F-8EBE-DD9CD98F101E}" destId="{92596FED-7577-4948-B95E-FB9536CF86C7}" srcOrd="0" destOrd="0" presId="urn:microsoft.com/office/officeart/2005/8/layout/hierarchy1"/>
    <dgm:cxn modelId="{87769D24-AC83-406D-AE5E-3A81362EA574}" type="presParOf" srcId="{CEAFE1FE-3F14-4E5F-8EBE-DD9CD98F101E}" destId="{BCF3ADCF-37B4-431B-AABB-03835D1328B1}" srcOrd="1" destOrd="0" presId="urn:microsoft.com/office/officeart/2005/8/layout/hierarchy1"/>
    <dgm:cxn modelId="{A6D6C5D5-2969-4FC8-9CA4-ABEAA2248096}" type="presParOf" srcId="{996DDDC7-D71F-455C-AA2A-856AA7C617C7}" destId="{83C22F33-FAE3-4C82-8E2E-A72067289397}" srcOrd="1" destOrd="0" presId="urn:microsoft.com/office/officeart/2005/8/layout/hierarchy1"/>
    <dgm:cxn modelId="{7362A320-FD14-429F-BAAC-08D292F69587}" type="presParOf" srcId="{336FD9AB-159B-4D3E-81B0-16CBF7933B91}" destId="{8A43647C-6913-43DF-B7B0-0424E15BADF5}" srcOrd="2" destOrd="0" presId="urn:microsoft.com/office/officeart/2005/8/layout/hierarchy1"/>
    <dgm:cxn modelId="{F180D37C-4C0C-41CB-8074-3B811666F598}" type="presParOf" srcId="{8A43647C-6913-43DF-B7B0-0424E15BADF5}" destId="{D1286672-3CAF-42A8-8D71-BBDC9C0EE356}" srcOrd="0" destOrd="0" presId="urn:microsoft.com/office/officeart/2005/8/layout/hierarchy1"/>
    <dgm:cxn modelId="{E59D9F97-759F-4B30-A1FC-29CFC4944995}" type="presParOf" srcId="{D1286672-3CAF-42A8-8D71-BBDC9C0EE356}" destId="{D4539085-D0F9-43B0-BFAF-42B0993A84D9}" srcOrd="0" destOrd="0" presId="urn:microsoft.com/office/officeart/2005/8/layout/hierarchy1"/>
    <dgm:cxn modelId="{5E7E9B64-3E3B-41FA-B119-F4A05F6A4361}" type="presParOf" srcId="{D1286672-3CAF-42A8-8D71-BBDC9C0EE356}" destId="{140570B8-8B0B-489A-BAA6-6605F19CF5C9}" srcOrd="1" destOrd="0" presId="urn:microsoft.com/office/officeart/2005/8/layout/hierarchy1"/>
    <dgm:cxn modelId="{7CB9E60B-85E3-444E-8F87-7AF9087E577B}" type="presParOf" srcId="{8A43647C-6913-43DF-B7B0-0424E15BADF5}" destId="{546A0DC8-77FC-42EF-A4D8-01BF173911FF}"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388367-2ED8-404E-A28B-8876E7A960AC}" type="doc">
      <dgm:prSet loTypeId="urn:microsoft.com/office/officeart/2005/8/layout/process1" loCatId="process" qsTypeId="urn:microsoft.com/office/officeart/2005/8/quickstyle/simple1" qsCatId="simple" csTypeId="urn:microsoft.com/office/officeart/2005/8/colors/accent1_2" csCatId="accent1" phldr="1"/>
      <dgm:spPr/>
    </dgm:pt>
    <dgm:pt modelId="{8BC0C881-258A-4646-9F8B-C16F3DC8D1F4}">
      <dgm:prSet phldrT="[Text]"/>
      <dgm:spPr/>
      <dgm:t>
        <a:bodyPr/>
        <a:lstStyle/>
        <a:p>
          <a:r>
            <a:rPr lang="cs-CZ" dirty="0"/>
            <a:t>Častější chození na večírky (NP)</a:t>
          </a:r>
        </a:p>
      </dgm:t>
    </dgm:pt>
    <dgm:pt modelId="{388015D0-9B77-48E4-8E13-C54C2ADA49A1}" type="parTrans" cxnId="{6D1763EC-B57C-4249-9480-6B7990EA77FE}">
      <dgm:prSet/>
      <dgm:spPr/>
      <dgm:t>
        <a:bodyPr/>
        <a:lstStyle/>
        <a:p>
          <a:endParaRPr lang="cs-CZ"/>
        </a:p>
      </dgm:t>
    </dgm:pt>
    <dgm:pt modelId="{DF06DA22-EC81-45CC-9B24-D9E6843680D8}" type="sibTrans" cxnId="{6D1763EC-B57C-4249-9480-6B7990EA77FE}">
      <dgm:prSet/>
      <dgm:spPr/>
      <dgm:t>
        <a:bodyPr/>
        <a:lstStyle/>
        <a:p>
          <a:endParaRPr lang="cs-CZ"/>
        </a:p>
      </dgm:t>
    </dgm:pt>
    <dgm:pt modelId="{1D1F9D62-781F-44A5-B957-122B391B8C40}">
      <dgm:prSet phldrT="[Text]"/>
      <dgm:spPr/>
      <dgm:t>
        <a:bodyPr/>
        <a:lstStyle/>
        <a:p>
          <a:r>
            <a:rPr lang="cs-CZ" dirty="0"/>
            <a:t>Delší život (ZP)</a:t>
          </a:r>
        </a:p>
      </dgm:t>
    </dgm:pt>
    <dgm:pt modelId="{7B24FD33-D79D-409A-983D-2A94B038207D}" type="parTrans" cxnId="{B2B53E7F-FAB7-4F6C-997A-00DED5011F65}">
      <dgm:prSet/>
      <dgm:spPr/>
      <dgm:t>
        <a:bodyPr/>
        <a:lstStyle/>
        <a:p>
          <a:endParaRPr lang="cs-CZ"/>
        </a:p>
      </dgm:t>
    </dgm:pt>
    <dgm:pt modelId="{DE46E66F-0D23-4DB6-B404-1769E2B57AF8}" type="sibTrans" cxnId="{B2B53E7F-FAB7-4F6C-997A-00DED5011F65}">
      <dgm:prSet/>
      <dgm:spPr/>
      <dgm:t>
        <a:bodyPr/>
        <a:lstStyle/>
        <a:p>
          <a:endParaRPr lang="cs-CZ"/>
        </a:p>
      </dgm:t>
    </dgm:pt>
    <dgm:pt modelId="{405DCCF5-6F9E-49A8-A74C-B0437A5A2643}" type="pres">
      <dgm:prSet presAssocID="{E3388367-2ED8-404E-A28B-8876E7A960AC}" presName="Name0" presStyleCnt="0">
        <dgm:presLayoutVars>
          <dgm:dir/>
          <dgm:resizeHandles val="exact"/>
        </dgm:presLayoutVars>
      </dgm:prSet>
      <dgm:spPr/>
    </dgm:pt>
    <dgm:pt modelId="{560FAB46-5793-474A-944C-1372527490E1}" type="pres">
      <dgm:prSet presAssocID="{8BC0C881-258A-4646-9F8B-C16F3DC8D1F4}" presName="node" presStyleLbl="node1" presStyleIdx="0" presStyleCnt="2">
        <dgm:presLayoutVars>
          <dgm:bulletEnabled val="1"/>
        </dgm:presLayoutVars>
      </dgm:prSet>
      <dgm:spPr/>
    </dgm:pt>
    <dgm:pt modelId="{F91D4C9C-E99E-4668-AD30-65C8B164D2B3}" type="pres">
      <dgm:prSet presAssocID="{DF06DA22-EC81-45CC-9B24-D9E6843680D8}" presName="sibTrans" presStyleLbl="sibTrans2D1" presStyleIdx="0" presStyleCnt="1"/>
      <dgm:spPr/>
    </dgm:pt>
    <dgm:pt modelId="{9BDC65EC-080A-407A-9083-D965671B1DD3}" type="pres">
      <dgm:prSet presAssocID="{DF06DA22-EC81-45CC-9B24-D9E6843680D8}" presName="connectorText" presStyleLbl="sibTrans2D1" presStyleIdx="0" presStyleCnt="1"/>
      <dgm:spPr/>
    </dgm:pt>
    <dgm:pt modelId="{189792E0-8533-412C-8C9D-806C7C503F68}" type="pres">
      <dgm:prSet presAssocID="{1D1F9D62-781F-44A5-B957-122B391B8C40}" presName="node" presStyleLbl="node1" presStyleIdx="1" presStyleCnt="2">
        <dgm:presLayoutVars>
          <dgm:bulletEnabled val="1"/>
        </dgm:presLayoutVars>
      </dgm:prSet>
      <dgm:spPr/>
    </dgm:pt>
  </dgm:ptLst>
  <dgm:cxnLst>
    <dgm:cxn modelId="{9FBB8E2C-6459-414F-B33D-68C72A94C28F}" type="presOf" srcId="{E3388367-2ED8-404E-A28B-8876E7A960AC}" destId="{405DCCF5-6F9E-49A8-A74C-B0437A5A2643}" srcOrd="0" destOrd="0" presId="urn:microsoft.com/office/officeart/2005/8/layout/process1"/>
    <dgm:cxn modelId="{6ADD353E-80C1-47B5-9037-7CA95CB48415}" type="presOf" srcId="{DF06DA22-EC81-45CC-9B24-D9E6843680D8}" destId="{9BDC65EC-080A-407A-9083-D965671B1DD3}" srcOrd="1" destOrd="0" presId="urn:microsoft.com/office/officeart/2005/8/layout/process1"/>
    <dgm:cxn modelId="{B2B53E7F-FAB7-4F6C-997A-00DED5011F65}" srcId="{E3388367-2ED8-404E-A28B-8876E7A960AC}" destId="{1D1F9D62-781F-44A5-B957-122B391B8C40}" srcOrd="1" destOrd="0" parTransId="{7B24FD33-D79D-409A-983D-2A94B038207D}" sibTransId="{DE46E66F-0D23-4DB6-B404-1769E2B57AF8}"/>
    <dgm:cxn modelId="{624E1682-C7E9-4E2B-A776-EFE5745DD2E7}" type="presOf" srcId="{8BC0C881-258A-4646-9F8B-C16F3DC8D1F4}" destId="{560FAB46-5793-474A-944C-1372527490E1}" srcOrd="0" destOrd="0" presId="urn:microsoft.com/office/officeart/2005/8/layout/process1"/>
    <dgm:cxn modelId="{EE64B1BF-4129-4E63-B494-BB48CF7A84D8}" type="presOf" srcId="{1D1F9D62-781F-44A5-B957-122B391B8C40}" destId="{189792E0-8533-412C-8C9D-806C7C503F68}" srcOrd="0" destOrd="0" presId="urn:microsoft.com/office/officeart/2005/8/layout/process1"/>
    <dgm:cxn modelId="{B7C756E7-88E2-462F-BE25-BA8F24E0CD38}" type="presOf" srcId="{DF06DA22-EC81-45CC-9B24-D9E6843680D8}" destId="{F91D4C9C-E99E-4668-AD30-65C8B164D2B3}" srcOrd="0" destOrd="0" presId="urn:microsoft.com/office/officeart/2005/8/layout/process1"/>
    <dgm:cxn modelId="{6D1763EC-B57C-4249-9480-6B7990EA77FE}" srcId="{E3388367-2ED8-404E-A28B-8876E7A960AC}" destId="{8BC0C881-258A-4646-9F8B-C16F3DC8D1F4}" srcOrd="0" destOrd="0" parTransId="{388015D0-9B77-48E4-8E13-C54C2ADA49A1}" sibTransId="{DF06DA22-EC81-45CC-9B24-D9E6843680D8}"/>
    <dgm:cxn modelId="{A1BEB20E-FF9C-4E7C-AE4F-D8CC55EF14CD}" type="presParOf" srcId="{405DCCF5-6F9E-49A8-A74C-B0437A5A2643}" destId="{560FAB46-5793-474A-944C-1372527490E1}" srcOrd="0" destOrd="0" presId="urn:microsoft.com/office/officeart/2005/8/layout/process1"/>
    <dgm:cxn modelId="{5F51DC13-2E23-4473-A266-168BF49C1F4C}" type="presParOf" srcId="{405DCCF5-6F9E-49A8-A74C-B0437A5A2643}" destId="{F91D4C9C-E99E-4668-AD30-65C8B164D2B3}" srcOrd="1" destOrd="0" presId="urn:microsoft.com/office/officeart/2005/8/layout/process1"/>
    <dgm:cxn modelId="{266C843E-B78E-455D-BC3F-1E84AE05880D}" type="presParOf" srcId="{F91D4C9C-E99E-4668-AD30-65C8B164D2B3}" destId="{9BDC65EC-080A-407A-9083-D965671B1DD3}" srcOrd="0" destOrd="0" presId="urn:microsoft.com/office/officeart/2005/8/layout/process1"/>
    <dgm:cxn modelId="{59D0A748-DD86-482E-BA35-4F8C4BC04962}" type="presParOf" srcId="{405DCCF5-6F9E-49A8-A74C-B0437A5A2643}" destId="{189792E0-8533-412C-8C9D-806C7C503F68}"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38074EA-133A-4F96-ADFC-98F40C48A0D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cs-CZ"/>
        </a:p>
      </dgm:t>
    </dgm:pt>
    <dgm:pt modelId="{FA9E340C-C157-4F01-8B3F-D9482B824F2F}">
      <dgm:prSet phldrT="[Text]"/>
      <dgm:spPr/>
      <dgm:t>
        <a:bodyPr/>
        <a:lstStyle/>
        <a:p>
          <a:r>
            <a:rPr lang="cs-CZ" dirty="0"/>
            <a:t>Chození na večírky, Délka života (ZP)</a:t>
          </a:r>
        </a:p>
      </dgm:t>
    </dgm:pt>
    <dgm:pt modelId="{A7344C2C-6A5D-4393-97CA-5B7F2C3E8E47}" type="sibTrans" cxnId="{6487B633-89B5-47B1-89E7-D894C643B61D}">
      <dgm:prSet/>
      <dgm:spPr/>
      <dgm:t>
        <a:bodyPr/>
        <a:lstStyle/>
        <a:p>
          <a:endParaRPr lang="cs-CZ"/>
        </a:p>
      </dgm:t>
    </dgm:pt>
    <dgm:pt modelId="{2002495D-7414-461F-8E1C-79853C12B2B9}" type="parTrans" cxnId="{6487B633-89B5-47B1-89E7-D894C643B61D}">
      <dgm:prSet/>
      <dgm:spPr/>
      <dgm:t>
        <a:bodyPr/>
        <a:lstStyle/>
        <a:p>
          <a:endParaRPr lang="cs-CZ"/>
        </a:p>
      </dgm:t>
    </dgm:pt>
    <dgm:pt modelId="{E4680D44-87C4-47CD-A697-C4C4F10E37E4}">
      <dgm:prSet phldrT="[Text]"/>
      <dgm:spPr/>
      <dgm:t>
        <a:bodyPr/>
        <a:lstStyle/>
        <a:p>
          <a:r>
            <a:rPr lang="cs-CZ" dirty="0"/>
            <a:t>Peníze, Životní styl (NP)</a:t>
          </a:r>
        </a:p>
      </dgm:t>
    </dgm:pt>
    <dgm:pt modelId="{1BE1B959-3354-49FA-A595-43FE7B9F2E8A}" type="sibTrans" cxnId="{2237C4BC-5DC1-432A-BFD7-8B58E474B638}">
      <dgm:prSet/>
      <dgm:spPr/>
      <dgm:t>
        <a:bodyPr/>
        <a:lstStyle/>
        <a:p>
          <a:endParaRPr lang="cs-CZ"/>
        </a:p>
      </dgm:t>
    </dgm:pt>
    <dgm:pt modelId="{82289DC8-2240-4EA6-BB80-F02C9106B62E}" type="parTrans" cxnId="{2237C4BC-5DC1-432A-BFD7-8B58E474B638}">
      <dgm:prSet/>
      <dgm:spPr/>
      <dgm:t>
        <a:bodyPr/>
        <a:lstStyle/>
        <a:p>
          <a:endParaRPr lang="cs-CZ"/>
        </a:p>
      </dgm:t>
    </dgm:pt>
    <dgm:pt modelId="{82203F2F-B9EA-4242-80A9-89C5CECBC6D6}" type="pres">
      <dgm:prSet presAssocID="{338074EA-133A-4F96-ADFC-98F40C48A0D5}" presName="Name0" presStyleCnt="0">
        <dgm:presLayoutVars>
          <dgm:dir/>
          <dgm:resizeHandles val="exact"/>
        </dgm:presLayoutVars>
      </dgm:prSet>
      <dgm:spPr/>
    </dgm:pt>
    <dgm:pt modelId="{1DC36901-63E3-4E5A-B4C2-1F40552BF1F8}" type="pres">
      <dgm:prSet presAssocID="{E4680D44-87C4-47CD-A697-C4C4F10E37E4}" presName="node" presStyleLbl="node1" presStyleIdx="0" presStyleCnt="2">
        <dgm:presLayoutVars>
          <dgm:bulletEnabled val="1"/>
        </dgm:presLayoutVars>
      </dgm:prSet>
      <dgm:spPr/>
    </dgm:pt>
    <dgm:pt modelId="{375D415F-83A9-45F2-A9DC-BC6652B89F11}" type="pres">
      <dgm:prSet presAssocID="{1BE1B959-3354-49FA-A595-43FE7B9F2E8A}" presName="sibTrans" presStyleLbl="sibTrans2D1" presStyleIdx="0" presStyleCnt="1"/>
      <dgm:spPr/>
    </dgm:pt>
    <dgm:pt modelId="{181CC9DE-B611-40F2-AB78-BE9542BD3763}" type="pres">
      <dgm:prSet presAssocID="{1BE1B959-3354-49FA-A595-43FE7B9F2E8A}" presName="connectorText" presStyleLbl="sibTrans2D1" presStyleIdx="0" presStyleCnt="1"/>
      <dgm:spPr/>
    </dgm:pt>
    <dgm:pt modelId="{582D06DB-6CF0-4077-9262-E394612AF857}" type="pres">
      <dgm:prSet presAssocID="{FA9E340C-C157-4F01-8B3F-D9482B824F2F}" presName="node" presStyleLbl="node1" presStyleIdx="1" presStyleCnt="2">
        <dgm:presLayoutVars>
          <dgm:bulletEnabled val="1"/>
        </dgm:presLayoutVars>
      </dgm:prSet>
      <dgm:spPr/>
    </dgm:pt>
  </dgm:ptLst>
  <dgm:cxnLst>
    <dgm:cxn modelId="{6487B633-89B5-47B1-89E7-D894C643B61D}" srcId="{338074EA-133A-4F96-ADFC-98F40C48A0D5}" destId="{FA9E340C-C157-4F01-8B3F-D9482B824F2F}" srcOrd="1" destOrd="0" parTransId="{2002495D-7414-461F-8E1C-79853C12B2B9}" sibTransId="{A7344C2C-6A5D-4393-97CA-5B7F2C3E8E47}"/>
    <dgm:cxn modelId="{435B238A-2021-486E-A412-CDAC320DEEE9}" type="presOf" srcId="{E4680D44-87C4-47CD-A697-C4C4F10E37E4}" destId="{1DC36901-63E3-4E5A-B4C2-1F40552BF1F8}" srcOrd="0" destOrd="0" presId="urn:microsoft.com/office/officeart/2005/8/layout/process1"/>
    <dgm:cxn modelId="{A6FAB094-4BD8-4754-9747-673AC279CB9A}" type="presOf" srcId="{1BE1B959-3354-49FA-A595-43FE7B9F2E8A}" destId="{375D415F-83A9-45F2-A9DC-BC6652B89F11}" srcOrd="0" destOrd="0" presId="urn:microsoft.com/office/officeart/2005/8/layout/process1"/>
    <dgm:cxn modelId="{1CA530B5-F8C1-412D-8798-6531894CD5A3}" type="presOf" srcId="{FA9E340C-C157-4F01-8B3F-D9482B824F2F}" destId="{582D06DB-6CF0-4077-9262-E394612AF857}" srcOrd="0" destOrd="0" presId="urn:microsoft.com/office/officeart/2005/8/layout/process1"/>
    <dgm:cxn modelId="{2237C4BC-5DC1-432A-BFD7-8B58E474B638}" srcId="{338074EA-133A-4F96-ADFC-98F40C48A0D5}" destId="{E4680D44-87C4-47CD-A697-C4C4F10E37E4}" srcOrd="0" destOrd="0" parTransId="{82289DC8-2240-4EA6-BB80-F02C9106B62E}" sibTransId="{1BE1B959-3354-49FA-A595-43FE7B9F2E8A}"/>
    <dgm:cxn modelId="{0E7F8DDB-9FD6-47F0-B3E2-2C27FFAA4AB4}" type="presOf" srcId="{338074EA-133A-4F96-ADFC-98F40C48A0D5}" destId="{82203F2F-B9EA-4242-80A9-89C5CECBC6D6}" srcOrd="0" destOrd="0" presId="urn:microsoft.com/office/officeart/2005/8/layout/process1"/>
    <dgm:cxn modelId="{BB3465F7-F413-4807-85C5-562AB6204CC1}" type="presOf" srcId="{1BE1B959-3354-49FA-A595-43FE7B9F2E8A}" destId="{181CC9DE-B611-40F2-AB78-BE9542BD3763}" srcOrd="1" destOrd="0" presId="urn:microsoft.com/office/officeart/2005/8/layout/process1"/>
    <dgm:cxn modelId="{9FDC7DC9-F2C6-45B3-955E-BE15D9150AC6}" type="presParOf" srcId="{82203F2F-B9EA-4242-80A9-89C5CECBC6D6}" destId="{1DC36901-63E3-4E5A-B4C2-1F40552BF1F8}" srcOrd="0" destOrd="0" presId="urn:microsoft.com/office/officeart/2005/8/layout/process1"/>
    <dgm:cxn modelId="{1BCFF5B8-CB23-4455-9800-EDFCC6881C2F}" type="presParOf" srcId="{82203F2F-B9EA-4242-80A9-89C5CECBC6D6}" destId="{375D415F-83A9-45F2-A9DC-BC6652B89F11}" srcOrd="1" destOrd="0" presId="urn:microsoft.com/office/officeart/2005/8/layout/process1"/>
    <dgm:cxn modelId="{18DA81EB-7740-4063-A614-219F8BD03E5E}" type="presParOf" srcId="{375D415F-83A9-45F2-A9DC-BC6652B89F11}" destId="{181CC9DE-B611-40F2-AB78-BE9542BD3763}" srcOrd="0" destOrd="0" presId="urn:microsoft.com/office/officeart/2005/8/layout/process1"/>
    <dgm:cxn modelId="{943974D3-E4EE-402F-A779-8FAD5921C404}" type="presParOf" srcId="{82203F2F-B9EA-4242-80A9-89C5CECBC6D6}" destId="{582D06DB-6CF0-4077-9262-E394612AF857}" srcOrd="2"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E8400B-5823-415C-924D-D6C79365DC0F}">
      <dsp:nvSpPr>
        <dsp:cNvPr id="0" name=""/>
        <dsp:cNvSpPr/>
      </dsp:nvSpPr>
      <dsp:spPr>
        <a:xfrm>
          <a:off x="926" y="361591"/>
          <a:ext cx="3251857" cy="2064929"/>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9D18F71-3B1E-4B34-B4C3-FB33F112862D}">
      <dsp:nvSpPr>
        <dsp:cNvPr id="0" name=""/>
        <dsp:cNvSpPr/>
      </dsp:nvSpPr>
      <dsp:spPr>
        <a:xfrm>
          <a:off x="362243" y="704843"/>
          <a:ext cx="3251857" cy="2064929"/>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kern="1200"/>
            <a:t>Koncepty </a:t>
          </a:r>
          <a:r>
            <a:rPr lang="cs-CZ" sz="1800" b="1" kern="1200"/>
            <a:t>označují a třídí fenomény</a:t>
          </a:r>
          <a:r>
            <a:rPr lang="cs-CZ" sz="1800" kern="1200"/>
            <a:t>.</a:t>
          </a:r>
          <a:endParaRPr lang="en-US" sz="1800" kern="1200"/>
        </a:p>
      </dsp:txBody>
      <dsp:txXfrm>
        <a:off x="422723" y="765323"/>
        <a:ext cx="3130897" cy="1943969"/>
      </dsp:txXfrm>
    </dsp:sp>
    <dsp:sp modelId="{FD61F6BE-8FDA-45AB-A690-9120F86B38E5}">
      <dsp:nvSpPr>
        <dsp:cNvPr id="0" name=""/>
        <dsp:cNvSpPr/>
      </dsp:nvSpPr>
      <dsp:spPr>
        <a:xfrm>
          <a:off x="3975418" y="361591"/>
          <a:ext cx="3251857" cy="2064929"/>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74E412C-CF38-4F1F-866E-ED17F4D2D681}">
      <dsp:nvSpPr>
        <dsp:cNvPr id="0" name=""/>
        <dsp:cNvSpPr/>
      </dsp:nvSpPr>
      <dsp:spPr>
        <a:xfrm>
          <a:off x="4336736" y="704843"/>
          <a:ext cx="3251857" cy="2064929"/>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kern="1200"/>
            <a:t>Každý koncept se skládá z </a:t>
          </a:r>
          <a:r>
            <a:rPr lang="cs-CZ" sz="1800" b="1" kern="1200"/>
            <a:t>termínu </a:t>
          </a:r>
          <a:r>
            <a:rPr lang="cs-CZ" sz="1800" kern="1200"/>
            <a:t>(nějak se jmenuje), </a:t>
          </a:r>
          <a:r>
            <a:rPr lang="cs-CZ" sz="1800" b="1" kern="1200"/>
            <a:t>definice</a:t>
          </a:r>
          <a:r>
            <a:rPr lang="cs-CZ" sz="1800" kern="1200"/>
            <a:t> (alias intenze alias konotace- má nějaké vlastnosti) a </a:t>
          </a:r>
          <a:r>
            <a:rPr lang="cs-CZ" sz="1800" b="1" kern="1200"/>
            <a:t>odkazů</a:t>
          </a:r>
          <a:r>
            <a:rPr lang="cs-CZ" sz="1800" kern="1200"/>
            <a:t> (alias extenze alias denotace- něco mu odpovídá v reálném světě)</a:t>
          </a:r>
          <a:endParaRPr lang="en-US" sz="1800" kern="1200"/>
        </a:p>
      </dsp:txBody>
      <dsp:txXfrm>
        <a:off x="4397216" y="765323"/>
        <a:ext cx="3130897" cy="19439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2E2D5F-93EC-4C28-A38F-09B8B62EC410}">
      <dsp:nvSpPr>
        <dsp:cNvPr id="0" name=""/>
        <dsp:cNvSpPr/>
      </dsp:nvSpPr>
      <dsp:spPr>
        <a:xfrm>
          <a:off x="0" y="0"/>
          <a:ext cx="7589520"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B315983-5A57-4EF4-A924-7349709E62AA}">
      <dsp:nvSpPr>
        <dsp:cNvPr id="0" name=""/>
        <dsp:cNvSpPr/>
      </dsp:nvSpPr>
      <dsp:spPr>
        <a:xfrm>
          <a:off x="0" y="0"/>
          <a:ext cx="7589520" cy="15656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cs-CZ" sz="2400" b="1" kern="1200"/>
            <a:t>Operacionalizovatelný</a:t>
          </a:r>
          <a:r>
            <a:rPr lang="cs-CZ" sz="2400" kern="1200"/>
            <a:t> – definice by měla být taková, aby ji bylo možné převést do podoby, kdy je možné zjistit, které fenomény jí odpovídají a které ne.</a:t>
          </a:r>
          <a:endParaRPr lang="en-US" sz="2400" kern="1200"/>
        </a:p>
      </dsp:txBody>
      <dsp:txXfrm>
        <a:off x="0" y="0"/>
        <a:ext cx="7589520" cy="1565682"/>
      </dsp:txXfrm>
    </dsp:sp>
    <dsp:sp modelId="{419C3ED4-58C9-4EBA-8AA5-B4DA9AFFBE13}">
      <dsp:nvSpPr>
        <dsp:cNvPr id="0" name=""/>
        <dsp:cNvSpPr/>
      </dsp:nvSpPr>
      <dsp:spPr>
        <a:xfrm>
          <a:off x="0" y="1565682"/>
          <a:ext cx="7589520"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D58BFAE-2D97-4391-A6A7-35C6958206A3}">
      <dsp:nvSpPr>
        <dsp:cNvPr id="0" name=""/>
        <dsp:cNvSpPr/>
      </dsp:nvSpPr>
      <dsp:spPr>
        <a:xfrm>
          <a:off x="0" y="1565682"/>
          <a:ext cx="7589520" cy="15656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cs-CZ" sz="2400" kern="1200"/>
            <a:t>Příklad: Politická strana jako „dobrovolné sdružení lidí, které usiluje o moc“. Jsme schopni operacionalizovat a empiricky měřit jak „dobrovolnost“, tak „sdružování“, tak i „usilování o moc“.</a:t>
          </a:r>
          <a:endParaRPr lang="en-US" sz="2400" kern="1200"/>
        </a:p>
      </dsp:txBody>
      <dsp:txXfrm>
        <a:off x="0" y="1565682"/>
        <a:ext cx="7589520" cy="15656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B8E033-320A-4448-BFA6-14DC7FD479E9}">
      <dsp:nvSpPr>
        <dsp:cNvPr id="0" name=""/>
        <dsp:cNvSpPr/>
      </dsp:nvSpPr>
      <dsp:spPr>
        <a:xfrm>
          <a:off x="0" y="775304"/>
          <a:ext cx="2134552" cy="135544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E046498-FD57-4E80-8B2C-DD215CA36317}">
      <dsp:nvSpPr>
        <dsp:cNvPr id="0" name=""/>
        <dsp:cNvSpPr/>
      </dsp:nvSpPr>
      <dsp:spPr>
        <a:xfrm>
          <a:off x="237172" y="1000618"/>
          <a:ext cx="2134552" cy="13554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a:t>Pište a přemýšlejte o věcech tak, abyste rozuměli vědě a věda rozuměla vám</a:t>
          </a:r>
          <a:endParaRPr lang="en-US" sz="1600" kern="1200"/>
        </a:p>
      </dsp:txBody>
      <dsp:txXfrm>
        <a:off x="276871" y="1040317"/>
        <a:ext cx="2055154" cy="1276042"/>
      </dsp:txXfrm>
    </dsp:sp>
    <dsp:sp modelId="{92596FED-7577-4948-B95E-FB9536CF86C7}">
      <dsp:nvSpPr>
        <dsp:cNvPr id="0" name=""/>
        <dsp:cNvSpPr/>
      </dsp:nvSpPr>
      <dsp:spPr>
        <a:xfrm>
          <a:off x="2608897" y="775304"/>
          <a:ext cx="2134552" cy="135544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CF3ADCF-37B4-431B-AABB-03835D1328B1}">
      <dsp:nvSpPr>
        <dsp:cNvPr id="0" name=""/>
        <dsp:cNvSpPr/>
      </dsp:nvSpPr>
      <dsp:spPr>
        <a:xfrm>
          <a:off x="2846070" y="1000618"/>
          <a:ext cx="2134552" cy="13554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a:t>Koncepty jsou k tomu, aby si vědci rozuměli a ne k tomu, aby se proslavili tím, že vymyslí nové</a:t>
          </a:r>
          <a:endParaRPr lang="en-US" sz="1600" kern="1200"/>
        </a:p>
      </dsp:txBody>
      <dsp:txXfrm>
        <a:off x="2885769" y="1040317"/>
        <a:ext cx="2055154" cy="1276042"/>
      </dsp:txXfrm>
    </dsp:sp>
    <dsp:sp modelId="{D4539085-D0F9-43B0-BFAF-42B0993A84D9}">
      <dsp:nvSpPr>
        <dsp:cNvPr id="0" name=""/>
        <dsp:cNvSpPr/>
      </dsp:nvSpPr>
      <dsp:spPr>
        <a:xfrm>
          <a:off x="5217795" y="775304"/>
          <a:ext cx="2134552" cy="135544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40570B8-8B0B-489A-BAA6-6605F19CF5C9}">
      <dsp:nvSpPr>
        <dsp:cNvPr id="0" name=""/>
        <dsp:cNvSpPr/>
      </dsp:nvSpPr>
      <dsp:spPr>
        <a:xfrm>
          <a:off x="5454967" y="1000618"/>
          <a:ext cx="2134552" cy="13554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a:t>Koncepty by měly být základ, ale věda chce víc- analýzu vztahů mezi nimi</a:t>
          </a:r>
          <a:endParaRPr lang="en-US" sz="1600" kern="1200"/>
        </a:p>
      </dsp:txBody>
      <dsp:txXfrm>
        <a:off x="5494666" y="1040317"/>
        <a:ext cx="2055154" cy="12760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0FAB46-5793-474A-944C-1372527490E1}">
      <dsp:nvSpPr>
        <dsp:cNvPr id="0" name=""/>
        <dsp:cNvSpPr/>
      </dsp:nvSpPr>
      <dsp:spPr>
        <a:xfrm>
          <a:off x="789" y="1470817"/>
          <a:ext cx="1682754" cy="10096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kern="1200" dirty="0"/>
            <a:t>Častější chození na večírky (NP)</a:t>
          </a:r>
        </a:p>
      </dsp:txBody>
      <dsp:txXfrm>
        <a:off x="30361" y="1500389"/>
        <a:ext cx="1623610" cy="950508"/>
      </dsp:txXfrm>
    </dsp:sp>
    <dsp:sp modelId="{F91D4C9C-E99E-4668-AD30-65C8B164D2B3}">
      <dsp:nvSpPr>
        <dsp:cNvPr id="0" name=""/>
        <dsp:cNvSpPr/>
      </dsp:nvSpPr>
      <dsp:spPr>
        <a:xfrm>
          <a:off x="1851818" y="1766982"/>
          <a:ext cx="356743" cy="4173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cs-CZ" sz="1500" kern="1200"/>
        </a:p>
      </dsp:txBody>
      <dsp:txXfrm>
        <a:off x="1851818" y="1850447"/>
        <a:ext cx="249720" cy="250393"/>
      </dsp:txXfrm>
    </dsp:sp>
    <dsp:sp modelId="{189792E0-8533-412C-8C9D-806C7C503F68}">
      <dsp:nvSpPr>
        <dsp:cNvPr id="0" name=""/>
        <dsp:cNvSpPr/>
      </dsp:nvSpPr>
      <dsp:spPr>
        <a:xfrm>
          <a:off x="2356644" y="1470817"/>
          <a:ext cx="1682754" cy="10096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kern="1200" dirty="0"/>
            <a:t>Delší život (ZP)</a:t>
          </a:r>
        </a:p>
      </dsp:txBody>
      <dsp:txXfrm>
        <a:off x="2386216" y="1500389"/>
        <a:ext cx="1623610" cy="9505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C36901-63E3-4E5A-B4C2-1F40552BF1F8}">
      <dsp:nvSpPr>
        <dsp:cNvPr id="0" name=""/>
        <dsp:cNvSpPr/>
      </dsp:nvSpPr>
      <dsp:spPr>
        <a:xfrm>
          <a:off x="789" y="1470619"/>
          <a:ext cx="1683415" cy="10100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kern="1200" dirty="0"/>
            <a:t>Peníze, Životní styl (NP)</a:t>
          </a:r>
        </a:p>
      </dsp:txBody>
      <dsp:txXfrm>
        <a:off x="30372" y="1500202"/>
        <a:ext cx="1624249" cy="950883"/>
      </dsp:txXfrm>
    </dsp:sp>
    <dsp:sp modelId="{375D415F-83A9-45F2-A9DC-BC6652B89F11}">
      <dsp:nvSpPr>
        <dsp:cNvPr id="0" name=""/>
        <dsp:cNvSpPr/>
      </dsp:nvSpPr>
      <dsp:spPr>
        <a:xfrm>
          <a:off x="1852545" y="1766900"/>
          <a:ext cx="356883" cy="4174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cs-CZ" sz="1500" kern="1200"/>
        </a:p>
      </dsp:txBody>
      <dsp:txXfrm>
        <a:off x="1852545" y="1850397"/>
        <a:ext cx="249818" cy="250492"/>
      </dsp:txXfrm>
    </dsp:sp>
    <dsp:sp modelId="{582D06DB-6CF0-4077-9262-E394612AF857}">
      <dsp:nvSpPr>
        <dsp:cNvPr id="0" name=""/>
        <dsp:cNvSpPr/>
      </dsp:nvSpPr>
      <dsp:spPr>
        <a:xfrm>
          <a:off x="2357570" y="1470619"/>
          <a:ext cx="1683415" cy="10100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kern="1200" dirty="0"/>
            <a:t>Chození na večírky, Délka života (ZP)</a:t>
          </a:r>
        </a:p>
      </dsp:txBody>
      <dsp:txXfrm>
        <a:off x="2387153" y="1500202"/>
        <a:ext cx="1624249" cy="95088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C9E792-AA51-42C2-8D8C-BFA68AF227F2}" type="datetimeFigureOut">
              <a:rPr lang="cs-CZ" smtClean="0"/>
              <a:pPr/>
              <a:t>18.10.2018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3EB43E-40FD-4CE2-9B8A-842D639F08A3}" type="slidenum">
              <a:rPr lang="cs-CZ" smtClean="0"/>
              <a:pPr/>
              <a:t>‹#›</a:t>
            </a:fld>
            <a:endParaRPr lang="cs-CZ"/>
          </a:p>
        </p:txBody>
      </p:sp>
    </p:spTree>
    <p:extLst>
      <p:ext uri="{BB962C8B-B14F-4D97-AF65-F5344CB8AC3E}">
        <p14:creationId xmlns:p14="http://schemas.microsoft.com/office/powerpoint/2010/main" val="1703874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rázek snímku 1"/>
          <p:cNvSpPr>
            <a:spLocks noGrp="1" noRot="1" noChangeAspect="1" noTextEdit="1"/>
          </p:cNvSpPr>
          <p:nvPr>
            <p:ph type="sldImg"/>
          </p:nvPr>
        </p:nvSpPr>
        <p:spPr>
          <a:ln/>
        </p:spPr>
      </p:sp>
      <p:sp>
        <p:nvSpPr>
          <p:cNvPr id="29699"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29700"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EAC2AAC5-126F-414B-B662-64EA26B2A95E}" type="slidenum">
              <a:rPr lang="cs-CZ" altLang="cs-CZ" smtClean="0">
                <a:latin typeface="Arial" charset="0"/>
              </a:rPr>
              <a:pPr eaLnBrk="1" hangingPunct="1"/>
              <a:t>30</a:t>
            </a:fld>
            <a:endParaRPr lang="cs-CZ" altLang="cs-CZ">
              <a:latin typeface="Arial" charset="0"/>
            </a:endParaRPr>
          </a:p>
        </p:txBody>
      </p:sp>
    </p:spTree>
    <p:extLst>
      <p:ext uri="{BB962C8B-B14F-4D97-AF65-F5344CB8AC3E}">
        <p14:creationId xmlns:p14="http://schemas.microsoft.com/office/powerpoint/2010/main" val="2836312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18.10.2018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18.10.2018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18.10.2018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2438400" y="228600"/>
            <a:ext cx="6400800" cy="1219200"/>
          </a:xfrm>
        </p:spPr>
        <p:txBody>
          <a:bodyPr/>
          <a:lstStyle/>
          <a:p>
            <a:r>
              <a:rPr lang="cs-CZ"/>
              <a:t>Klepnutím lze upravit styl předlohy nadpisů.</a:t>
            </a:r>
          </a:p>
        </p:txBody>
      </p:sp>
      <p:sp>
        <p:nvSpPr>
          <p:cNvPr id="3" name="Zástupný symbol pro tabulku 2"/>
          <p:cNvSpPr>
            <a:spLocks noGrp="1"/>
          </p:cNvSpPr>
          <p:nvPr>
            <p:ph type="tbl" idx="1"/>
          </p:nvPr>
        </p:nvSpPr>
        <p:spPr>
          <a:xfrm>
            <a:off x="2438400" y="1600200"/>
            <a:ext cx="6400800" cy="4495800"/>
          </a:xfrm>
        </p:spPr>
        <p:txBody>
          <a:bodyPr>
            <a:normAutofit/>
          </a:bodyPr>
          <a:lstStyle/>
          <a:p>
            <a:pPr lvl="0"/>
            <a:endParaRPr lang="cs-CZ" noProof="0"/>
          </a:p>
        </p:txBody>
      </p:sp>
      <p:sp>
        <p:nvSpPr>
          <p:cNvPr id="4" name="Zástupný symbol pro datum 3"/>
          <p:cNvSpPr>
            <a:spLocks noGrp="1"/>
          </p:cNvSpPr>
          <p:nvPr>
            <p:ph type="dt" sz="half" idx="10"/>
          </p:nvPr>
        </p:nvSpPr>
        <p:spPr>
          <a:xfrm>
            <a:off x="152400" y="6248400"/>
            <a:ext cx="1901825" cy="457200"/>
          </a:xfrm>
        </p:spPr>
        <p:txBody>
          <a:bodyPr/>
          <a:lstStyle>
            <a:lvl1pPr>
              <a:defRPr/>
            </a:lvl1pPr>
          </a:lstStyle>
          <a:p>
            <a:pPr>
              <a:defRPr/>
            </a:pPr>
            <a:endParaRPr lang="cs-CZ"/>
          </a:p>
        </p:txBody>
      </p:sp>
      <p:sp>
        <p:nvSpPr>
          <p:cNvPr id="5" name="Zástupný symbol pro zápatí 4"/>
          <p:cNvSpPr>
            <a:spLocks noGrp="1"/>
          </p:cNvSpPr>
          <p:nvPr>
            <p:ph type="ftr" sz="quarter" idx="11"/>
          </p:nvPr>
        </p:nvSpPr>
        <p:spPr>
          <a:xfrm>
            <a:off x="3124200" y="6248400"/>
            <a:ext cx="2895600" cy="457200"/>
          </a:xfrm>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a:xfrm>
            <a:off x="6934200" y="6248400"/>
            <a:ext cx="1905000" cy="457200"/>
          </a:xfrm>
        </p:spPr>
        <p:txBody>
          <a:bodyPr/>
          <a:lstStyle>
            <a:lvl1pPr>
              <a:defRPr/>
            </a:lvl1pPr>
          </a:lstStyle>
          <a:p>
            <a:pPr>
              <a:defRPr/>
            </a:pPr>
            <a:fld id="{60677554-74D6-458A-879A-A401C7685153}" type="slidenum">
              <a:rPr lang="cs-CZ"/>
              <a:pPr>
                <a:defRPr/>
              </a:pPr>
              <a:t>‹#›</a:t>
            </a:fld>
            <a:endParaRPr lang="cs-CZ"/>
          </a:p>
        </p:txBody>
      </p:sp>
    </p:spTree>
    <p:extLst>
      <p:ext uri="{BB962C8B-B14F-4D97-AF65-F5344CB8AC3E}">
        <p14:creationId xmlns:p14="http://schemas.microsoft.com/office/powerpoint/2010/main" val="3809300042"/>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18.10.2018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075045-1E85-406F-9E49-EBC5B291CEA8}" type="datetimeFigureOut">
              <a:rPr lang="cs-CZ" smtClean="0"/>
              <a:pPr/>
              <a:t>18.10.2018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p:cNvSpPr>
            <a:spLocks noGrp="1"/>
          </p:cNvSpPr>
          <p:nvPr>
            <p:ph type="dt" sz="half" idx="10"/>
          </p:nvPr>
        </p:nvSpPr>
        <p:spPr/>
        <p:txBody>
          <a:bodyPr/>
          <a:lstStyle/>
          <a:p>
            <a:fld id="{C1075045-1E85-406F-9E49-EBC5B291CEA8}" type="datetimeFigureOut">
              <a:rPr lang="cs-CZ" smtClean="0"/>
              <a:pPr/>
              <a:t>18.10.2018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p:cNvSpPr>
            <a:spLocks noGrp="1"/>
          </p:cNvSpPr>
          <p:nvPr>
            <p:ph type="dt" sz="half" idx="10"/>
          </p:nvPr>
        </p:nvSpPr>
        <p:spPr/>
        <p:txBody>
          <a:bodyPr/>
          <a:lstStyle/>
          <a:p>
            <a:fld id="{C1075045-1E85-406F-9E49-EBC5B291CEA8}" type="datetimeFigureOut">
              <a:rPr lang="cs-CZ" smtClean="0"/>
              <a:pPr/>
              <a:t>18.10.2018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Date Placeholder 2"/>
          <p:cNvSpPr>
            <a:spLocks noGrp="1"/>
          </p:cNvSpPr>
          <p:nvPr>
            <p:ph type="dt" sz="half" idx="10"/>
          </p:nvPr>
        </p:nvSpPr>
        <p:spPr/>
        <p:txBody>
          <a:bodyPr/>
          <a:lstStyle/>
          <a:p>
            <a:fld id="{C1075045-1E85-406F-9E49-EBC5B291CEA8}" type="datetimeFigureOut">
              <a:rPr lang="cs-CZ" smtClean="0"/>
              <a:pPr/>
              <a:t>18.10.2018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075045-1E85-406F-9E49-EBC5B291CEA8}" type="datetimeFigureOut">
              <a:rPr lang="cs-CZ" smtClean="0"/>
              <a:pPr/>
              <a:t>18.10.2018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075045-1E85-406F-9E49-EBC5B291CEA8}" type="datetimeFigureOut">
              <a:rPr lang="cs-CZ" smtClean="0"/>
              <a:pPr/>
              <a:t>18.10.2018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075045-1E85-406F-9E49-EBC5B291CEA8}" type="datetimeFigureOut">
              <a:rPr lang="cs-CZ" smtClean="0"/>
              <a:pPr/>
              <a:t>18.10.2018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075045-1E85-406F-9E49-EBC5B291CEA8}" type="datetimeFigureOut">
              <a:rPr lang="cs-CZ" smtClean="0"/>
              <a:pPr/>
              <a:t>18.10.2018</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14039-16F0-4AD5-A3FE-199E3A2B5BD0}"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life.ihned.cz/zdravi/c1-64745510-pijete-cernou-kavu-bez-mleka-a-cukru-muzete-byt-psychopat-tvrdi-vedci?utm_source=mediafed&amp;utm_medium=rss&amp;utm_campaign=mediafed" TargetMode="External"/></Relationships>
</file>

<file path=ppt/slides/_rels/slide31.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6197D16-FE75-4A0E-A0C9-28C0F04A4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FA8FCEC6-4B30-4FF2-8B32-504BEAEA3A1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9144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2" name="Title 1"/>
          <p:cNvSpPr>
            <a:spLocks noGrp="1"/>
          </p:cNvSpPr>
          <p:nvPr>
            <p:ph type="ctrTitle"/>
          </p:nvPr>
        </p:nvSpPr>
        <p:spPr>
          <a:xfrm>
            <a:off x="603363" y="1191796"/>
            <a:ext cx="7516084" cy="2976344"/>
          </a:xfrm>
        </p:spPr>
        <p:txBody>
          <a:bodyPr anchor="ctr">
            <a:normAutofit/>
          </a:bodyPr>
          <a:lstStyle/>
          <a:p>
            <a:pPr algn="l">
              <a:lnSpc>
                <a:spcPct val="90000"/>
              </a:lnSpc>
            </a:pPr>
            <a:r>
              <a:rPr lang="cs-CZ" b="1">
                <a:solidFill>
                  <a:srgbClr val="FFFFFF"/>
                </a:solidFill>
              </a:rPr>
              <a:t>Výzkum v sociálních vědách II.</a:t>
            </a:r>
            <a:br>
              <a:rPr lang="cs-CZ" b="1">
                <a:solidFill>
                  <a:srgbClr val="FFFFFF"/>
                </a:solidFill>
              </a:rPr>
            </a:br>
            <a:r>
              <a:rPr lang="cs-CZ" b="1">
                <a:solidFill>
                  <a:srgbClr val="FFFFFF"/>
                </a:solidFill>
              </a:rPr>
              <a:t>Jak mluvíme o našich otázkách a jak je zkoumáme</a:t>
            </a:r>
            <a:br>
              <a:rPr lang="cs-CZ">
                <a:solidFill>
                  <a:srgbClr val="FFFFFF"/>
                </a:solidFill>
              </a:rPr>
            </a:br>
            <a:endParaRPr lang="cs-CZ">
              <a:solidFill>
                <a:srgbClr val="FFFFFF"/>
              </a:solidFill>
            </a:endParaRPr>
          </a:p>
        </p:txBody>
      </p:sp>
      <p:sp>
        <p:nvSpPr>
          <p:cNvPr id="3" name="Subtitle 2"/>
          <p:cNvSpPr>
            <a:spLocks noGrp="1"/>
          </p:cNvSpPr>
          <p:nvPr>
            <p:ph type="subTitle" idx="1"/>
          </p:nvPr>
        </p:nvSpPr>
        <p:spPr>
          <a:xfrm>
            <a:off x="603591" y="5318990"/>
            <a:ext cx="7062673" cy="723670"/>
          </a:xfrm>
        </p:spPr>
        <p:txBody>
          <a:bodyPr anchor="t">
            <a:normAutofit/>
          </a:bodyPr>
          <a:lstStyle/>
          <a:p>
            <a:pPr algn="l">
              <a:lnSpc>
                <a:spcPct val="90000"/>
              </a:lnSpc>
            </a:pPr>
            <a:r>
              <a:rPr lang="cs-CZ" sz="1200">
                <a:solidFill>
                  <a:srgbClr val="000000"/>
                </a:solidFill>
              </a:rPr>
              <a:t>11.10. 2018</a:t>
            </a:r>
          </a:p>
          <a:p>
            <a:pPr algn="l">
              <a:lnSpc>
                <a:spcPct val="90000"/>
              </a:lnSpc>
            </a:pPr>
            <a:endParaRPr lang="cs-CZ" sz="1200">
              <a:solidFill>
                <a:srgbClr val="000000"/>
              </a:solidFill>
            </a:endParaRPr>
          </a:p>
          <a:p>
            <a:pPr algn="l">
              <a:lnSpc>
                <a:spcPct val="90000"/>
              </a:lnSpc>
            </a:pPr>
            <a:r>
              <a:rPr lang="cs-CZ" sz="1200">
                <a:solidFill>
                  <a:srgbClr val="000000"/>
                </a:solidFill>
              </a:rPr>
              <a:t>POL181 a BSS104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8434"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sp>
        <p:nvSpPr>
          <p:cNvPr id="18435" name="Content Placeholder 2"/>
          <p:cNvSpPr>
            <a:spLocks noGrp="1"/>
          </p:cNvSpPr>
          <p:nvPr>
            <p:ph sz="quarter" idx="1"/>
          </p:nvPr>
        </p:nvSpPr>
        <p:spPr>
          <a:xfrm>
            <a:off x="884419" y="3092970"/>
            <a:ext cx="7375161" cy="2693976"/>
          </a:xfrm>
        </p:spPr>
        <p:txBody>
          <a:bodyPr>
            <a:normAutofit/>
          </a:bodyPr>
          <a:lstStyle/>
          <a:p>
            <a:pPr eaLnBrk="1" hangingPunct="1"/>
            <a:endParaRPr lang="cs-CZ" sz="1700">
              <a:solidFill>
                <a:srgbClr val="000000"/>
              </a:solidFill>
            </a:endParaRPr>
          </a:p>
          <a:p>
            <a:pPr eaLnBrk="1" hangingPunct="1"/>
            <a:endParaRPr lang="cs-CZ" sz="1700">
              <a:solidFill>
                <a:srgbClr val="000000"/>
              </a:solidFill>
            </a:endParaRPr>
          </a:p>
          <a:p>
            <a:pPr eaLnBrk="1" hangingPunct="1"/>
            <a:endParaRPr lang="cs-CZ" sz="1700" b="1">
              <a:solidFill>
                <a:srgbClr val="000000"/>
              </a:solidFill>
            </a:endParaRPr>
          </a:p>
          <a:p>
            <a:pPr eaLnBrk="1" hangingPunct="1"/>
            <a:r>
              <a:rPr lang="cs-CZ" sz="1700" b="1">
                <a:solidFill>
                  <a:srgbClr val="000000"/>
                </a:solidFill>
              </a:rPr>
              <a:t>úsporný</a:t>
            </a:r>
            <a:r>
              <a:rPr lang="cs-CZ" sz="1700">
                <a:solidFill>
                  <a:srgbClr val="000000"/>
                </a:solidFill>
              </a:rPr>
              <a:t>- definovaný pomocí několika málo hlavních atributů, které mají odkazy společné</a:t>
            </a:r>
          </a:p>
          <a:p>
            <a:pPr eaLnBrk="1" hangingPunct="1"/>
            <a:endParaRPr lang="cs-CZ" sz="1700">
              <a:solidFill>
                <a:srgbClr val="000000"/>
              </a:solidFill>
            </a:endParaRPr>
          </a:p>
          <a:p>
            <a:r>
              <a:rPr lang="cs-CZ" sz="1700">
                <a:solidFill>
                  <a:srgbClr val="000000"/>
                </a:solidFill>
              </a:rPr>
              <a:t>Příklad: Politická strana jako „dobrovolné sdružení lidí, které usiluje o moc“. Je definováno pomocí tří hlavních atributů, koncept je úsporný.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458"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sp>
        <p:nvSpPr>
          <p:cNvPr id="19459" name="Content Placeholder 2"/>
          <p:cNvSpPr>
            <a:spLocks noGrp="1"/>
          </p:cNvSpPr>
          <p:nvPr>
            <p:ph sz="quarter" idx="1"/>
          </p:nvPr>
        </p:nvSpPr>
        <p:spPr>
          <a:xfrm>
            <a:off x="884419" y="3092970"/>
            <a:ext cx="7375161" cy="2693976"/>
          </a:xfrm>
        </p:spPr>
        <p:txBody>
          <a:bodyPr>
            <a:normAutofit/>
          </a:bodyPr>
          <a:lstStyle/>
          <a:p>
            <a:pPr eaLnBrk="1" hangingPunct="1"/>
            <a:endParaRPr lang="cs-CZ" sz="1700">
              <a:solidFill>
                <a:srgbClr val="000000"/>
              </a:solidFill>
            </a:endParaRPr>
          </a:p>
          <a:p>
            <a:pPr eaLnBrk="1" hangingPunct="1"/>
            <a:endParaRPr lang="cs-CZ" sz="1700">
              <a:solidFill>
                <a:srgbClr val="000000"/>
              </a:solidFill>
            </a:endParaRPr>
          </a:p>
          <a:p>
            <a:pPr eaLnBrk="1" hangingPunct="1"/>
            <a:r>
              <a:rPr lang="cs-CZ" sz="1700" b="1">
                <a:solidFill>
                  <a:srgbClr val="000000"/>
                </a:solidFill>
              </a:rPr>
              <a:t>analyticky a empiricky užitečný </a:t>
            </a:r>
            <a:r>
              <a:rPr lang="cs-CZ" sz="1700">
                <a:solidFill>
                  <a:srgbClr val="000000"/>
                </a:solidFill>
              </a:rPr>
              <a:t>– měl by být dobrým stavebním kamenem teorií</a:t>
            </a:r>
          </a:p>
          <a:p>
            <a:pPr eaLnBrk="1" hangingPunct="1"/>
            <a:endParaRPr lang="cs-CZ" sz="1700">
              <a:solidFill>
                <a:srgbClr val="000000"/>
              </a:solidFill>
            </a:endParaRPr>
          </a:p>
          <a:p>
            <a:r>
              <a:rPr lang="cs-CZ" sz="1700">
                <a:solidFill>
                  <a:srgbClr val="000000"/>
                </a:solidFill>
              </a:rPr>
              <a:t>Příklad: Politická strana jako „dobrovolné sdružení lidí, které usiluje o moc“. „Politická strana“ se nám jako koncept v politologii hodí- je celá řada teorií, které vysvětlují něco na politických stranách nebo politické strany slouží k tomu, abychom jimi (např. jejich počtem) něco vysvětlili.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FF1EE17E-E895-474A-81FF-0CABE9E7B81A}"/>
              </a:ext>
            </a:extLst>
          </p:cNvPr>
          <p:cNvSpPr>
            <a:spLocks noGrp="1"/>
          </p:cNvSpPr>
          <p:nvPr>
            <p:ph type="title"/>
          </p:nvPr>
        </p:nvSpPr>
        <p:spPr>
          <a:xfrm>
            <a:off x="884419" y="826680"/>
            <a:ext cx="7375161" cy="1325563"/>
          </a:xfrm>
        </p:spPr>
        <p:txBody>
          <a:bodyPr>
            <a:normAutofit/>
          </a:bodyPr>
          <a:lstStyle/>
          <a:p>
            <a:r>
              <a:rPr lang="cs-CZ" sz="3500">
                <a:solidFill>
                  <a:srgbClr val="FFFFFF"/>
                </a:solidFill>
              </a:rPr>
              <a:t>Co si z teorie konceptů vzít pro výzkum</a:t>
            </a:r>
          </a:p>
        </p:txBody>
      </p:sp>
      <p:graphicFrame>
        <p:nvGraphicFramePr>
          <p:cNvPr id="5" name="Zástupný symbol pro obsah 2">
            <a:extLst>
              <a:ext uri="{FF2B5EF4-FFF2-40B4-BE49-F238E27FC236}">
                <a16:creationId xmlns:a16="http://schemas.microsoft.com/office/drawing/2014/main" id="{F9904AC7-EF40-465D-95DF-84803DE553EA}"/>
              </a:ext>
            </a:extLst>
          </p:cNvPr>
          <p:cNvGraphicFramePr>
            <a:graphicFrameLocks noGrp="1"/>
          </p:cNvGraphicFramePr>
          <p:nvPr>
            <p:ph idx="1"/>
            <p:extLst>
              <p:ext uri="{D42A27DB-BD31-4B8C-83A1-F6EECF244321}">
                <p14:modId xmlns:p14="http://schemas.microsoft.com/office/powerpoint/2010/main" val="1449293598"/>
              </p:ext>
            </p:extLst>
          </p:nvPr>
        </p:nvGraphicFramePr>
        <p:xfrm>
          <a:off x="777240" y="2899956"/>
          <a:ext cx="758952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36782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5298" name="Rectangle 2"/>
          <p:cNvSpPr>
            <a:spLocks noGrp="1"/>
          </p:cNvSpPr>
          <p:nvPr>
            <p:ph type="title"/>
          </p:nvPr>
        </p:nvSpPr>
        <p:spPr>
          <a:xfrm>
            <a:off x="884419" y="826680"/>
            <a:ext cx="7375161" cy="1325563"/>
          </a:xfrm>
        </p:spPr>
        <p:txBody>
          <a:bodyPr>
            <a:normAutofit/>
          </a:bodyPr>
          <a:lstStyle/>
          <a:p>
            <a:r>
              <a:rPr lang="cs-CZ" sz="3500">
                <a:solidFill>
                  <a:srgbClr val="FFFFFF"/>
                </a:solidFill>
              </a:rPr>
              <a:t>Vztah intenze a extenze konceptu: jak poznáme, že něco odpovídá konceptu?</a:t>
            </a:r>
          </a:p>
        </p:txBody>
      </p:sp>
      <p:sp>
        <p:nvSpPr>
          <p:cNvPr id="55299" name="Rectangle 3"/>
          <p:cNvSpPr>
            <a:spLocks noGrp="1"/>
          </p:cNvSpPr>
          <p:nvPr>
            <p:ph type="body" idx="1"/>
          </p:nvPr>
        </p:nvSpPr>
        <p:spPr>
          <a:xfrm>
            <a:off x="884419" y="3092970"/>
            <a:ext cx="7375161" cy="2693976"/>
          </a:xfrm>
        </p:spPr>
        <p:txBody>
          <a:bodyPr>
            <a:normAutofit lnSpcReduction="10000"/>
          </a:bodyPr>
          <a:lstStyle/>
          <a:p>
            <a:endParaRPr lang="cs-CZ" sz="1700" dirty="0">
              <a:solidFill>
                <a:srgbClr val="000000"/>
              </a:solidFill>
            </a:endParaRPr>
          </a:p>
          <a:p>
            <a:r>
              <a:rPr lang="cs-CZ" sz="1700" b="1" dirty="0">
                <a:solidFill>
                  <a:srgbClr val="000000"/>
                </a:solidFill>
              </a:rPr>
              <a:t>Nutné a dostačující podmínky </a:t>
            </a:r>
            <a:r>
              <a:rPr lang="cs-CZ" sz="1700" dirty="0">
                <a:solidFill>
                  <a:srgbClr val="000000"/>
                </a:solidFill>
              </a:rPr>
              <a:t>(jsou naplněny všechny položky definice)</a:t>
            </a:r>
          </a:p>
          <a:p>
            <a:pPr marL="0" indent="0">
              <a:buNone/>
            </a:pPr>
            <a:endParaRPr lang="cs-CZ" sz="1700" dirty="0">
              <a:solidFill>
                <a:srgbClr val="000000"/>
              </a:solidFill>
            </a:endParaRPr>
          </a:p>
          <a:p>
            <a:pPr marL="0" indent="0">
              <a:buNone/>
            </a:pPr>
            <a:r>
              <a:rPr lang="cs-CZ" sz="1700" dirty="0">
                <a:solidFill>
                  <a:srgbClr val="000000"/>
                </a:solidFill>
              </a:rPr>
              <a:t>NEBO</a:t>
            </a:r>
          </a:p>
          <a:p>
            <a:pPr marL="0" indent="0">
              <a:buNone/>
            </a:pPr>
            <a:endParaRPr lang="cs-CZ" sz="1700" dirty="0">
              <a:solidFill>
                <a:srgbClr val="000000"/>
              </a:solidFill>
            </a:endParaRPr>
          </a:p>
          <a:p>
            <a:r>
              <a:rPr lang="cs-CZ" sz="1700" b="1" dirty="0">
                <a:solidFill>
                  <a:srgbClr val="000000"/>
                </a:solidFill>
              </a:rPr>
              <a:t>Rodinná podobnost </a:t>
            </a:r>
            <a:r>
              <a:rPr lang="cs-CZ" sz="1700" dirty="0">
                <a:solidFill>
                  <a:srgbClr val="000000"/>
                </a:solidFill>
              </a:rPr>
              <a:t>(je naplněn určitý počet položek definice).</a:t>
            </a:r>
          </a:p>
          <a:p>
            <a:pPr marL="0" indent="0">
              <a:buNone/>
            </a:pPr>
            <a:endParaRPr lang="cs-CZ" sz="1700" b="1" dirty="0">
              <a:solidFill>
                <a:srgbClr val="000000"/>
              </a:solidFill>
            </a:endParaRPr>
          </a:p>
          <a:p>
            <a:pPr marL="0" indent="0">
              <a:buNone/>
            </a:pPr>
            <a:r>
              <a:rPr lang="cs-CZ" sz="1700" b="1" dirty="0">
                <a:solidFill>
                  <a:srgbClr val="000000"/>
                </a:solidFill>
              </a:rPr>
              <a:t>U složitých konceptů se často spokojíme s rodinnou podobností, u jednodušších vyžadujeme </a:t>
            </a:r>
            <a:r>
              <a:rPr lang="cs-CZ" sz="1700" b="1" dirty="0" err="1">
                <a:solidFill>
                  <a:srgbClr val="000000"/>
                </a:solidFill>
              </a:rPr>
              <a:t>NaPP</a:t>
            </a:r>
            <a:r>
              <a:rPr lang="cs-CZ" sz="1700" b="1" dirty="0">
                <a:solidFill>
                  <a:srgbClr val="000000"/>
                </a:solidFill>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0482"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Příklad: koncept „podmínky života“</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80871151"/>
              </p:ext>
            </p:extLst>
          </p:nvPr>
        </p:nvGraphicFramePr>
        <p:xfrm>
          <a:off x="1175644" y="2899956"/>
          <a:ext cx="6792713" cy="3131368"/>
        </p:xfrm>
        <a:graphic>
          <a:graphicData uri="http://schemas.openxmlformats.org/drawingml/2006/table">
            <a:tbl>
              <a:tblPr/>
              <a:tblGrid>
                <a:gridCol w="2486329">
                  <a:extLst>
                    <a:ext uri="{9D8B030D-6E8A-4147-A177-3AD203B41FA5}">
                      <a16:colId xmlns:a16="http://schemas.microsoft.com/office/drawing/2014/main" val="20000"/>
                    </a:ext>
                  </a:extLst>
                </a:gridCol>
                <a:gridCol w="1653486">
                  <a:extLst>
                    <a:ext uri="{9D8B030D-6E8A-4147-A177-3AD203B41FA5}">
                      <a16:colId xmlns:a16="http://schemas.microsoft.com/office/drawing/2014/main" val="20001"/>
                    </a:ext>
                  </a:extLst>
                </a:gridCol>
                <a:gridCol w="2652898">
                  <a:extLst>
                    <a:ext uri="{9D8B030D-6E8A-4147-A177-3AD203B41FA5}">
                      <a16:colId xmlns:a16="http://schemas.microsoft.com/office/drawing/2014/main" val="20002"/>
                    </a:ext>
                  </a:extLst>
                </a:gridCol>
              </a:tblGrid>
              <a:tr h="199506">
                <a:tc grid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sng" strike="noStrike" cap="none" normalizeH="0" baseline="0">
                          <a:ln>
                            <a:noFill/>
                          </a:ln>
                          <a:solidFill>
                            <a:schemeClr val="tx1"/>
                          </a:solidFill>
                          <a:effectLst/>
                          <a:latin typeface="Calibri" pitchFamily="34" charset="0"/>
                          <a:ea typeface="Calibri" pitchFamily="34" charset="0"/>
                          <a:cs typeface="Times New Roman" pitchFamily="18" charset="0"/>
                        </a:rPr>
                        <a:t>Tab. č. 1 –  Příklad konceptu NaDP, který má čtyři nutné podmínky, které jsou dohromady dostatečné.</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199506">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Základní úroveň (termín)</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Sekundární úroveň (intenze)</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Operacionalizace (úroveň dat/extenze)</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719954">
                <a:tc rowSpan="4">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Název: </a:t>
                      </a: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Podmínky vzniku života</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(Koncept popisuje podmínky pro vznik života minimálně na buněčné úrovni).</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Voda</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Voda by se měla nacházet za normálního tlaku v rozsahu teplot 0 až 100 </a:t>
                      </a:r>
                      <a:r>
                        <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rPr>
                        <a:t>°C, </a:t>
                      </a: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hustota by měla být závislá na skupenství, molekula vody bude obsahovat nenulový elektrický náboj.</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372988">
                <a:tc vMerge="1">
                  <a:txBody>
                    <a:bodyPr/>
                    <a:lstStyle/>
                    <a:p>
                      <a:endParaRPr lang="cs-CZ"/>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Další prvky</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rgbClr val="000000"/>
                          </a:solidFill>
                          <a:effectLst/>
                          <a:latin typeface="Calibri" pitchFamily="34" charset="0"/>
                          <a:cs typeface="Times New Roman" pitchFamily="18" charset="0"/>
                        </a:rPr>
                        <a:t>Atomy uhlíku, vodíku, kyslíku, dusíku, síry, železa…</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719954">
                <a:tc vMerge="1">
                  <a:txBody>
                    <a:bodyPr/>
                    <a:lstStyle/>
                    <a:p>
                      <a:endParaRPr lang="cs-CZ"/>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Energie</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rgbClr val="000000"/>
                          </a:solidFill>
                          <a:effectLst/>
                          <a:latin typeface="Calibri" pitchFamily="34" charset="0"/>
                          <a:ea typeface="Calibri" pitchFamily="34" charset="0"/>
                          <a:cs typeface="Times New Roman" pitchFamily="18" charset="0"/>
                        </a:rPr>
                        <a:t>Energie získaná z radiace, fotochemických procesů (fotosyntéza), minerálů, redukce plynu se přetváří do buněčných energetických systémů (ATP). </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719954">
                <a:tc vMerge="1">
                  <a:txBody>
                    <a:bodyPr/>
                    <a:lstStyle/>
                    <a:p>
                      <a:endParaRPr lang="cs-CZ"/>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Životní prostředí</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Cílem je chránit proti radiaci z vesmíru (na Zemi pomocí magnetického pole) a proti ultrafialovému světlu (pomocí ozonové vrstvy). </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Další vlastností je určitá stabilita prostředí.</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199506">
                <a:tc gridSpan="3">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cs-CZ" sz="800" b="0" i="0" u="none" strike="noStrike" cap="none" normalizeH="0" baseline="0">
                          <a:ln>
                            <a:noFill/>
                          </a:ln>
                          <a:solidFill>
                            <a:schemeClr val="tx1"/>
                          </a:solidFill>
                          <a:effectLst/>
                          <a:latin typeface="Calibri" pitchFamily="34" charset="0"/>
                          <a:ea typeface="Calibri" pitchFamily="34" charset="0"/>
                          <a:cs typeface="Times New Roman" pitchFamily="18" charset="0"/>
                        </a:rPr>
                        <a:t>Zpracováno dle Life in the Universe. 2011</a:t>
                      </a: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362" name="Nadpis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	Koncepty: „žebřík abstrakce“</a:t>
            </a:r>
          </a:p>
        </p:txBody>
      </p:sp>
      <p:sp>
        <p:nvSpPr>
          <p:cNvPr id="15363" name="Zástupný symbol pro obsah 2"/>
          <p:cNvSpPr>
            <a:spLocks noGrp="1"/>
          </p:cNvSpPr>
          <p:nvPr>
            <p:ph sz="quarter" idx="1"/>
          </p:nvPr>
        </p:nvSpPr>
        <p:spPr>
          <a:xfrm>
            <a:off x="884419" y="3092970"/>
            <a:ext cx="7375161" cy="2693976"/>
          </a:xfrm>
        </p:spPr>
        <p:txBody>
          <a:bodyPr>
            <a:normAutofit/>
          </a:bodyPr>
          <a:lstStyle/>
          <a:p>
            <a:pPr eaLnBrk="1" hangingPunct="1">
              <a:buFont typeface="Wingdings" pitchFamily="2" charset="2"/>
              <a:buNone/>
            </a:pPr>
            <a:r>
              <a:rPr lang="cs-CZ" sz="1700" dirty="0">
                <a:solidFill>
                  <a:srgbClr val="000000"/>
                </a:solidFill>
              </a:rPr>
              <a:t>Pokud má koncept zahrnovat mnoho různých případů, je obvykle vymezení dosti obecné (příklad: politická strana)</a:t>
            </a:r>
          </a:p>
          <a:p>
            <a:pPr eaLnBrk="1" hangingPunct="1">
              <a:buFont typeface="Wingdings" pitchFamily="2" charset="2"/>
              <a:buNone/>
            </a:pPr>
            <a:endParaRPr lang="cs-CZ" sz="1700" dirty="0">
              <a:solidFill>
                <a:srgbClr val="000000"/>
              </a:solidFill>
            </a:endParaRPr>
          </a:p>
          <a:p>
            <a:pPr eaLnBrk="1" hangingPunct="1">
              <a:buFont typeface="Wingdings" pitchFamily="2" charset="2"/>
              <a:buNone/>
            </a:pPr>
            <a:r>
              <a:rPr lang="cs-CZ" sz="1700" dirty="0">
                <a:solidFill>
                  <a:srgbClr val="000000"/>
                </a:solidFill>
              </a:rPr>
              <a:t>Pokud je vymezení velmi konkrétní, obvykle lze koncept použít ke generalizování o malém množství případů (příklad: </a:t>
            </a:r>
            <a:r>
              <a:rPr lang="cs-CZ" sz="1700" dirty="0" err="1">
                <a:solidFill>
                  <a:srgbClr val="000000"/>
                </a:solidFill>
              </a:rPr>
              <a:t>catch-all</a:t>
            </a:r>
            <a:r>
              <a:rPr lang="cs-CZ" sz="1700" dirty="0">
                <a:solidFill>
                  <a:srgbClr val="000000"/>
                </a:solidFill>
              </a:rPr>
              <a:t> politická strana)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2530" name="Rectangle 2"/>
          <p:cNvSpPr>
            <a:spLocks noGrp="1" noChangeArrowheads="1"/>
          </p:cNvSpPr>
          <p:nvPr>
            <p:ph type="title"/>
          </p:nvPr>
        </p:nvSpPr>
        <p:spPr>
          <a:xfrm>
            <a:off x="480059" y="2053641"/>
            <a:ext cx="2751871" cy="2760098"/>
          </a:xfrm>
        </p:spPr>
        <p:txBody>
          <a:bodyPr>
            <a:normAutofit/>
          </a:bodyPr>
          <a:lstStyle/>
          <a:p>
            <a:pPr eaLnBrk="1" hangingPunct="1">
              <a:lnSpc>
                <a:spcPct val="90000"/>
              </a:lnSpc>
            </a:pPr>
            <a:r>
              <a:rPr lang="cs-CZ" sz="3700" b="1">
                <a:solidFill>
                  <a:srgbClr val="FFFFFF"/>
                </a:solidFill>
              </a:rPr>
              <a:t>Jak problém zkoumáme: výzkumné strategie</a:t>
            </a:r>
          </a:p>
        </p:txBody>
      </p:sp>
      <p:sp>
        <p:nvSpPr>
          <p:cNvPr id="22531" name="Rectangle 3"/>
          <p:cNvSpPr>
            <a:spLocks noGrp="1" noChangeArrowheads="1"/>
          </p:cNvSpPr>
          <p:nvPr>
            <p:ph type="body" idx="1"/>
          </p:nvPr>
        </p:nvSpPr>
        <p:spPr>
          <a:xfrm>
            <a:off x="4567930" y="801866"/>
            <a:ext cx="3979563" cy="5230634"/>
          </a:xfrm>
        </p:spPr>
        <p:txBody>
          <a:bodyPr anchor="ctr">
            <a:normAutofit/>
          </a:bodyPr>
          <a:lstStyle/>
          <a:p>
            <a:pPr eaLnBrk="1" hangingPunct="1">
              <a:lnSpc>
                <a:spcPct val="90000"/>
              </a:lnSpc>
            </a:pPr>
            <a:r>
              <a:rPr lang="cs-CZ" sz="2100">
                <a:solidFill>
                  <a:srgbClr val="000000"/>
                </a:solidFill>
                <a:latin typeface="Calibri" pitchFamily="34" charset="0"/>
              </a:rPr>
              <a:t>Směrem k logice toho, jakým způsobem konstruujeme naše odpovědi na výzkumné otázky, rozlišuje Blaikie 4 výzkumné strategie:</a:t>
            </a:r>
          </a:p>
          <a:p>
            <a:pPr eaLnBrk="1" hangingPunct="1">
              <a:lnSpc>
                <a:spcPct val="90000"/>
              </a:lnSpc>
            </a:pPr>
            <a:endParaRPr lang="cs-CZ" sz="2100" b="1">
              <a:solidFill>
                <a:srgbClr val="000000"/>
              </a:solidFill>
              <a:latin typeface="Calibri" pitchFamily="34" charset="0"/>
            </a:endParaRPr>
          </a:p>
          <a:p>
            <a:pPr eaLnBrk="1" hangingPunct="1">
              <a:lnSpc>
                <a:spcPct val="90000"/>
              </a:lnSpc>
            </a:pPr>
            <a:r>
              <a:rPr lang="cs-CZ" sz="2100" b="1">
                <a:solidFill>
                  <a:srgbClr val="000000"/>
                </a:solidFill>
                <a:latin typeface="Calibri" pitchFamily="34" charset="0"/>
              </a:rPr>
              <a:t>induktivní </a:t>
            </a:r>
          </a:p>
          <a:p>
            <a:pPr eaLnBrk="1" hangingPunct="1">
              <a:lnSpc>
                <a:spcPct val="90000"/>
              </a:lnSpc>
            </a:pPr>
            <a:r>
              <a:rPr lang="cs-CZ" sz="2100" b="1">
                <a:solidFill>
                  <a:srgbClr val="000000"/>
                </a:solidFill>
                <a:latin typeface="Calibri" pitchFamily="34" charset="0"/>
              </a:rPr>
              <a:t>deduktivní </a:t>
            </a:r>
          </a:p>
          <a:p>
            <a:pPr eaLnBrk="1" hangingPunct="1">
              <a:lnSpc>
                <a:spcPct val="90000"/>
              </a:lnSpc>
            </a:pPr>
            <a:r>
              <a:rPr lang="cs-CZ" sz="2100" b="1">
                <a:solidFill>
                  <a:srgbClr val="000000"/>
                </a:solidFill>
                <a:latin typeface="Calibri" pitchFamily="34" charset="0"/>
              </a:rPr>
              <a:t>retroduktivní </a:t>
            </a:r>
          </a:p>
          <a:p>
            <a:pPr eaLnBrk="1" hangingPunct="1">
              <a:lnSpc>
                <a:spcPct val="90000"/>
              </a:lnSpc>
            </a:pPr>
            <a:r>
              <a:rPr lang="cs-CZ" sz="2100" b="1">
                <a:solidFill>
                  <a:srgbClr val="000000"/>
                </a:solidFill>
                <a:latin typeface="Calibri" pitchFamily="34" charset="0"/>
              </a:rPr>
              <a:t>abduktivní</a:t>
            </a:r>
            <a:r>
              <a:rPr lang="cs-CZ" sz="2100" b="1">
                <a:solidFill>
                  <a:srgbClr val="000000"/>
                </a:solidFill>
              </a:rPr>
              <a:t> </a:t>
            </a:r>
          </a:p>
          <a:p>
            <a:pPr eaLnBrk="1" hangingPunct="1">
              <a:lnSpc>
                <a:spcPct val="90000"/>
              </a:lnSpc>
            </a:pPr>
            <a:endParaRPr lang="cs-CZ" sz="2100" b="1">
              <a:solidFill>
                <a:srgbClr val="000000"/>
              </a:solidFill>
            </a:endParaRPr>
          </a:p>
          <a:p>
            <a:pPr eaLnBrk="1" hangingPunct="1">
              <a:lnSpc>
                <a:spcPct val="90000"/>
              </a:lnSpc>
              <a:buNone/>
            </a:pPr>
            <a:r>
              <a:rPr lang="cs-CZ" sz="2100">
                <a:solidFill>
                  <a:srgbClr val="000000"/>
                </a:solidFill>
              </a:rPr>
              <a:t>Má to odraz v metateoretických přístupech</a:t>
            </a:r>
            <a:r>
              <a:rPr lang="cs-CZ" sz="2100" b="1">
                <a:solidFill>
                  <a:srgbClr val="000000"/>
                </a:solidFill>
              </a:rPr>
              <a:t>, pozitivisté jsou induktivisté</a:t>
            </a:r>
            <a:r>
              <a:rPr lang="cs-CZ" sz="2100">
                <a:solidFill>
                  <a:srgbClr val="000000"/>
                </a:solidFill>
              </a:rPr>
              <a:t>, </a:t>
            </a:r>
            <a:r>
              <a:rPr lang="cs-CZ" sz="2100" b="1">
                <a:solidFill>
                  <a:srgbClr val="000000"/>
                </a:solidFill>
              </a:rPr>
              <a:t>realisté </a:t>
            </a:r>
            <a:r>
              <a:rPr lang="cs-CZ" sz="2100">
                <a:solidFill>
                  <a:srgbClr val="000000"/>
                </a:solidFill>
              </a:rPr>
              <a:t>využívají </a:t>
            </a:r>
            <a:r>
              <a:rPr lang="cs-CZ" sz="2100" b="1">
                <a:solidFill>
                  <a:srgbClr val="000000"/>
                </a:solidFill>
              </a:rPr>
              <a:t>dedukci a retrodukci </a:t>
            </a:r>
            <a:r>
              <a:rPr lang="cs-CZ" sz="2100">
                <a:solidFill>
                  <a:srgbClr val="000000"/>
                </a:solidFill>
              </a:rPr>
              <a:t>a </a:t>
            </a:r>
            <a:r>
              <a:rPr lang="cs-CZ" sz="2100" b="1">
                <a:solidFill>
                  <a:srgbClr val="000000"/>
                </a:solidFill>
              </a:rPr>
              <a:t>konstruktivisté abdukci</a:t>
            </a:r>
            <a:r>
              <a:rPr lang="cs-CZ" sz="2100">
                <a:solidFill>
                  <a:srgbClr val="000000"/>
                </a:solidFill>
              </a:rPr>
              <a:t>.</a:t>
            </a:r>
          </a:p>
        </p:txBody>
      </p:sp>
    </p:spTree>
    <p:extLst>
      <p:ext uri="{BB962C8B-B14F-4D97-AF65-F5344CB8AC3E}">
        <p14:creationId xmlns:p14="http://schemas.microsoft.com/office/powerpoint/2010/main" val="375813074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3554" name="Rectangle 2"/>
          <p:cNvSpPr>
            <a:spLocks noGrp="1" noChangeArrowheads="1"/>
          </p:cNvSpPr>
          <p:nvPr>
            <p:ph type="title"/>
          </p:nvPr>
        </p:nvSpPr>
        <p:spPr>
          <a:xfrm>
            <a:off x="884419" y="826680"/>
            <a:ext cx="7375161" cy="1325563"/>
          </a:xfrm>
        </p:spPr>
        <p:txBody>
          <a:bodyPr vert="horz" lIns="91440" tIns="45720" rIns="91440" bIns="45720" rtlCol="0" anchor="ctr">
            <a:normAutofit/>
          </a:bodyPr>
          <a:lstStyle/>
          <a:p>
            <a:pPr>
              <a:lnSpc>
                <a:spcPct val="90000"/>
              </a:lnSpc>
            </a:pPr>
            <a:r>
              <a:rPr lang="en-US" sz="3500" kern="1200">
                <a:solidFill>
                  <a:srgbClr val="FFFFFF"/>
                </a:solidFill>
                <a:latin typeface="+mj-lt"/>
                <a:ea typeface="+mj-ea"/>
                <a:cs typeface="+mj-cs"/>
              </a:rPr>
              <a:t>Logika výzkumných  strategií</a:t>
            </a:r>
          </a:p>
        </p:txBody>
      </p:sp>
      <p:graphicFrame>
        <p:nvGraphicFramePr>
          <p:cNvPr id="29764" name="Group 68"/>
          <p:cNvGraphicFramePr>
            <a:graphicFrameLocks noGrp="1"/>
          </p:cNvGraphicFramePr>
          <p:nvPr>
            <p:ph idx="1"/>
            <p:extLst>
              <p:ext uri="{D42A27DB-BD31-4B8C-83A1-F6EECF244321}">
                <p14:modId xmlns:p14="http://schemas.microsoft.com/office/powerpoint/2010/main" val="3894306072"/>
              </p:ext>
            </p:extLst>
          </p:nvPr>
        </p:nvGraphicFramePr>
        <p:xfrm>
          <a:off x="777240" y="2958019"/>
          <a:ext cx="7589522" cy="3044071"/>
        </p:xfrm>
        <a:graphic>
          <a:graphicData uri="http://schemas.openxmlformats.org/drawingml/2006/table">
            <a:tbl>
              <a:tblPr/>
              <a:tblGrid>
                <a:gridCol w="493924">
                  <a:extLst>
                    <a:ext uri="{9D8B030D-6E8A-4147-A177-3AD203B41FA5}">
                      <a16:colId xmlns:a16="http://schemas.microsoft.com/office/drawing/2014/main" val="20000"/>
                    </a:ext>
                  </a:extLst>
                </a:gridCol>
                <a:gridCol w="1593230">
                  <a:extLst>
                    <a:ext uri="{9D8B030D-6E8A-4147-A177-3AD203B41FA5}">
                      <a16:colId xmlns:a16="http://schemas.microsoft.com/office/drawing/2014/main" val="20001"/>
                    </a:ext>
                  </a:extLst>
                </a:gridCol>
                <a:gridCol w="1495946">
                  <a:extLst>
                    <a:ext uri="{9D8B030D-6E8A-4147-A177-3AD203B41FA5}">
                      <a16:colId xmlns:a16="http://schemas.microsoft.com/office/drawing/2014/main" val="20002"/>
                    </a:ext>
                  </a:extLst>
                </a:gridCol>
                <a:gridCol w="1961518">
                  <a:extLst>
                    <a:ext uri="{9D8B030D-6E8A-4147-A177-3AD203B41FA5}">
                      <a16:colId xmlns:a16="http://schemas.microsoft.com/office/drawing/2014/main" val="20003"/>
                    </a:ext>
                  </a:extLst>
                </a:gridCol>
                <a:gridCol w="2044904">
                  <a:extLst>
                    <a:ext uri="{9D8B030D-6E8A-4147-A177-3AD203B41FA5}">
                      <a16:colId xmlns:a16="http://schemas.microsoft.com/office/drawing/2014/main" val="20004"/>
                    </a:ext>
                  </a:extLst>
                </a:gridCol>
              </a:tblGrid>
              <a:tr h="32554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cs-CZ" sz="1800" b="0" i="0" u="none" strike="noStrike" cap="none" normalizeH="0" baseline="0">
                        <a:ln>
                          <a:noFill/>
                        </a:ln>
                        <a:solidFill>
                          <a:schemeClr val="tx1"/>
                        </a:solidFill>
                        <a:effectLst>
                          <a:outerShdw blurRad="38100" dist="38100" dir="2700000" algn="tl">
                            <a:srgbClr val="C0C0C0"/>
                          </a:outerShdw>
                        </a:effectLst>
                        <a:latin typeface="Calibri" pitchFamily="34" charset="0"/>
                      </a:endParaRPr>
                    </a:p>
                  </a:txBody>
                  <a:tcPr marL="80051" marR="80051" marT="40025" marB="400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1" i="0" u="none" strike="noStrike" cap="none" normalizeH="0" baseline="0">
                          <a:ln>
                            <a:noFill/>
                          </a:ln>
                          <a:solidFill>
                            <a:schemeClr val="tx1"/>
                          </a:solidFill>
                          <a:effectLst>
                            <a:outerShdw blurRad="38100" dist="38100" dir="2700000" algn="tl">
                              <a:srgbClr val="C0C0C0"/>
                            </a:outerShdw>
                          </a:effectLst>
                          <a:latin typeface="Calibri" pitchFamily="34" charset="0"/>
                        </a:rPr>
                        <a:t>Induktivní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1" i="0" u="none" strike="noStrike" cap="none" normalizeH="0" baseline="0">
                          <a:ln>
                            <a:noFill/>
                          </a:ln>
                          <a:solidFill>
                            <a:schemeClr val="tx1"/>
                          </a:solidFill>
                          <a:effectLst>
                            <a:outerShdw blurRad="38100" dist="38100" dir="2700000" algn="tl">
                              <a:srgbClr val="C0C0C0"/>
                            </a:outerShdw>
                          </a:effectLst>
                          <a:latin typeface="Calibri" pitchFamily="34" charset="0"/>
                        </a:rPr>
                        <a:t>Deduktivní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1" i="0" u="none" strike="noStrike" cap="none" normalizeH="0" baseline="0">
                          <a:ln>
                            <a:noFill/>
                          </a:ln>
                          <a:solidFill>
                            <a:schemeClr val="tx1"/>
                          </a:solidFill>
                          <a:effectLst>
                            <a:outerShdw blurRad="38100" dist="38100" dir="2700000" algn="tl">
                              <a:srgbClr val="C0C0C0"/>
                            </a:outerShdw>
                          </a:effectLst>
                          <a:latin typeface="Calibri" pitchFamily="34" charset="0"/>
                        </a:rPr>
                        <a:t>Retroduktivní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1" i="0" u="none" strike="noStrike" cap="none" normalizeH="0" baseline="0">
                          <a:ln>
                            <a:noFill/>
                          </a:ln>
                          <a:solidFill>
                            <a:schemeClr val="tx1"/>
                          </a:solidFill>
                          <a:effectLst>
                            <a:outerShdw blurRad="38100" dist="38100" dir="2700000" algn="tl">
                              <a:srgbClr val="C0C0C0"/>
                            </a:outerShdw>
                          </a:effectLst>
                          <a:latin typeface="Calibri" pitchFamily="34" charset="0"/>
                        </a:rPr>
                        <a:t>Abduktivní</a:t>
                      </a:r>
                    </a:p>
                  </a:txBody>
                  <a:tcPr marL="80051" marR="80051" marT="40025" marB="400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5921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1" i="0" u="none" strike="noStrike" cap="none" normalizeH="0" baseline="0">
                          <a:ln>
                            <a:noFill/>
                          </a:ln>
                          <a:solidFill>
                            <a:schemeClr val="tx1"/>
                          </a:solidFill>
                          <a:effectLst>
                            <a:outerShdw blurRad="38100" dist="38100" dir="2700000" algn="tl">
                              <a:srgbClr val="C0C0C0"/>
                            </a:outerShdw>
                          </a:effectLst>
                          <a:latin typeface="Calibri" pitchFamily="34" charset="0"/>
                        </a:rPr>
                        <a:t>CÍL</a:t>
                      </a:r>
                    </a:p>
                  </a:txBody>
                  <a:tcPr marL="80051" marR="80051" marT="40025" marB="400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Vytváření generalizací, teorií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Testování teorií, falzifikace, podpora přeživších teorií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Objevení základních mechanismů, objasňujících pravidelnosti, vytváření teorií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Popis a porozumění sociálnímu světu prostřednictvím motivací aktérů</a:t>
                      </a:r>
                    </a:p>
                  </a:txBody>
                  <a:tcPr marL="80051" marR="80051" marT="40025" marB="400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72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1" i="0" u="none" strike="noStrike" cap="none" normalizeH="0" baseline="0">
                          <a:ln>
                            <a:noFill/>
                          </a:ln>
                          <a:solidFill>
                            <a:schemeClr val="tx1"/>
                          </a:solidFill>
                          <a:effectLst>
                            <a:outerShdw blurRad="38100" dist="38100" dir="2700000" algn="tl">
                              <a:srgbClr val="C0C0C0"/>
                            </a:outerShdw>
                          </a:effectLst>
                          <a:latin typeface="Calibri" pitchFamily="34" charset="0"/>
                        </a:rPr>
                        <a:t>OD</a:t>
                      </a:r>
                    </a:p>
                  </a:txBody>
                  <a:tcPr marL="80051" marR="80051" marT="40025" marB="400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Shromáždění pozorování (dat)</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„Vypůjčené“ či zkonstruované teorie </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Zachycení pravidelností </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Odhalení motivací, významů a motivů v každodenním životě</a:t>
                      </a:r>
                    </a:p>
                  </a:txBody>
                  <a:tcPr marL="80051" marR="80051" marT="40025" marB="400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5641">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cs-CZ" sz="2500" b="0" i="0" u="none" strike="noStrike" cap="none" normalizeH="0" baseline="0">
                        <a:ln>
                          <a:noFill/>
                        </a:ln>
                        <a:solidFill>
                          <a:schemeClr val="tx1"/>
                        </a:solidFill>
                        <a:effectLst>
                          <a:outerShdw blurRad="38100" dist="38100" dir="2700000" algn="tl">
                            <a:srgbClr val="C0C0C0"/>
                          </a:outerShdw>
                        </a:effectLst>
                        <a:latin typeface="Calibri" pitchFamily="34" charset="0"/>
                      </a:endParaRPr>
                    </a:p>
                  </a:txBody>
                  <a:tcPr marL="80051" marR="80051" marT="40025" marB="400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Produkci generalizací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Produkci hypotéz</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Konstrukce hypotetického modelu</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Zpracování interpretací aktérů</a:t>
                      </a:r>
                    </a:p>
                  </a:txBody>
                  <a:tcPr marL="80051" marR="80051" marT="40025" marB="400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72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1" i="0" u="none" strike="noStrike" cap="none" normalizeH="0" baseline="0">
                          <a:ln>
                            <a:noFill/>
                          </a:ln>
                          <a:solidFill>
                            <a:schemeClr val="tx1"/>
                          </a:solidFill>
                          <a:effectLst>
                            <a:outerShdw blurRad="38100" dist="38100" dir="2700000" algn="tl">
                              <a:srgbClr val="C0C0C0"/>
                            </a:outerShdw>
                          </a:effectLst>
                          <a:latin typeface="Calibri" pitchFamily="34" charset="0"/>
                        </a:rPr>
                        <a:t>K</a:t>
                      </a:r>
                    </a:p>
                  </a:txBody>
                  <a:tcPr marL="80051" marR="80051" marT="40025" marB="400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Využití těchto generalizací při dalším výzkumu</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Testování hypotéz porovnáním s daty</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Porovnání modelu s realitou (pozorování, experiment)</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Produkce teorie, její testování</a:t>
                      </a:r>
                    </a:p>
                  </a:txBody>
                  <a:tcPr marL="80051" marR="80051" marT="40025" marB="400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181771850"/>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827584" y="228600"/>
            <a:ext cx="8011616" cy="1219200"/>
          </a:xfrm>
        </p:spPr>
        <p:txBody>
          <a:bodyPr>
            <a:normAutofit fontScale="90000"/>
          </a:bodyPr>
          <a:lstStyle/>
          <a:p>
            <a:r>
              <a:rPr lang="cs-CZ" dirty="0"/>
              <a:t>Byl Sherlock Holmes mistr indukce nebo dedukce?</a:t>
            </a:r>
          </a:p>
        </p:txBody>
      </p:sp>
      <p:sp>
        <p:nvSpPr>
          <p:cNvPr id="24579" name="Table Placeholder 2"/>
          <p:cNvSpPr>
            <a:spLocks noGrp="1" noTextEdit="1"/>
          </p:cNvSpPr>
          <p:nvPr>
            <p:ph type="tbl" idx="1"/>
          </p:nvPr>
        </p:nvSpPr>
        <p:spPr>
          <a:xfrm>
            <a:off x="2483768" y="1556792"/>
            <a:ext cx="6400800" cy="4495800"/>
          </a:xfrm>
        </p:spPr>
      </p:sp>
      <p:sp>
        <p:nvSpPr>
          <p:cNvPr id="3" name="TextovéPole 2"/>
          <p:cNvSpPr txBox="1"/>
          <p:nvPr/>
        </p:nvSpPr>
        <p:spPr>
          <a:xfrm>
            <a:off x="2987824" y="5445224"/>
            <a:ext cx="4536504" cy="307777"/>
          </a:xfrm>
          <a:prstGeom prst="rect">
            <a:avLst/>
          </a:prstGeom>
          <a:noFill/>
        </p:spPr>
        <p:txBody>
          <a:bodyPr wrap="square" rtlCol="0">
            <a:spAutoFit/>
          </a:bodyPr>
          <a:lstStyle/>
          <a:p>
            <a:r>
              <a:rPr lang="cs-CZ" sz="1400" dirty="0"/>
              <a:t>Fotografie: BeyondHolywood.com</a:t>
            </a:r>
          </a:p>
        </p:txBody>
      </p:sp>
      <p:pic>
        <p:nvPicPr>
          <p:cNvPr id="26626" name="Picture 2" descr="http://screenrant.com/wp-content/uploads/2016/08/Sherlock-Season-4-Holmes-and-Watson.jpg"/>
          <p:cNvPicPr>
            <a:picLocks noChangeAspect="1" noChangeArrowheads="1"/>
          </p:cNvPicPr>
          <p:nvPr/>
        </p:nvPicPr>
        <p:blipFill>
          <a:blip r:embed="rId2" cstate="print"/>
          <a:srcRect/>
          <a:stretch>
            <a:fillRect/>
          </a:stretch>
        </p:blipFill>
        <p:spPr bwMode="auto">
          <a:xfrm>
            <a:off x="1835696" y="1340768"/>
            <a:ext cx="5152018" cy="5414814"/>
          </a:xfrm>
          <a:prstGeom prst="rect">
            <a:avLst/>
          </a:prstGeom>
          <a:noFill/>
        </p:spPr>
      </p:pic>
    </p:spTree>
    <p:extLst>
      <p:ext uri="{BB962C8B-B14F-4D97-AF65-F5344CB8AC3E}">
        <p14:creationId xmlns:p14="http://schemas.microsoft.com/office/powerpoint/2010/main" val="2287103964"/>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5602" name="Rectangle 2"/>
          <p:cNvSpPr>
            <a:spLocks noGrp="1" noChangeArrowheads="1"/>
          </p:cNvSpPr>
          <p:nvPr>
            <p:ph type="title"/>
          </p:nvPr>
        </p:nvSpPr>
        <p:spPr>
          <a:xfrm>
            <a:off x="480059" y="2053641"/>
            <a:ext cx="2751871" cy="2760098"/>
          </a:xfrm>
        </p:spPr>
        <p:txBody>
          <a:bodyPr>
            <a:normAutofit/>
          </a:bodyPr>
          <a:lstStyle/>
          <a:p>
            <a:pPr eaLnBrk="1" hangingPunct="1"/>
            <a:r>
              <a:rPr lang="cs-CZ">
                <a:solidFill>
                  <a:srgbClr val="FFFFFF"/>
                </a:solidFill>
              </a:rPr>
              <a:t>Induktivní strategie</a:t>
            </a:r>
          </a:p>
        </p:txBody>
      </p:sp>
      <p:sp>
        <p:nvSpPr>
          <p:cNvPr id="25603" name="Rectangle 3"/>
          <p:cNvSpPr>
            <a:spLocks noGrp="1" noChangeArrowheads="1"/>
          </p:cNvSpPr>
          <p:nvPr>
            <p:ph type="body" idx="1"/>
          </p:nvPr>
        </p:nvSpPr>
        <p:spPr>
          <a:xfrm>
            <a:off x="4567930" y="801866"/>
            <a:ext cx="3979563" cy="5230634"/>
          </a:xfrm>
        </p:spPr>
        <p:txBody>
          <a:bodyPr anchor="ctr">
            <a:normAutofit/>
          </a:bodyPr>
          <a:lstStyle/>
          <a:p>
            <a:pPr eaLnBrk="1" hangingPunct="1">
              <a:lnSpc>
                <a:spcPct val="90000"/>
              </a:lnSpc>
            </a:pPr>
            <a:r>
              <a:rPr lang="cs-CZ" sz="1300">
                <a:solidFill>
                  <a:srgbClr val="000000"/>
                </a:solidFill>
                <a:latin typeface="Calibri" pitchFamily="34" charset="0"/>
              </a:rPr>
              <a:t>Pozitivistická tradice, předpoklad uspořádaného a pozorovatelného univerza. Jen to, co je pozorovatelné, je hodné vědeckého zkoumání.</a:t>
            </a:r>
          </a:p>
          <a:p>
            <a:pPr eaLnBrk="1" hangingPunct="1">
              <a:lnSpc>
                <a:spcPct val="90000"/>
              </a:lnSpc>
            </a:pPr>
            <a:r>
              <a:rPr lang="cs-CZ" sz="1300">
                <a:solidFill>
                  <a:srgbClr val="000000"/>
                </a:solidFill>
                <a:latin typeface="Calibri" pitchFamily="34" charset="0"/>
              </a:rPr>
              <a:t>4 základní fáze</a:t>
            </a:r>
          </a:p>
          <a:p>
            <a:pPr eaLnBrk="1" hangingPunct="1">
              <a:lnSpc>
                <a:spcPct val="90000"/>
              </a:lnSpc>
              <a:buFontTx/>
              <a:buChar char="-"/>
            </a:pPr>
            <a:r>
              <a:rPr lang="cs-CZ" sz="1300">
                <a:solidFill>
                  <a:srgbClr val="000000"/>
                </a:solidFill>
                <a:latin typeface="Calibri" pitchFamily="34" charset="0"/>
              </a:rPr>
              <a:t>Pozorování a záznam faktů, jejich význam a relevance není posuzována.</a:t>
            </a:r>
          </a:p>
          <a:p>
            <a:pPr eaLnBrk="1" hangingPunct="1">
              <a:lnSpc>
                <a:spcPct val="90000"/>
              </a:lnSpc>
              <a:buFontTx/>
              <a:buChar char="-"/>
            </a:pPr>
            <a:r>
              <a:rPr lang="cs-CZ" sz="1300">
                <a:solidFill>
                  <a:srgbClr val="000000"/>
                </a:solidFill>
                <a:latin typeface="Calibri" pitchFamily="34" charset="0"/>
              </a:rPr>
              <a:t>Analýza faktů, jejich srovnání, klasifikace (bez hypotéz)</a:t>
            </a:r>
          </a:p>
          <a:p>
            <a:pPr eaLnBrk="1" hangingPunct="1">
              <a:lnSpc>
                <a:spcPct val="90000"/>
              </a:lnSpc>
              <a:buFontTx/>
              <a:buChar char="-"/>
            </a:pPr>
            <a:r>
              <a:rPr lang="cs-CZ" sz="1300">
                <a:solidFill>
                  <a:srgbClr val="000000"/>
                </a:solidFill>
                <a:latin typeface="Calibri" pitchFamily="34" charset="0"/>
              </a:rPr>
              <a:t>Generalizace jako výsledek analýzy</a:t>
            </a:r>
          </a:p>
          <a:p>
            <a:pPr eaLnBrk="1" hangingPunct="1">
              <a:lnSpc>
                <a:spcPct val="90000"/>
              </a:lnSpc>
              <a:buFontTx/>
              <a:buChar char="-"/>
            </a:pPr>
            <a:r>
              <a:rPr lang="cs-CZ" sz="1300">
                <a:solidFill>
                  <a:srgbClr val="000000"/>
                </a:solidFill>
                <a:latin typeface="Calibri" pitchFamily="34" charset="0"/>
              </a:rPr>
              <a:t>Vystavení generalizací dalšímu testování</a:t>
            </a:r>
          </a:p>
          <a:p>
            <a:pPr eaLnBrk="1" hangingPunct="1">
              <a:lnSpc>
                <a:spcPct val="90000"/>
              </a:lnSpc>
            </a:pPr>
            <a:r>
              <a:rPr lang="cs-CZ" sz="1300">
                <a:solidFill>
                  <a:srgbClr val="000000"/>
                </a:solidFill>
                <a:latin typeface="Calibri" pitchFamily="34" charset="0"/>
              </a:rPr>
              <a:t>Kritika</a:t>
            </a:r>
          </a:p>
          <a:p>
            <a:pPr eaLnBrk="1" hangingPunct="1">
              <a:lnSpc>
                <a:spcPct val="90000"/>
              </a:lnSpc>
              <a:buFontTx/>
              <a:buChar char="-"/>
            </a:pPr>
            <a:r>
              <a:rPr lang="cs-CZ" sz="1300">
                <a:solidFill>
                  <a:srgbClr val="000000"/>
                </a:solidFill>
                <a:latin typeface="Calibri" pitchFamily="34" charset="0"/>
              </a:rPr>
              <a:t>Výzkumník je ovlivněn předchozím výzkumem</a:t>
            </a:r>
          </a:p>
          <a:p>
            <a:pPr eaLnBrk="1" hangingPunct="1">
              <a:lnSpc>
                <a:spcPct val="90000"/>
              </a:lnSpc>
              <a:buFontTx/>
              <a:buChar char="-"/>
            </a:pPr>
            <a:r>
              <a:rPr lang="cs-CZ" sz="1300">
                <a:solidFill>
                  <a:srgbClr val="000000"/>
                </a:solidFill>
                <a:latin typeface="Calibri" pitchFamily="34" charset="0"/>
              </a:rPr>
              <a:t>Adekvátní pozorování není možné bez řídících konceptů (teorií)</a:t>
            </a:r>
          </a:p>
          <a:p>
            <a:pPr eaLnBrk="1" hangingPunct="1">
              <a:lnSpc>
                <a:spcPct val="90000"/>
              </a:lnSpc>
              <a:buFontTx/>
              <a:buChar char="-"/>
            </a:pPr>
            <a:r>
              <a:rPr lang="cs-CZ" sz="1300">
                <a:solidFill>
                  <a:srgbClr val="000000"/>
                </a:solidFill>
                <a:latin typeface="Calibri" pitchFamily="34" charset="0"/>
              </a:rPr>
              <a:t>Induktivní logika nezajišťuje produkci generalizací</a:t>
            </a:r>
          </a:p>
          <a:p>
            <a:pPr eaLnBrk="1" hangingPunct="1">
              <a:lnSpc>
                <a:spcPct val="90000"/>
              </a:lnSpc>
              <a:buFontTx/>
              <a:buChar char="-"/>
            </a:pPr>
            <a:r>
              <a:rPr lang="cs-CZ" sz="1300">
                <a:solidFill>
                  <a:srgbClr val="000000"/>
                </a:solidFill>
                <a:latin typeface="Calibri" pitchFamily="34" charset="0"/>
              </a:rPr>
              <a:t>Univerzální generalizace není možné zakládat na konečném počtu pozorování</a:t>
            </a:r>
          </a:p>
          <a:p>
            <a:pPr eaLnBrk="1" hangingPunct="1">
              <a:lnSpc>
                <a:spcPct val="90000"/>
              </a:lnSpc>
              <a:buFontTx/>
              <a:buChar char="-"/>
            </a:pPr>
            <a:r>
              <a:rPr lang="cs-CZ" sz="1300">
                <a:solidFill>
                  <a:srgbClr val="000000"/>
                </a:solidFill>
                <a:latin typeface="Calibri" pitchFamily="34" charset="0"/>
              </a:rPr>
              <a:t>Konstatování pravidelností je nutnou –avšak nepostačující- podmínkou k vysvětlení.</a:t>
            </a:r>
          </a:p>
          <a:p>
            <a:pPr marL="0" indent="0" eaLnBrk="1" hangingPunct="1">
              <a:lnSpc>
                <a:spcPct val="90000"/>
              </a:lnSpc>
              <a:buNone/>
            </a:pPr>
            <a:r>
              <a:rPr lang="cs-CZ" sz="1300">
                <a:solidFill>
                  <a:srgbClr val="000000"/>
                </a:solidFill>
                <a:latin typeface="Calibri" pitchFamily="34" charset="0"/>
              </a:rPr>
              <a:t>Indukce se používá dnes </a:t>
            </a:r>
            <a:r>
              <a:rPr lang="cs-CZ" sz="1300" b="1">
                <a:solidFill>
                  <a:srgbClr val="000000"/>
                </a:solidFill>
                <a:latin typeface="Calibri" pitchFamily="34" charset="0"/>
              </a:rPr>
              <a:t>zcela omezeně</a:t>
            </a:r>
            <a:r>
              <a:rPr lang="cs-CZ" sz="1300">
                <a:solidFill>
                  <a:srgbClr val="000000"/>
                </a:solidFill>
                <a:latin typeface="Calibri" pitchFamily="34" charset="0"/>
              </a:rPr>
              <a:t>,  pokud nejdříve pozorujeme, obvykle aspoň víme, co přesně budeme pozorovat.</a:t>
            </a:r>
          </a:p>
          <a:p>
            <a:pPr eaLnBrk="1" hangingPunct="1">
              <a:lnSpc>
                <a:spcPct val="90000"/>
              </a:lnSpc>
              <a:buFontTx/>
              <a:buNone/>
            </a:pPr>
            <a:endParaRPr lang="cs-CZ" sz="1300">
              <a:solidFill>
                <a:srgbClr val="000000"/>
              </a:solidFill>
              <a:latin typeface="Calibri" pitchFamily="34" charset="0"/>
            </a:endParaRPr>
          </a:p>
          <a:p>
            <a:pPr eaLnBrk="1" hangingPunct="1">
              <a:lnSpc>
                <a:spcPct val="90000"/>
              </a:lnSpc>
              <a:buFontTx/>
              <a:buNone/>
            </a:pPr>
            <a:endParaRPr lang="cs-CZ" sz="1300">
              <a:solidFill>
                <a:srgbClr val="000000"/>
              </a:solidFill>
              <a:latin typeface="Calibri" pitchFamily="34" charset="0"/>
            </a:endParaRPr>
          </a:p>
        </p:txBody>
      </p:sp>
    </p:spTree>
    <p:extLst>
      <p:ext uri="{BB962C8B-B14F-4D97-AF65-F5344CB8AC3E}">
        <p14:creationId xmlns:p14="http://schemas.microsoft.com/office/powerpoint/2010/main" val="323487956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7"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318"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3314" name="Nadpis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Jak o otázce mluvíme:</a:t>
            </a:r>
            <a:br>
              <a:rPr lang="cs-CZ" sz="3500">
                <a:solidFill>
                  <a:srgbClr val="FFFFFF"/>
                </a:solidFill>
              </a:rPr>
            </a:br>
            <a:r>
              <a:rPr lang="cs-CZ" sz="3500">
                <a:solidFill>
                  <a:srgbClr val="FFFFFF"/>
                </a:solidFill>
              </a:rPr>
              <a:t>teorie a koncepty</a:t>
            </a:r>
          </a:p>
        </p:txBody>
      </p:sp>
      <p:sp>
        <p:nvSpPr>
          <p:cNvPr id="13315" name="Zástupný symbol pro obsah 2"/>
          <p:cNvSpPr>
            <a:spLocks noGrp="1"/>
          </p:cNvSpPr>
          <p:nvPr>
            <p:ph sz="quarter" idx="1"/>
          </p:nvPr>
        </p:nvSpPr>
        <p:spPr>
          <a:xfrm>
            <a:off x="884419" y="3092970"/>
            <a:ext cx="7375161" cy="2693976"/>
          </a:xfrm>
        </p:spPr>
        <p:txBody>
          <a:bodyPr>
            <a:normAutofit/>
          </a:bodyPr>
          <a:lstStyle/>
          <a:p>
            <a:pPr eaLnBrk="1" hangingPunct="1">
              <a:lnSpc>
                <a:spcPct val="90000"/>
              </a:lnSpc>
            </a:pPr>
            <a:r>
              <a:rPr lang="cs-CZ" sz="1700">
                <a:solidFill>
                  <a:srgbClr val="000000"/>
                </a:solidFill>
              </a:rPr>
              <a:t>Vědec systematicky uvažuje o politice jako o vztazích mezi jednotlivými „politickými elementy“ </a:t>
            </a:r>
          </a:p>
          <a:p>
            <a:pPr eaLnBrk="1" hangingPunct="1">
              <a:lnSpc>
                <a:spcPct val="90000"/>
              </a:lnSpc>
            </a:pPr>
            <a:r>
              <a:rPr lang="cs-CZ" sz="1700">
                <a:solidFill>
                  <a:srgbClr val="000000"/>
                </a:solidFill>
              </a:rPr>
              <a:t>Jeho úkolem je popsat/vysvětlit strukturu těchto vztahů</a:t>
            </a:r>
          </a:p>
          <a:p>
            <a:pPr eaLnBrk="1" hangingPunct="1">
              <a:lnSpc>
                <a:spcPct val="90000"/>
              </a:lnSpc>
            </a:pPr>
            <a:r>
              <a:rPr lang="cs-CZ" sz="1700">
                <a:solidFill>
                  <a:srgbClr val="000000"/>
                </a:solidFill>
              </a:rPr>
              <a:t>Obvykle předpokládá, že se tyto elementy nějak ovlivňují (například jeden „způsobuje“ druhý, případně „pokud se jeden nachází v určitém stavu, je větší pravděpodobnost, že ten druhý se bude nacházet ve specifickém stavu“).</a:t>
            </a:r>
          </a:p>
          <a:p>
            <a:pPr eaLnBrk="1" hangingPunct="1">
              <a:lnSpc>
                <a:spcPct val="90000"/>
              </a:lnSpc>
            </a:pPr>
            <a:r>
              <a:rPr lang="cs-CZ" sz="1700">
                <a:solidFill>
                  <a:srgbClr val="000000"/>
                </a:solidFill>
              </a:rPr>
              <a:t>Tyto elementy, části politické reality, vystupují ve výzkumu v podobě </a:t>
            </a:r>
            <a:r>
              <a:rPr lang="cs-CZ" sz="1700" b="1">
                <a:solidFill>
                  <a:srgbClr val="000000"/>
                </a:solidFill>
              </a:rPr>
              <a:t>konceptů.</a:t>
            </a:r>
          </a:p>
          <a:p>
            <a:pPr eaLnBrk="1" hangingPunct="1">
              <a:lnSpc>
                <a:spcPct val="90000"/>
              </a:lnSpc>
            </a:pPr>
            <a:r>
              <a:rPr lang="cs-CZ" sz="1700">
                <a:solidFill>
                  <a:srgbClr val="000000"/>
                </a:solidFill>
              </a:rPr>
              <a:t>Neo-pozitivistický a realistický přístup zastávají názor, že koncepty a jejich formulace stojí vždy na počátku výzkumu.</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2770" name="Rectangle 2"/>
          <p:cNvSpPr>
            <a:spLocks noGrp="1" noChangeArrowheads="1"/>
          </p:cNvSpPr>
          <p:nvPr>
            <p:ph type="title"/>
          </p:nvPr>
        </p:nvSpPr>
        <p:spPr>
          <a:xfrm>
            <a:off x="480059" y="2053641"/>
            <a:ext cx="2751871" cy="2760098"/>
          </a:xfrm>
        </p:spPr>
        <p:txBody>
          <a:bodyPr>
            <a:normAutofit/>
          </a:bodyPr>
          <a:lstStyle/>
          <a:p>
            <a:pPr eaLnBrk="1" fontAlgn="auto" hangingPunct="1">
              <a:spcAft>
                <a:spcPts val="0"/>
              </a:spcAft>
              <a:defRPr/>
            </a:pPr>
            <a:r>
              <a:rPr lang="cs-CZ">
                <a:solidFill>
                  <a:srgbClr val="FFFFFF"/>
                </a:solidFill>
              </a:rPr>
              <a:t>Deduktivní strategie</a:t>
            </a:r>
          </a:p>
        </p:txBody>
      </p:sp>
      <p:sp>
        <p:nvSpPr>
          <p:cNvPr id="26627" name="Rectangle 3"/>
          <p:cNvSpPr>
            <a:spLocks noGrp="1" noChangeArrowheads="1"/>
          </p:cNvSpPr>
          <p:nvPr>
            <p:ph type="body" idx="1"/>
          </p:nvPr>
        </p:nvSpPr>
        <p:spPr>
          <a:xfrm>
            <a:off x="4567930" y="801866"/>
            <a:ext cx="3979563" cy="5230634"/>
          </a:xfrm>
        </p:spPr>
        <p:txBody>
          <a:bodyPr anchor="ctr">
            <a:normAutofit/>
          </a:bodyPr>
          <a:lstStyle/>
          <a:p>
            <a:pPr marL="609600" indent="-609600" eaLnBrk="1" hangingPunct="1">
              <a:lnSpc>
                <a:spcPct val="90000"/>
              </a:lnSpc>
            </a:pPr>
            <a:r>
              <a:rPr lang="cs-CZ" sz="1000">
                <a:solidFill>
                  <a:srgbClr val="000000"/>
                </a:solidFill>
              </a:rPr>
              <a:t>Metoda vlastní  </a:t>
            </a:r>
            <a:r>
              <a:rPr lang="cs-CZ" sz="1000" b="1">
                <a:solidFill>
                  <a:srgbClr val="000000"/>
                </a:solidFill>
              </a:rPr>
              <a:t>kritickému racionalismu</a:t>
            </a:r>
            <a:r>
              <a:rPr lang="cs-CZ" sz="1000">
                <a:solidFill>
                  <a:srgbClr val="000000"/>
                </a:solidFill>
              </a:rPr>
              <a:t> (Popper), někdy se nazývá i </a:t>
            </a:r>
            <a:r>
              <a:rPr lang="cs-CZ" sz="1000" b="1">
                <a:solidFill>
                  <a:srgbClr val="000000"/>
                </a:solidFill>
              </a:rPr>
              <a:t>„falzifikacionismus</a:t>
            </a:r>
            <a:r>
              <a:rPr lang="cs-CZ" sz="1000">
                <a:solidFill>
                  <a:srgbClr val="000000"/>
                </a:solidFill>
              </a:rPr>
              <a:t>“. Přiznává selektivitu pozorování a jejich interpretaci pozorovatelem, referenční rámce, sumu očekávání atd…</a:t>
            </a:r>
          </a:p>
          <a:p>
            <a:pPr marL="609600" indent="-609600" eaLnBrk="1" hangingPunct="1">
              <a:lnSpc>
                <a:spcPct val="90000"/>
              </a:lnSpc>
            </a:pPr>
            <a:r>
              <a:rPr lang="cs-CZ" sz="1000" b="1">
                <a:solidFill>
                  <a:srgbClr val="000000"/>
                </a:solidFill>
              </a:rPr>
              <a:t>6 základních kroků</a:t>
            </a:r>
          </a:p>
          <a:p>
            <a:pPr marL="609600" indent="-609600" eaLnBrk="1" hangingPunct="1">
              <a:lnSpc>
                <a:spcPct val="90000"/>
              </a:lnSpc>
              <a:buFontTx/>
              <a:buChar char="-"/>
            </a:pPr>
            <a:r>
              <a:rPr lang="cs-CZ" sz="1000">
                <a:solidFill>
                  <a:srgbClr val="000000"/>
                </a:solidFill>
              </a:rPr>
              <a:t>Explicitní vyjádření počáteční myšlenky, vztahu, hypotézy, souboru hypotéz</a:t>
            </a:r>
          </a:p>
          <a:p>
            <a:pPr marL="609600" indent="-609600" eaLnBrk="1" hangingPunct="1">
              <a:lnSpc>
                <a:spcPct val="90000"/>
              </a:lnSpc>
              <a:buFontTx/>
              <a:buChar char="-"/>
            </a:pPr>
            <a:r>
              <a:rPr lang="cs-CZ" sz="1000">
                <a:solidFill>
                  <a:srgbClr val="000000"/>
                </a:solidFill>
              </a:rPr>
              <a:t>Dedukce závěru(ů) pomocí dříve přijatých –a doposud nevyvrácených- hypotéz </a:t>
            </a:r>
          </a:p>
          <a:p>
            <a:pPr marL="609600" indent="-609600" eaLnBrk="1" hangingPunct="1">
              <a:lnSpc>
                <a:spcPct val="90000"/>
              </a:lnSpc>
              <a:buFontTx/>
              <a:buChar char="-"/>
            </a:pPr>
            <a:r>
              <a:rPr lang="cs-CZ" sz="1000">
                <a:solidFill>
                  <a:srgbClr val="000000"/>
                </a:solidFill>
              </a:rPr>
              <a:t>Porovnání závěrů s existujícími teoriemi</a:t>
            </a:r>
          </a:p>
          <a:p>
            <a:pPr marL="609600" indent="-609600" eaLnBrk="1" hangingPunct="1">
              <a:lnSpc>
                <a:spcPct val="90000"/>
              </a:lnSpc>
              <a:buFontTx/>
              <a:buChar char="-"/>
            </a:pPr>
            <a:r>
              <a:rPr lang="cs-CZ" sz="1000">
                <a:solidFill>
                  <a:srgbClr val="000000"/>
                </a:solidFill>
              </a:rPr>
              <a:t>Test závěrů prostřednictvím sběru dat (pozorování, experiment)</a:t>
            </a:r>
          </a:p>
          <a:p>
            <a:pPr marL="609600" indent="-609600" eaLnBrk="1" hangingPunct="1">
              <a:lnSpc>
                <a:spcPct val="90000"/>
              </a:lnSpc>
              <a:buFontTx/>
              <a:buChar char="-"/>
            </a:pPr>
            <a:r>
              <a:rPr lang="cs-CZ" sz="1000">
                <a:solidFill>
                  <a:srgbClr val="000000"/>
                </a:solidFill>
              </a:rPr>
              <a:t>Pokud jsou data v rozporu se závěry, teorie je zamítnuta</a:t>
            </a:r>
          </a:p>
          <a:p>
            <a:pPr marL="609600" indent="-609600" eaLnBrk="1" hangingPunct="1">
              <a:lnSpc>
                <a:spcPct val="90000"/>
              </a:lnSpc>
              <a:buFontTx/>
              <a:buChar char="-"/>
            </a:pPr>
            <a:r>
              <a:rPr lang="cs-CZ" sz="1000">
                <a:solidFill>
                  <a:srgbClr val="000000"/>
                </a:solidFill>
              </a:rPr>
              <a:t>Pokud jsou data v souladu se závěry, teorie je dočasně podpořena (zachována).</a:t>
            </a:r>
          </a:p>
          <a:p>
            <a:pPr marL="609600" indent="-609600" eaLnBrk="1" hangingPunct="1">
              <a:lnSpc>
                <a:spcPct val="90000"/>
              </a:lnSpc>
              <a:buFontTx/>
              <a:buNone/>
            </a:pPr>
            <a:endParaRPr lang="cs-CZ" sz="1000">
              <a:solidFill>
                <a:srgbClr val="000000"/>
              </a:solidFill>
            </a:endParaRPr>
          </a:p>
          <a:p>
            <a:pPr marL="609600" indent="-609600" eaLnBrk="1" hangingPunct="1">
              <a:lnSpc>
                <a:spcPct val="90000"/>
              </a:lnSpc>
              <a:buFontTx/>
              <a:buNone/>
            </a:pPr>
            <a:r>
              <a:rPr lang="cs-CZ" sz="1000">
                <a:solidFill>
                  <a:srgbClr val="000000"/>
                </a:solidFill>
              </a:rPr>
              <a:t>Př.deduktivní logiky : </a:t>
            </a:r>
            <a:r>
              <a:rPr lang="cs-CZ" sz="1000" b="1">
                <a:solidFill>
                  <a:srgbClr val="000000"/>
                </a:solidFill>
              </a:rPr>
              <a:t>Emile</a:t>
            </a:r>
            <a:r>
              <a:rPr lang="cs-CZ" sz="1000">
                <a:solidFill>
                  <a:srgbClr val="000000"/>
                </a:solidFill>
              </a:rPr>
              <a:t> </a:t>
            </a:r>
            <a:r>
              <a:rPr lang="cs-CZ" sz="1000" b="1">
                <a:solidFill>
                  <a:srgbClr val="000000"/>
                </a:solidFill>
              </a:rPr>
              <a:t>Durkheim a egoistická sebevražednost</a:t>
            </a:r>
            <a:r>
              <a:rPr lang="cs-CZ" sz="1000">
                <a:solidFill>
                  <a:srgbClr val="000000"/>
                </a:solidFill>
              </a:rPr>
              <a:t>:</a:t>
            </a:r>
          </a:p>
          <a:p>
            <a:pPr marL="609600" indent="-609600" eaLnBrk="1" hangingPunct="1">
              <a:lnSpc>
                <a:spcPct val="90000"/>
              </a:lnSpc>
              <a:buFontTx/>
              <a:buAutoNum type="arabicPeriod"/>
            </a:pPr>
            <a:r>
              <a:rPr lang="cs-CZ" sz="1000" i="1">
                <a:solidFill>
                  <a:srgbClr val="000000"/>
                </a:solidFill>
              </a:rPr>
              <a:t>V každém sociálním útvaru závisí míra sebevražednosti na míře individualismu</a:t>
            </a:r>
          </a:p>
          <a:p>
            <a:pPr marL="609600" indent="-609600" eaLnBrk="1" hangingPunct="1">
              <a:lnSpc>
                <a:spcPct val="90000"/>
              </a:lnSpc>
              <a:buFontTx/>
              <a:buAutoNum type="arabicPeriod"/>
            </a:pPr>
            <a:r>
              <a:rPr lang="cs-CZ" sz="1000" i="1">
                <a:solidFill>
                  <a:srgbClr val="000000"/>
                </a:solidFill>
              </a:rPr>
              <a:t>Míra individualismu pozitivně variuje s mírou protestantismu</a:t>
            </a:r>
          </a:p>
          <a:p>
            <a:pPr marL="609600" indent="-609600" eaLnBrk="1" hangingPunct="1">
              <a:lnSpc>
                <a:spcPct val="90000"/>
              </a:lnSpc>
              <a:buFontTx/>
              <a:buAutoNum type="arabicPeriod"/>
            </a:pPr>
            <a:r>
              <a:rPr lang="cs-CZ" sz="1000" i="1">
                <a:solidFill>
                  <a:srgbClr val="000000"/>
                </a:solidFill>
              </a:rPr>
              <a:t>Sebevražednost variuje podle míry protestantismu</a:t>
            </a:r>
          </a:p>
          <a:p>
            <a:pPr marL="609600" indent="-609600" eaLnBrk="1" hangingPunct="1">
              <a:lnSpc>
                <a:spcPct val="90000"/>
              </a:lnSpc>
              <a:buFontTx/>
              <a:buAutoNum type="arabicPeriod"/>
            </a:pPr>
            <a:r>
              <a:rPr lang="cs-CZ" sz="1000" i="1">
                <a:solidFill>
                  <a:srgbClr val="000000"/>
                </a:solidFill>
              </a:rPr>
              <a:t>Ve Španělsku je protestantismus málo rozšířen</a:t>
            </a:r>
          </a:p>
          <a:p>
            <a:pPr marL="609600" indent="-609600" eaLnBrk="1" hangingPunct="1">
              <a:lnSpc>
                <a:spcPct val="90000"/>
              </a:lnSpc>
              <a:buFontTx/>
              <a:buAutoNum type="arabicPeriod"/>
            </a:pPr>
            <a:r>
              <a:rPr lang="cs-CZ" sz="1000" i="1">
                <a:solidFill>
                  <a:srgbClr val="000000"/>
                </a:solidFill>
              </a:rPr>
              <a:t>Míra sebevražednosti ve Španělsku je nízká</a:t>
            </a:r>
          </a:p>
          <a:p>
            <a:pPr marL="609600" indent="-609600" eaLnBrk="1" hangingPunct="1">
              <a:lnSpc>
                <a:spcPct val="90000"/>
              </a:lnSpc>
              <a:buFontTx/>
              <a:buAutoNum type="arabicPeriod"/>
            </a:pPr>
            <a:r>
              <a:rPr lang="cs-CZ" sz="1000" i="1">
                <a:solidFill>
                  <a:srgbClr val="000000"/>
                </a:solidFill>
              </a:rPr>
              <a:t>(následně se testuje na datech –ze sčítání lidu-)</a:t>
            </a:r>
          </a:p>
          <a:p>
            <a:pPr marL="609600" indent="-609600" eaLnBrk="1" hangingPunct="1">
              <a:lnSpc>
                <a:spcPct val="90000"/>
              </a:lnSpc>
              <a:buFontTx/>
              <a:buNone/>
            </a:pPr>
            <a:r>
              <a:rPr lang="cs-CZ" sz="1000" b="1">
                <a:solidFill>
                  <a:srgbClr val="000000"/>
                </a:solidFill>
              </a:rPr>
              <a:t>Kritika: </a:t>
            </a:r>
          </a:p>
          <a:p>
            <a:pPr marL="609600" indent="-609600" eaLnBrk="1" hangingPunct="1">
              <a:lnSpc>
                <a:spcPct val="90000"/>
              </a:lnSpc>
              <a:buFontTx/>
              <a:buChar char="-"/>
            </a:pPr>
            <a:r>
              <a:rPr lang="cs-CZ" sz="1000">
                <a:solidFill>
                  <a:srgbClr val="000000"/>
                </a:solidFill>
              </a:rPr>
              <a:t>Pozorování podléhá interpretaci, není přímé, na jeho základě nelze přesvědčivě stanovovat pravidelnosti a vyvracet teorie</a:t>
            </a:r>
          </a:p>
          <a:p>
            <a:pPr marL="609600" indent="-609600" eaLnBrk="1" hangingPunct="1">
              <a:lnSpc>
                <a:spcPct val="90000"/>
              </a:lnSpc>
              <a:buFontTx/>
              <a:buChar char="-"/>
            </a:pPr>
            <a:r>
              <a:rPr lang="cs-CZ" sz="1000">
                <a:solidFill>
                  <a:srgbClr val="000000"/>
                </a:solidFill>
              </a:rPr>
              <a:t>Věda by neměla být striktně logická (umožnění náhodných objevů)</a:t>
            </a:r>
          </a:p>
          <a:p>
            <a:pPr marL="609600" indent="-609600" eaLnBrk="1" hangingPunct="1">
              <a:lnSpc>
                <a:spcPct val="90000"/>
              </a:lnSpc>
              <a:buFontTx/>
              <a:buChar char="-"/>
            </a:pPr>
            <a:r>
              <a:rPr lang="cs-CZ" sz="1000">
                <a:solidFill>
                  <a:srgbClr val="000000"/>
                </a:solidFill>
              </a:rPr>
              <a:t>Důraz na logiku postupu snižuje kreativitu</a:t>
            </a:r>
          </a:p>
          <a:p>
            <a:pPr marL="609600" indent="-609600" eaLnBrk="1" hangingPunct="1">
              <a:lnSpc>
                <a:spcPct val="90000"/>
              </a:lnSpc>
              <a:buFontTx/>
              <a:buChar char="-"/>
            </a:pPr>
            <a:r>
              <a:rPr lang="cs-CZ" sz="1000">
                <a:solidFill>
                  <a:srgbClr val="000000"/>
                </a:solidFill>
              </a:rPr>
              <a:t>Proces falzifikace obsahuje i sociální a psychologické procesy, nejen vědecké.</a:t>
            </a:r>
          </a:p>
          <a:p>
            <a:pPr marL="609600" indent="-609600" eaLnBrk="1" hangingPunct="1">
              <a:lnSpc>
                <a:spcPct val="90000"/>
              </a:lnSpc>
              <a:buFontTx/>
              <a:buChar char="-"/>
            </a:pPr>
            <a:endParaRPr lang="cs-CZ" sz="1000" b="1">
              <a:solidFill>
                <a:srgbClr val="000000"/>
              </a:solidFill>
            </a:endParaRPr>
          </a:p>
        </p:txBody>
      </p:sp>
    </p:spTree>
    <p:extLst>
      <p:ext uri="{BB962C8B-B14F-4D97-AF65-F5344CB8AC3E}">
        <p14:creationId xmlns:p14="http://schemas.microsoft.com/office/powerpoint/2010/main" val="55860815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7" name="Picture 76">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7650" name="Rectangle 2"/>
          <p:cNvSpPr>
            <a:spLocks noGrp="1" noChangeArrowheads="1"/>
          </p:cNvSpPr>
          <p:nvPr>
            <p:ph type="title"/>
          </p:nvPr>
        </p:nvSpPr>
        <p:spPr>
          <a:xfrm>
            <a:off x="480059" y="2053641"/>
            <a:ext cx="2751871" cy="2760098"/>
          </a:xfrm>
        </p:spPr>
        <p:txBody>
          <a:bodyPr>
            <a:normAutofit/>
          </a:bodyPr>
          <a:lstStyle/>
          <a:p>
            <a:pPr eaLnBrk="1" hangingPunct="1"/>
            <a:r>
              <a:rPr lang="cs-CZ" sz="3400">
                <a:solidFill>
                  <a:srgbClr val="FFFFFF"/>
                </a:solidFill>
              </a:rPr>
              <a:t>Retroduktivní strategie</a:t>
            </a:r>
          </a:p>
        </p:txBody>
      </p:sp>
      <p:sp>
        <p:nvSpPr>
          <p:cNvPr id="33795" name="Rectangle 3"/>
          <p:cNvSpPr>
            <a:spLocks noGrp="1" noChangeArrowheads="1"/>
          </p:cNvSpPr>
          <p:nvPr>
            <p:ph type="body" idx="1"/>
          </p:nvPr>
        </p:nvSpPr>
        <p:spPr>
          <a:xfrm>
            <a:off x="4567930" y="801866"/>
            <a:ext cx="3979563" cy="5230634"/>
          </a:xfrm>
        </p:spPr>
        <p:txBody>
          <a:bodyPr anchor="ctr">
            <a:normAutofit/>
          </a:bodyPr>
          <a:lstStyle/>
          <a:p>
            <a:pPr marL="320040" indent="-320040" eaLnBrk="1" fontAlgn="auto" hangingPunct="1">
              <a:lnSpc>
                <a:spcPct val="90000"/>
              </a:lnSpc>
              <a:spcAft>
                <a:spcPts val="0"/>
              </a:spcAft>
              <a:buFont typeface="Wingdings"/>
              <a:buChar char=""/>
              <a:defRPr/>
            </a:pPr>
            <a:r>
              <a:rPr lang="cs-CZ" sz="1000">
                <a:solidFill>
                  <a:srgbClr val="000000"/>
                </a:solidFill>
                <a:latin typeface="Tahoma" pitchFamily="34" charset="0"/>
              </a:rPr>
              <a:t>Výzkumná strategie </a:t>
            </a:r>
            <a:r>
              <a:rPr lang="cs-CZ" sz="1000" b="1">
                <a:solidFill>
                  <a:srgbClr val="000000"/>
                </a:solidFill>
                <a:latin typeface="Tahoma" pitchFamily="34" charset="0"/>
              </a:rPr>
              <a:t>vědeckého realismu (transcendentálního realismu, konstruktivismu). </a:t>
            </a:r>
            <a:r>
              <a:rPr lang="cs-CZ" sz="1000">
                <a:solidFill>
                  <a:srgbClr val="000000"/>
                </a:solidFill>
                <a:latin typeface="Tahoma" pitchFamily="34" charset="0"/>
              </a:rPr>
              <a:t>Předpokládá existenci struktur, které 1. ovlivňují pozorovatelné jevy a 2. samy nemohou být pozorovány. Cílem retroduktivní strategie je dokázat existenci těchto mechanismů.</a:t>
            </a:r>
          </a:p>
          <a:p>
            <a:pPr marL="320040" indent="-320040" eaLnBrk="1" fontAlgn="auto" hangingPunct="1">
              <a:lnSpc>
                <a:spcPct val="90000"/>
              </a:lnSpc>
              <a:spcAft>
                <a:spcPts val="0"/>
              </a:spcAft>
              <a:buFont typeface="Wingdings" pitchFamily="2" charset="2"/>
              <a:buNone/>
              <a:defRPr/>
            </a:pPr>
            <a:r>
              <a:rPr lang="cs-CZ" sz="1000" b="1">
                <a:solidFill>
                  <a:srgbClr val="000000"/>
                </a:solidFill>
                <a:latin typeface="Tahoma" pitchFamily="34" charset="0"/>
              </a:rPr>
              <a:t>6 výzkumných kroků retroduktivní strategie</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Aby bylo možné vysvětlit pozorované jevy a události, vědci se musí snažit nalézt struktury a mechanismy, které je ovlivňují</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Tyto mechanismy jsou obvykle nepozorovatelné, je potřeba sestrojit model jejich fungování</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Model je sestrojen tak, aby umožňoval kauzální vysvětlení</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Model je testován jako hypotetický popis fungování jevů a událostí (empiricky)</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Pokud je testování úspěšné, existuje důvod k přijetí existence předpokládaných mechanismů</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Existence řídících mechanismů a struktur je dále potvrzována</a:t>
            </a:r>
          </a:p>
          <a:p>
            <a:pPr marL="320040" indent="-320040" eaLnBrk="1" fontAlgn="auto" hangingPunct="1">
              <a:lnSpc>
                <a:spcPct val="90000"/>
              </a:lnSpc>
              <a:spcAft>
                <a:spcPts val="0"/>
              </a:spcAft>
              <a:buFontTx/>
              <a:buChar char="-"/>
              <a:defRPr/>
            </a:pPr>
            <a:endParaRPr lang="cs-CZ" sz="1000">
              <a:solidFill>
                <a:srgbClr val="000000"/>
              </a:solidFill>
              <a:latin typeface="Tahoma" pitchFamily="34" charset="0"/>
            </a:endParaRPr>
          </a:p>
          <a:p>
            <a:pPr marL="320040" indent="-320040" eaLnBrk="1" fontAlgn="auto" hangingPunct="1">
              <a:lnSpc>
                <a:spcPct val="90000"/>
              </a:lnSpc>
              <a:spcAft>
                <a:spcPts val="0"/>
              </a:spcAft>
              <a:buFontTx/>
              <a:buNone/>
              <a:defRPr/>
            </a:pPr>
            <a:r>
              <a:rPr lang="cs-CZ" sz="1000">
                <a:solidFill>
                  <a:srgbClr val="000000"/>
                </a:solidFill>
                <a:latin typeface="Tahoma" pitchFamily="34" charset="0"/>
              </a:rPr>
              <a:t>Př. řídících mechanismů: pravidla, plány, zvyky sociálních aktérů, struktura společnosti atd.</a:t>
            </a:r>
          </a:p>
          <a:p>
            <a:pPr marL="320040" indent="-320040" eaLnBrk="1" fontAlgn="auto" hangingPunct="1">
              <a:lnSpc>
                <a:spcPct val="90000"/>
              </a:lnSpc>
              <a:spcAft>
                <a:spcPts val="0"/>
              </a:spcAft>
              <a:buFontTx/>
              <a:buNone/>
              <a:defRPr/>
            </a:pPr>
            <a:endParaRPr lang="cs-CZ" sz="1000">
              <a:solidFill>
                <a:srgbClr val="000000"/>
              </a:solidFill>
              <a:latin typeface="Tahoma" pitchFamily="34" charset="0"/>
            </a:endParaRPr>
          </a:p>
          <a:p>
            <a:pPr marL="320040" indent="-320040" eaLnBrk="1" fontAlgn="auto" hangingPunct="1">
              <a:lnSpc>
                <a:spcPct val="90000"/>
              </a:lnSpc>
              <a:spcAft>
                <a:spcPts val="0"/>
              </a:spcAft>
              <a:buFontTx/>
              <a:buNone/>
              <a:defRPr/>
            </a:pPr>
            <a:r>
              <a:rPr lang="cs-CZ" sz="1000" b="1">
                <a:solidFill>
                  <a:srgbClr val="000000"/>
                </a:solidFill>
                <a:latin typeface="Tahoma" pitchFamily="34" charset="0"/>
              </a:rPr>
              <a:t>Příklad</a:t>
            </a:r>
            <a:r>
              <a:rPr lang="cs-CZ" sz="1000">
                <a:solidFill>
                  <a:srgbClr val="000000"/>
                </a:solidFill>
                <a:latin typeface="Tahoma" pitchFamily="34" charset="0"/>
              </a:rPr>
              <a:t>: model voliče jako „maximalizátora užitku“ (nepozorujeme přímo), který volí strategicky.</a:t>
            </a:r>
          </a:p>
          <a:p>
            <a:pPr marL="320040" indent="-320040" eaLnBrk="1" fontAlgn="auto" hangingPunct="1">
              <a:lnSpc>
                <a:spcPct val="90000"/>
              </a:lnSpc>
              <a:spcAft>
                <a:spcPts val="0"/>
              </a:spcAft>
              <a:buFontTx/>
              <a:buNone/>
              <a:defRPr/>
            </a:pPr>
            <a:endParaRPr lang="cs-CZ" sz="1000">
              <a:solidFill>
                <a:srgbClr val="000000"/>
              </a:solidFill>
              <a:latin typeface="Tahoma" pitchFamily="34" charset="0"/>
            </a:endParaRPr>
          </a:p>
          <a:p>
            <a:pPr marL="320040" indent="-320040" eaLnBrk="1" fontAlgn="auto" hangingPunct="1">
              <a:lnSpc>
                <a:spcPct val="90000"/>
              </a:lnSpc>
              <a:spcAft>
                <a:spcPts val="0"/>
              </a:spcAft>
              <a:buFontTx/>
              <a:buNone/>
              <a:defRPr/>
            </a:pPr>
            <a:r>
              <a:rPr lang="cs-CZ" sz="1000">
                <a:solidFill>
                  <a:srgbClr val="000000"/>
                </a:solidFill>
                <a:latin typeface="Tahoma" pitchFamily="34" charset="0"/>
              </a:rPr>
              <a:t>Kritika:</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Vhodnější metoda pro přírodní vědy (chemie, fyzika), koncept „nepozorovatelného“ nelze využívat stejně v PV a SV.</a:t>
            </a:r>
          </a:p>
          <a:p>
            <a:pPr marL="320040" indent="-320040" eaLnBrk="1" fontAlgn="auto" hangingPunct="1">
              <a:lnSpc>
                <a:spcPct val="90000"/>
              </a:lnSpc>
              <a:spcAft>
                <a:spcPts val="0"/>
              </a:spcAft>
              <a:buFontTx/>
              <a:buNone/>
              <a:defRPr/>
            </a:pPr>
            <a:r>
              <a:rPr lang="cs-CZ" sz="1000">
                <a:solidFill>
                  <a:srgbClr val="000000"/>
                </a:solidFill>
                <a:latin typeface="Tahoma" pitchFamily="34" charset="0"/>
              </a:rPr>
              <a:t>Rozdíl oproti deduktivní strategii: deduktivní metoda testuje vztahy mezi události či proměnnými, používá při vysvětlení deduktivní logiku, retoruduktivní strategie pro vysvětlení zavádí důkaz pomocí „mechanismů“.</a:t>
            </a:r>
          </a:p>
        </p:txBody>
      </p:sp>
    </p:spTree>
    <p:extLst>
      <p:ext uri="{BB962C8B-B14F-4D97-AF65-F5344CB8AC3E}">
        <p14:creationId xmlns:p14="http://schemas.microsoft.com/office/powerpoint/2010/main" val="260960521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9" name="Picture 138">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4818" name="Rectangle 2"/>
          <p:cNvSpPr>
            <a:spLocks noGrp="1" noChangeArrowheads="1"/>
          </p:cNvSpPr>
          <p:nvPr>
            <p:ph type="title"/>
          </p:nvPr>
        </p:nvSpPr>
        <p:spPr>
          <a:xfrm>
            <a:off x="480059" y="2053641"/>
            <a:ext cx="2751871" cy="2760098"/>
          </a:xfrm>
        </p:spPr>
        <p:txBody>
          <a:bodyPr>
            <a:normAutofit/>
          </a:bodyPr>
          <a:lstStyle/>
          <a:p>
            <a:pPr eaLnBrk="1" fontAlgn="auto" hangingPunct="1">
              <a:spcAft>
                <a:spcPts val="0"/>
              </a:spcAft>
              <a:defRPr/>
            </a:pPr>
            <a:r>
              <a:rPr lang="cs-CZ">
                <a:solidFill>
                  <a:srgbClr val="FFFFFF"/>
                </a:solidFill>
              </a:rPr>
              <a:t>Abduktivní strategie</a:t>
            </a:r>
          </a:p>
        </p:txBody>
      </p:sp>
      <p:sp>
        <p:nvSpPr>
          <p:cNvPr id="28675" name="Rectangle 3"/>
          <p:cNvSpPr>
            <a:spLocks noGrp="1" noChangeArrowheads="1"/>
          </p:cNvSpPr>
          <p:nvPr>
            <p:ph type="body" idx="1"/>
          </p:nvPr>
        </p:nvSpPr>
        <p:spPr>
          <a:xfrm>
            <a:off x="4567930" y="801866"/>
            <a:ext cx="3979563" cy="5230634"/>
          </a:xfrm>
        </p:spPr>
        <p:txBody>
          <a:bodyPr anchor="ctr">
            <a:normAutofit/>
          </a:bodyPr>
          <a:lstStyle/>
          <a:p>
            <a:pPr eaLnBrk="1" hangingPunct="1">
              <a:lnSpc>
                <a:spcPct val="90000"/>
              </a:lnSpc>
            </a:pPr>
            <a:r>
              <a:rPr lang="cs-CZ" sz="1200">
                <a:solidFill>
                  <a:srgbClr val="000000"/>
                </a:solidFill>
                <a:latin typeface="Tahoma" pitchFamily="34" charset="0"/>
              </a:rPr>
              <a:t>Abstrahování vědeckých výpovědí z výpovědí aktérů o každodennosti, strategie využitelná specificky v sociálních vědách, </a:t>
            </a:r>
            <a:r>
              <a:rPr lang="cs-CZ" sz="1200" b="1">
                <a:solidFill>
                  <a:srgbClr val="000000"/>
                </a:solidFill>
                <a:latin typeface="Tahoma" pitchFamily="34" charset="0"/>
              </a:rPr>
              <a:t>interpretativní tradice.</a:t>
            </a:r>
          </a:p>
          <a:p>
            <a:pPr eaLnBrk="1" hangingPunct="1">
              <a:lnSpc>
                <a:spcPct val="90000"/>
              </a:lnSpc>
            </a:pPr>
            <a:r>
              <a:rPr lang="cs-CZ" sz="1200">
                <a:solidFill>
                  <a:srgbClr val="000000"/>
                </a:solidFill>
                <a:latin typeface="Tahoma" pitchFamily="34" charset="0"/>
              </a:rPr>
              <a:t>Analýza sociální produkce a reprodukce reality v procesu interakcí aktérů. Specifické vnímání sociální reality.</a:t>
            </a:r>
          </a:p>
          <a:p>
            <a:pPr eaLnBrk="1" hangingPunct="1">
              <a:lnSpc>
                <a:spcPct val="90000"/>
              </a:lnSpc>
            </a:pPr>
            <a:r>
              <a:rPr lang="cs-CZ" sz="1200" b="1">
                <a:solidFill>
                  <a:srgbClr val="000000"/>
                </a:solidFill>
                <a:latin typeface="Tahoma" pitchFamily="34" charset="0"/>
              </a:rPr>
              <a:t>Základní výzkumné principy:</a:t>
            </a:r>
          </a:p>
          <a:p>
            <a:pPr eaLnBrk="1" hangingPunct="1">
              <a:lnSpc>
                <a:spcPct val="90000"/>
              </a:lnSpc>
              <a:buFontTx/>
              <a:buChar char="-"/>
            </a:pPr>
            <a:r>
              <a:rPr lang="cs-CZ" sz="1200">
                <a:solidFill>
                  <a:srgbClr val="000000"/>
                </a:solidFill>
                <a:latin typeface="Tahoma" pitchFamily="34" charset="0"/>
              </a:rPr>
              <a:t>přístup do sociálního světa je možný prostřednictvím výpovědí aktérů o činnosti a činnosti druhých</a:t>
            </a:r>
          </a:p>
          <a:p>
            <a:pPr eaLnBrk="1" hangingPunct="1">
              <a:lnSpc>
                <a:spcPct val="90000"/>
              </a:lnSpc>
              <a:buFontTx/>
              <a:buChar char="-"/>
            </a:pPr>
            <a:r>
              <a:rPr lang="cs-CZ" sz="1200">
                <a:solidFill>
                  <a:srgbClr val="000000"/>
                </a:solidFill>
                <a:latin typeface="Tahoma" pitchFamily="34" charset="0"/>
              </a:rPr>
              <a:t>tyto výpovědi získává vědec v přirozeném jazyce aktérů. Obsahují koncepty, pomocí kterých aktéři strukturují svůj svět, významy těchto konceptů a teorie o tom, jak svět funguje</a:t>
            </a:r>
          </a:p>
          <a:p>
            <a:pPr eaLnBrk="1" hangingPunct="1">
              <a:lnSpc>
                <a:spcPct val="90000"/>
              </a:lnSpc>
              <a:buFontTx/>
              <a:buChar char="-"/>
            </a:pPr>
            <a:r>
              <a:rPr lang="cs-CZ" sz="1200">
                <a:solidFill>
                  <a:srgbClr val="000000"/>
                </a:solidFill>
                <a:latin typeface="Tahoma" pitchFamily="34" charset="0"/>
              </a:rPr>
              <a:t>většina každodennosti není reflexivní (je rutinní)</a:t>
            </a:r>
          </a:p>
          <a:p>
            <a:pPr eaLnBrk="1" hangingPunct="1">
              <a:lnSpc>
                <a:spcPct val="90000"/>
              </a:lnSpc>
              <a:buFontTx/>
              <a:buChar char="-"/>
            </a:pPr>
            <a:r>
              <a:rPr lang="cs-CZ" sz="1200">
                <a:solidFill>
                  <a:srgbClr val="000000"/>
                </a:solidFill>
                <a:latin typeface="Tahoma" pitchFamily="34" charset="0"/>
              </a:rPr>
              <a:t>Významy jsou konstruovány pouze v případě narušení každodennosti</a:t>
            </a:r>
          </a:p>
          <a:p>
            <a:pPr eaLnBrk="1" hangingPunct="1">
              <a:lnSpc>
                <a:spcPct val="90000"/>
              </a:lnSpc>
              <a:buFontTx/>
              <a:buChar char="-"/>
            </a:pPr>
            <a:r>
              <a:rPr lang="cs-CZ" sz="1200">
                <a:solidFill>
                  <a:srgbClr val="000000"/>
                </a:solidFill>
                <a:latin typeface="Tahoma" pitchFamily="34" charset="0"/>
              </a:rPr>
              <a:t>Sociální vědci provádí</a:t>
            </a:r>
            <a:r>
              <a:rPr lang="cs-CZ" sz="1200" b="1">
                <a:solidFill>
                  <a:srgbClr val="000000"/>
                </a:solidFill>
                <a:latin typeface="Tahoma" pitchFamily="34" charset="0"/>
              </a:rPr>
              <a:t>  popis aktivit a významů a abstrahují kategorie a koncepty, na jejichž základě dochází k porozumění a vysvětlení.</a:t>
            </a:r>
          </a:p>
          <a:p>
            <a:pPr eaLnBrk="1" hangingPunct="1">
              <a:lnSpc>
                <a:spcPct val="90000"/>
              </a:lnSpc>
              <a:buFontTx/>
              <a:buNone/>
            </a:pPr>
            <a:r>
              <a:rPr lang="cs-CZ" sz="1200">
                <a:solidFill>
                  <a:srgbClr val="000000"/>
                </a:solidFill>
                <a:latin typeface="Tahoma" pitchFamily="34" charset="0"/>
              </a:rPr>
              <a:t>Výzkum pomocí abduktivní strategie je konstrukcí konstruktů druhého řádu (vědecké konstrukty) z konstruktů prvního řádu (konstrukt reality).</a:t>
            </a:r>
          </a:p>
          <a:p>
            <a:pPr eaLnBrk="1" hangingPunct="1">
              <a:lnSpc>
                <a:spcPct val="90000"/>
              </a:lnSpc>
              <a:buFontTx/>
              <a:buNone/>
            </a:pPr>
            <a:endParaRPr lang="cs-CZ" sz="1200">
              <a:solidFill>
                <a:srgbClr val="000000"/>
              </a:solidFill>
              <a:latin typeface="Tahoma" pitchFamily="34" charset="0"/>
            </a:endParaRPr>
          </a:p>
          <a:p>
            <a:pPr eaLnBrk="1" hangingPunct="1">
              <a:lnSpc>
                <a:spcPct val="90000"/>
              </a:lnSpc>
              <a:buFontTx/>
              <a:buNone/>
            </a:pPr>
            <a:r>
              <a:rPr lang="cs-CZ" sz="1200">
                <a:solidFill>
                  <a:srgbClr val="000000"/>
                </a:solidFill>
                <a:latin typeface="Tahoma" pitchFamily="34" charset="0"/>
              </a:rPr>
              <a:t>Kritika:</a:t>
            </a:r>
          </a:p>
          <a:p>
            <a:pPr eaLnBrk="1" hangingPunct="1">
              <a:lnSpc>
                <a:spcPct val="90000"/>
              </a:lnSpc>
              <a:buFontTx/>
              <a:buNone/>
            </a:pPr>
            <a:r>
              <a:rPr lang="cs-CZ" sz="1200">
                <a:solidFill>
                  <a:srgbClr val="000000"/>
                </a:solidFill>
                <a:latin typeface="Tahoma" pitchFamily="34" charset="0"/>
              </a:rPr>
              <a:t>Nejasná metoda konverze výpovědí o (a z) každodenností do vědeckých teorií.</a:t>
            </a:r>
          </a:p>
        </p:txBody>
      </p:sp>
    </p:spTree>
    <p:extLst>
      <p:ext uri="{BB962C8B-B14F-4D97-AF65-F5344CB8AC3E}">
        <p14:creationId xmlns:p14="http://schemas.microsoft.com/office/powerpoint/2010/main" val="2589814576"/>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6386" name="Nadpis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Koncepty a proměnné</a:t>
            </a:r>
          </a:p>
        </p:txBody>
      </p:sp>
      <p:sp>
        <p:nvSpPr>
          <p:cNvPr id="16387" name="Zástupný symbol pro obsah 2"/>
          <p:cNvSpPr>
            <a:spLocks noGrp="1"/>
          </p:cNvSpPr>
          <p:nvPr>
            <p:ph sz="quarter" idx="1"/>
          </p:nvPr>
        </p:nvSpPr>
        <p:spPr>
          <a:xfrm>
            <a:off x="884419" y="3092970"/>
            <a:ext cx="7375161" cy="2693976"/>
          </a:xfrm>
        </p:spPr>
        <p:txBody>
          <a:bodyPr>
            <a:normAutofit/>
          </a:bodyPr>
          <a:lstStyle/>
          <a:p>
            <a:pPr eaLnBrk="1" hangingPunct="1">
              <a:buFont typeface="Wingdings" pitchFamily="2" charset="2"/>
              <a:buNone/>
            </a:pPr>
            <a:r>
              <a:rPr lang="cs-CZ" sz="1700">
                <a:solidFill>
                  <a:srgbClr val="000000"/>
                </a:solidFill>
              </a:rPr>
              <a:t>Nutným krokem ve výzkumu je </a:t>
            </a:r>
            <a:r>
              <a:rPr lang="cs-CZ" sz="1700" b="1">
                <a:solidFill>
                  <a:srgbClr val="000000"/>
                </a:solidFill>
              </a:rPr>
              <a:t>operacionalizace konceptů – </a:t>
            </a:r>
            <a:r>
              <a:rPr lang="cs-CZ" sz="1700">
                <a:solidFill>
                  <a:srgbClr val="000000"/>
                </a:solidFill>
              </a:rPr>
              <a:t>jejich převedení do měřitelné podoby</a:t>
            </a:r>
          </a:p>
          <a:p>
            <a:pPr eaLnBrk="1" hangingPunct="1">
              <a:buFont typeface="Wingdings" pitchFamily="2" charset="2"/>
              <a:buNone/>
            </a:pPr>
            <a:r>
              <a:rPr lang="cs-CZ" sz="1700" b="1">
                <a:solidFill>
                  <a:srgbClr val="000000"/>
                </a:solidFill>
              </a:rPr>
              <a:t>Koncepty </a:t>
            </a:r>
            <a:r>
              <a:rPr lang="cs-CZ" sz="1700">
                <a:solidFill>
                  <a:srgbClr val="000000"/>
                </a:solidFill>
              </a:rPr>
              <a:t>jsou pak reprezentovány </a:t>
            </a:r>
            <a:r>
              <a:rPr lang="cs-CZ" sz="1700" b="1">
                <a:solidFill>
                  <a:srgbClr val="000000"/>
                </a:solidFill>
              </a:rPr>
              <a:t>proměnnými</a:t>
            </a:r>
          </a:p>
          <a:p>
            <a:pPr eaLnBrk="1" hangingPunct="1">
              <a:buFont typeface="Wingdings" pitchFamily="2" charset="2"/>
              <a:buNone/>
            </a:pPr>
            <a:r>
              <a:rPr lang="cs-CZ" sz="1700">
                <a:solidFill>
                  <a:srgbClr val="000000"/>
                </a:solidFill>
              </a:rPr>
              <a:t>Každá proměnná má </a:t>
            </a:r>
            <a:r>
              <a:rPr lang="cs-CZ" sz="1700" b="1">
                <a:solidFill>
                  <a:srgbClr val="000000"/>
                </a:solidFill>
              </a:rPr>
              <a:t>popis (label</a:t>
            </a:r>
            <a:r>
              <a:rPr lang="cs-CZ" sz="1700">
                <a:solidFill>
                  <a:srgbClr val="000000"/>
                </a:solidFill>
              </a:rPr>
              <a:t>, označuje, co proměnná je, co vyjadřuje</a:t>
            </a:r>
            <a:r>
              <a:rPr lang="cs-CZ" sz="1700" b="1">
                <a:solidFill>
                  <a:srgbClr val="000000"/>
                </a:solidFill>
              </a:rPr>
              <a:t>) a hodnoty (</a:t>
            </a:r>
            <a:r>
              <a:rPr lang="cs-CZ" sz="1700">
                <a:solidFill>
                  <a:srgbClr val="000000"/>
                </a:solidFill>
              </a:rPr>
              <a:t>stavy, v nichž se vyskytuje a je možné ji v nich „měřit“).</a:t>
            </a:r>
          </a:p>
          <a:p>
            <a:pPr eaLnBrk="1" hangingPunct="1">
              <a:buFont typeface="Wingdings" pitchFamily="2" charset="2"/>
              <a:buNone/>
            </a:pPr>
            <a:r>
              <a:rPr lang="cs-CZ" sz="1700" b="1">
                <a:solidFill>
                  <a:srgbClr val="000000"/>
                </a:solidFill>
              </a:rPr>
              <a:t>Příklad</a:t>
            </a:r>
            <a:r>
              <a:rPr lang="cs-CZ" sz="1700">
                <a:solidFill>
                  <a:srgbClr val="000000"/>
                </a:solidFill>
              </a:rPr>
              <a:t>: Koncept </a:t>
            </a:r>
            <a:r>
              <a:rPr lang="cs-CZ" sz="1700" u="sng">
                <a:solidFill>
                  <a:srgbClr val="000000"/>
                </a:solidFill>
              </a:rPr>
              <a:t>vzdělání</a:t>
            </a:r>
            <a:r>
              <a:rPr lang="cs-CZ" sz="1700">
                <a:solidFill>
                  <a:srgbClr val="000000"/>
                </a:solidFill>
              </a:rPr>
              <a:t> lze operacionalizovat pomocí proměnné „</a:t>
            </a:r>
            <a:r>
              <a:rPr lang="cs-CZ" sz="1700" u="sng">
                <a:solidFill>
                  <a:srgbClr val="000000"/>
                </a:solidFill>
              </a:rPr>
              <a:t>Roky ve škole</a:t>
            </a:r>
            <a:r>
              <a:rPr lang="cs-CZ" sz="1700">
                <a:solidFill>
                  <a:srgbClr val="000000"/>
                </a:solidFill>
              </a:rPr>
              <a:t>“, označující „Počet úspěšně ukončených ročníků</a:t>
            </a:r>
            <a:r>
              <a:rPr lang="cs-CZ" sz="1700" b="1">
                <a:solidFill>
                  <a:srgbClr val="000000"/>
                </a:solidFill>
              </a:rPr>
              <a:t> </a:t>
            </a:r>
            <a:r>
              <a:rPr lang="cs-CZ" sz="1700">
                <a:solidFill>
                  <a:srgbClr val="000000"/>
                </a:solidFill>
              </a:rPr>
              <a:t>studia“ s hodnotami „</a:t>
            </a:r>
            <a:r>
              <a:rPr lang="cs-CZ" sz="1700" u="sng">
                <a:solidFill>
                  <a:srgbClr val="000000"/>
                </a:solidFill>
              </a:rPr>
              <a:t>0-n let</a:t>
            </a:r>
            <a:r>
              <a:rPr lang="cs-CZ" sz="1700">
                <a:solidFill>
                  <a:srgbClr val="000000"/>
                </a:solidFill>
              </a:rPr>
              <a:t>“</a:t>
            </a:r>
            <a:endParaRPr lang="cs-CZ" sz="1700" b="1">
              <a:solidFill>
                <a:srgbClr val="000000"/>
              </a:solidFill>
            </a:endParaRPr>
          </a:p>
        </p:txBody>
      </p:sp>
    </p:spTree>
    <p:extLst>
      <p:ext uri="{BB962C8B-B14F-4D97-AF65-F5344CB8AC3E}">
        <p14:creationId xmlns:p14="http://schemas.microsoft.com/office/powerpoint/2010/main" val="229852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7410" name="Nadpis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Vztahy mezi proměnnými</a:t>
            </a:r>
          </a:p>
        </p:txBody>
      </p:sp>
      <p:sp>
        <p:nvSpPr>
          <p:cNvPr id="3" name="Zástupný symbol pro obsah 2"/>
          <p:cNvSpPr>
            <a:spLocks noGrp="1"/>
          </p:cNvSpPr>
          <p:nvPr>
            <p:ph sz="quarter" idx="1"/>
          </p:nvPr>
        </p:nvSpPr>
        <p:spPr>
          <a:xfrm>
            <a:off x="884419" y="3092970"/>
            <a:ext cx="7375161" cy="2693976"/>
          </a:xfrm>
        </p:spPr>
        <p:txBody>
          <a:bodyPr>
            <a:normAutofit/>
          </a:bodyPr>
          <a:lstStyle/>
          <a:p>
            <a:pPr marL="0" indent="0" eaLnBrk="1" fontAlgn="auto" hangingPunct="1">
              <a:spcAft>
                <a:spcPts val="0"/>
              </a:spcAft>
              <a:buNone/>
              <a:defRPr/>
            </a:pPr>
            <a:r>
              <a:rPr lang="cs-CZ" sz="1700" dirty="0">
                <a:solidFill>
                  <a:srgbClr val="000000"/>
                </a:solidFill>
              </a:rPr>
              <a:t>Analyticky rozlišujeme:</a:t>
            </a:r>
          </a:p>
          <a:p>
            <a:pPr marL="320040" indent="-320040" eaLnBrk="1" fontAlgn="auto" hangingPunct="1">
              <a:spcAft>
                <a:spcPts val="0"/>
              </a:spcAft>
              <a:buFont typeface="Wingdings"/>
              <a:buChar char=""/>
              <a:defRPr/>
            </a:pPr>
            <a:r>
              <a:rPr lang="cs-CZ" sz="1700" dirty="0">
                <a:solidFill>
                  <a:srgbClr val="000000"/>
                </a:solidFill>
              </a:rPr>
              <a:t>- </a:t>
            </a:r>
            <a:r>
              <a:rPr lang="cs-CZ" sz="1700" b="1" dirty="0">
                <a:solidFill>
                  <a:srgbClr val="000000"/>
                </a:solidFill>
              </a:rPr>
              <a:t>závislou</a:t>
            </a:r>
            <a:r>
              <a:rPr lang="cs-CZ" sz="1700" dirty="0">
                <a:solidFill>
                  <a:srgbClr val="000000"/>
                </a:solidFill>
              </a:rPr>
              <a:t> proměnnou (její hodnota závisí na stavu nezávislé proměnné)</a:t>
            </a:r>
          </a:p>
          <a:p>
            <a:pPr marL="320040" indent="-320040" eaLnBrk="1" fontAlgn="auto" hangingPunct="1">
              <a:spcAft>
                <a:spcPts val="0"/>
              </a:spcAft>
              <a:buFont typeface="Wingdings"/>
              <a:buChar char=""/>
              <a:defRPr/>
            </a:pPr>
            <a:r>
              <a:rPr lang="cs-CZ" sz="1700" dirty="0">
                <a:solidFill>
                  <a:srgbClr val="000000"/>
                </a:solidFill>
              </a:rPr>
              <a:t>- </a:t>
            </a:r>
            <a:r>
              <a:rPr lang="cs-CZ" sz="1700" b="1" dirty="0">
                <a:solidFill>
                  <a:srgbClr val="000000"/>
                </a:solidFill>
              </a:rPr>
              <a:t>nezávislou</a:t>
            </a:r>
            <a:r>
              <a:rPr lang="cs-CZ" sz="1700" dirty="0">
                <a:solidFill>
                  <a:srgbClr val="000000"/>
                </a:solidFill>
              </a:rPr>
              <a:t> proměnnou (ovlivňuje hodnotu závislé proměnné).</a:t>
            </a:r>
          </a:p>
          <a:p>
            <a:pPr marL="320040" indent="-320040" eaLnBrk="1" fontAlgn="auto" hangingPunct="1">
              <a:spcAft>
                <a:spcPts val="0"/>
              </a:spcAft>
              <a:buFont typeface="Wingdings"/>
              <a:buNone/>
              <a:defRPr/>
            </a:pPr>
            <a:endParaRPr lang="cs-CZ" sz="1700" dirty="0">
              <a:solidFill>
                <a:srgbClr val="000000"/>
              </a:solidFill>
            </a:endParaRPr>
          </a:p>
          <a:p>
            <a:pPr marL="320040" indent="-320040" eaLnBrk="1" fontAlgn="auto" hangingPunct="1">
              <a:spcAft>
                <a:spcPts val="0"/>
              </a:spcAft>
              <a:buFont typeface="Wingdings"/>
              <a:buNone/>
              <a:defRPr/>
            </a:pPr>
            <a:r>
              <a:rPr lang="cs-CZ" sz="1700" b="1" dirty="0">
                <a:solidFill>
                  <a:srgbClr val="000000"/>
                </a:solidFill>
              </a:rPr>
              <a:t>Příklad</a:t>
            </a:r>
            <a:r>
              <a:rPr lang="cs-CZ" sz="1700" dirty="0">
                <a:solidFill>
                  <a:srgbClr val="000000"/>
                </a:solidFill>
              </a:rPr>
              <a:t>:</a:t>
            </a:r>
          </a:p>
          <a:p>
            <a:pPr marL="320040" indent="-320040" eaLnBrk="1" fontAlgn="auto" hangingPunct="1">
              <a:spcAft>
                <a:spcPts val="0"/>
              </a:spcAft>
              <a:buFont typeface="Wingdings"/>
              <a:buNone/>
              <a:defRPr/>
            </a:pPr>
            <a:r>
              <a:rPr lang="cs-CZ" sz="1700" dirty="0">
                <a:solidFill>
                  <a:srgbClr val="000000"/>
                </a:solidFill>
              </a:rPr>
              <a:t>Šance amerického prezidenta být znovuzvolen (ZP) závisí na stavu americké ekonomiky v době voleb (NP).</a:t>
            </a:r>
          </a:p>
          <a:p>
            <a:pPr marL="320040" indent="-320040" eaLnBrk="1" fontAlgn="auto" hangingPunct="1">
              <a:spcAft>
                <a:spcPts val="0"/>
              </a:spcAft>
              <a:buFont typeface="Wingdings"/>
              <a:buNone/>
              <a:defRPr/>
            </a:pPr>
            <a:endParaRPr lang="cs-CZ" sz="1700" dirty="0">
              <a:solidFill>
                <a:srgbClr val="000000"/>
              </a:solidFill>
            </a:endParaRPr>
          </a:p>
        </p:txBody>
      </p:sp>
    </p:spTree>
    <p:extLst>
      <p:ext uri="{BB962C8B-B14F-4D97-AF65-F5344CB8AC3E}">
        <p14:creationId xmlns:p14="http://schemas.microsoft.com/office/powerpoint/2010/main" val="3342692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8434" name="Nadpis 1"/>
          <p:cNvSpPr>
            <a:spLocks noGrp="1"/>
          </p:cNvSpPr>
          <p:nvPr>
            <p:ph type="title"/>
          </p:nvPr>
        </p:nvSpPr>
        <p:spPr>
          <a:xfrm>
            <a:off x="884419" y="826680"/>
            <a:ext cx="7375161" cy="1325563"/>
          </a:xfrm>
        </p:spPr>
        <p:txBody>
          <a:bodyPr>
            <a:normAutofit/>
          </a:bodyPr>
          <a:lstStyle/>
          <a:p>
            <a:pPr eaLnBrk="1" hangingPunct="1"/>
            <a:r>
              <a:rPr lang="cs-CZ" sz="3500" b="1">
                <a:solidFill>
                  <a:srgbClr val="FFFFFF"/>
                </a:solidFill>
              </a:rPr>
              <a:t>Proč závislou a nezávislou proměnnou rozlišujeme (jen) „analyticky“</a:t>
            </a:r>
          </a:p>
        </p:txBody>
      </p:sp>
      <p:sp>
        <p:nvSpPr>
          <p:cNvPr id="18435" name="Zástupný symbol pro obsah 2"/>
          <p:cNvSpPr>
            <a:spLocks noGrp="1"/>
          </p:cNvSpPr>
          <p:nvPr>
            <p:ph sz="quarter" idx="1"/>
          </p:nvPr>
        </p:nvSpPr>
        <p:spPr>
          <a:xfrm>
            <a:off x="884419" y="3092970"/>
            <a:ext cx="7375161" cy="2693976"/>
          </a:xfrm>
        </p:spPr>
        <p:txBody>
          <a:bodyPr>
            <a:normAutofit/>
          </a:bodyPr>
          <a:lstStyle/>
          <a:p>
            <a:pPr eaLnBrk="1" hangingPunct="1">
              <a:lnSpc>
                <a:spcPct val="90000"/>
              </a:lnSpc>
            </a:pPr>
            <a:r>
              <a:rPr lang="cs-CZ" sz="1700">
                <a:solidFill>
                  <a:srgbClr val="000000"/>
                </a:solidFill>
              </a:rPr>
              <a:t>To, co je v naší úvaze „závislou proměnnou“, může být v jiné situaci nezávislou.</a:t>
            </a:r>
          </a:p>
          <a:p>
            <a:pPr eaLnBrk="1" hangingPunct="1">
              <a:lnSpc>
                <a:spcPct val="90000"/>
              </a:lnSpc>
            </a:pPr>
            <a:r>
              <a:rPr lang="cs-CZ" sz="1700">
                <a:solidFill>
                  <a:srgbClr val="000000"/>
                </a:solidFill>
              </a:rPr>
              <a:t>Dokonce i v situaci, pokud jde o stejné proměnné.</a:t>
            </a:r>
          </a:p>
          <a:p>
            <a:pPr eaLnBrk="1" hangingPunct="1">
              <a:lnSpc>
                <a:spcPct val="90000"/>
              </a:lnSpc>
            </a:pPr>
            <a:endParaRPr lang="cs-CZ" sz="1700">
              <a:solidFill>
                <a:srgbClr val="000000"/>
              </a:solidFill>
            </a:endParaRPr>
          </a:p>
          <a:p>
            <a:pPr eaLnBrk="1" hangingPunct="1">
              <a:lnSpc>
                <a:spcPct val="90000"/>
              </a:lnSpc>
            </a:pPr>
            <a:r>
              <a:rPr lang="cs-CZ" sz="1700" b="1">
                <a:solidFill>
                  <a:srgbClr val="000000"/>
                </a:solidFill>
              </a:rPr>
              <a:t>Příklad</a:t>
            </a:r>
            <a:r>
              <a:rPr lang="cs-CZ" sz="1700">
                <a:solidFill>
                  <a:srgbClr val="000000"/>
                </a:solidFill>
              </a:rPr>
              <a:t>:</a:t>
            </a:r>
          </a:p>
          <a:p>
            <a:pPr eaLnBrk="1" hangingPunct="1">
              <a:lnSpc>
                <a:spcPct val="90000"/>
              </a:lnSpc>
              <a:buFont typeface="Wingdings" pitchFamily="2" charset="2"/>
              <a:buNone/>
            </a:pPr>
            <a:r>
              <a:rPr lang="cs-CZ" sz="1700">
                <a:solidFill>
                  <a:srgbClr val="000000"/>
                </a:solidFill>
              </a:rPr>
              <a:t>Vztah volebního násilí a kvality demokracie</a:t>
            </a:r>
          </a:p>
          <a:p>
            <a:pPr eaLnBrk="1" hangingPunct="1">
              <a:lnSpc>
                <a:spcPct val="90000"/>
              </a:lnSpc>
              <a:buFont typeface="Wingdings" pitchFamily="2" charset="2"/>
              <a:buNone/>
            </a:pPr>
            <a:r>
              <a:rPr lang="cs-CZ" sz="1700">
                <a:solidFill>
                  <a:srgbClr val="000000"/>
                </a:solidFill>
              </a:rPr>
              <a:t>V některých teoriích vystupuje volební násilí jako nezávislá proměnná, schopná vyvolat změnu kvality demokracie, </a:t>
            </a:r>
          </a:p>
          <a:p>
            <a:pPr eaLnBrk="1" hangingPunct="1">
              <a:lnSpc>
                <a:spcPct val="90000"/>
              </a:lnSpc>
              <a:buFont typeface="Wingdings" pitchFamily="2" charset="2"/>
              <a:buNone/>
            </a:pPr>
            <a:r>
              <a:rPr lang="cs-CZ" sz="1700">
                <a:solidFill>
                  <a:srgbClr val="000000"/>
                </a:solidFill>
              </a:rPr>
              <a:t>v jiných je nezávislou proměnnou kvalita demokracie, která ovlivňuje míru volebního násilí.</a:t>
            </a:r>
          </a:p>
        </p:txBody>
      </p:sp>
    </p:spTree>
    <p:extLst>
      <p:ext uri="{BB962C8B-B14F-4D97-AF65-F5344CB8AC3E}">
        <p14:creationId xmlns:p14="http://schemas.microsoft.com/office/powerpoint/2010/main" val="10130699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612775" y="228600"/>
            <a:ext cx="8153400" cy="990600"/>
          </a:xfrm>
        </p:spPr>
        <p:txBody>
          <a:bodyPr>
            <a:normAutofit fontScale="90000"/>
          </a:bodyPr>
          <a:lstStyle/>
          <a:p>
            <a:pPr eaLnBrk="1" hangingPunct="1"/>
            <a:r>
              <a:rPr lang="cs-CZ" sz="4000" dirty="0"/>
              <a:t>Co je potřeba udělat, než začneme měřit</a:t>
            </a:r>
          </a:p>
        </p:txBody>
      </p:sp>
      <p:sp>
        <p:nvSpPr>
          <p:cNvPr id="19459" name="Zástupný symbol pro obsah 2"/>
          <p:cNvSpPr>
            <a:spLocks noGrp="1"/>
          </p:cNvSpPr>
          <p:nvPr>
            <p:ph sz="quarter" idx="1"/>
          </p:nvPr>
        </p:nvSpPr>
        <p:spPr>
          <a:xfrm>
            <a:off x="179388" y="1628775"/>
            <a:ext cx="8586787" cy="5068888"/>
          </a:xfrm>
        </p:spPr>
        <p:txBody>
          <a:bodyPr/>
          <a:lstStyle/>
          <a:p>
            <a:pPr eaLnBrk="1" hangingPunct="1">
              <a:lnSpc>
                <a:spcPct val="115000"/>
              </a:lnSpc>
              <a:spcAft>
                <a:spcPts val="1000"/>
              </a:spcAft>
              <a:buFont typeface="Wingdings" pitchFamily="2" charset="2"/>
              <a:buNone/>
            </a:pPr>
            <a:r>
              <a:rPr lang="cs-CZ" sz="1800">
                <a:latin typeface="Calibri" pitchFamily="34" charset="0"/>
                <a:ea typeface="Calibri" pitchFamily="34" charset="0"/>
                <a:cs typeface="Times New Roman" pitchFamily="18" charset="0"/>
              </a:rPr>
              <a:t>Nezávislá proměnná (koncept)</a:t>
            </a:r>
          </a:p>
          <a:p>
            <a:pPr eaLnBrk="1" hangingPunct="1">
              <a:lnSpc>
                <a:spcPct val="115000"/>
              </a:lnSpc>
              <a:spcAft>
                <a:spcPts val="1000"/>
              </a:spcAft>
              <a:buFont typeface="Wingdings" pitchFamily="2" charset="2"/>
              <a:buNone/>
            </a:pPr>
            <a:r>
              <a:rPr lang="cs-CZ" sz="1800">
                <a:latin typeface="Calibri" pitchFamily="34" charset="0"/>
                <a:ea typeface="Calibri" pitchFamily="34" charset="0"/>
                <a:cs typeface="Times New Roman" pitchFamily="18" charset="0"/>
              </a:rPr>
              <a:t> </a:t>
            </a: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r>
              <a:rPr lang="cs-CZ" sz="1800">
                <a:latin typeface="Calibri" pitchFamily="34" charset="0"/>
                <a:ea typeface="Calibri" pitchFamily="34" charset="0"/>
                <a:cs typeface="Times New Roman" pitchFamily="18" charset="0"/>
              </a:rPr>
              <a:t>Nezávislá proměnná (měřitelná) </a:t>
            </a:r>
          </a:p>
        </p:txBody>
      </p:sp>
      <p:cxnSp>
        <p:nvCxnSpPr>
          <p:cNvPr id="5" name="Přímá spojovací šipka 4"/>
          <p:cNvCxnSpPr/>
          <p:nvPr/>
        </p:nvCxnSpPr>
        <p:spPr>
          <a:xfrm>
            <a:off x="3419475" y="1916113"/>
            <a:ext cx="2160588"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Obdélník 5"/>
          <p:cNvSpPr/>
          <p:nvPr/>
        </p:nvSpPr>
        <p:spPr>
          <a:xfrm>
            <a:off x="5759450" y="1484313"/>
            <a:ext cx="3384550" cy="936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000" dirty="0"/>
              <a:t>Závislá proměnná (koncept)</a:t>
            </a:r>
          </a:p>
        </p:txBody>
      </p:sp>
      <p:cxnSp>
        <p:nvCxnSpPr>
          <p:cNvPr id="8" name="Přímá spojovací šipka 7"/>
          <p:cNvCxnSpPr/>
          <p:nvPr/>
        </p:nvCxnSpPr>
        <p:spPr>
          <a:xfrm rot="16200000" flipH="1">
            <a:off x="-793" y="3537744"/>
            <a:ext cx="2736850" cy="71437"/>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0" name="Přímá spojovací šipka 9"/>
          <p:cNvCxnSpPr/>
          <p:nvPr/>
        </p:nvCxnSpPr>
        <p:spPr>
          <a:xfrm rot="16200000" flipH="1">
            <a:off x="5795963" y="3860800"/>
            <a:ext cx="2520950" cy="73025"/>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sp>
        <p:nvSpPr>
          <p:cNvPr id="11" name="Obdélník 10"/>
          <p:cNvSpPr/>
          <p:nvPr/>
        </p:nvSpPr>
        <p:spPr>
          <a:xfrm>
            <a:off x="2555875" y="3213100"/>
            <a:ext cx="3600450" cy="1079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a:t>OPERACIONALIZACE</a:t>
            </a:r>
          </a:p>
        </p:txBody>
      </p:sp>
      <p:cxnSp>
        <p:nvCxnSpPr>
          <p:cNvPr id="12" name="Přímá spojovací šipka 11"/>
          <p:cNvCxnSpPr/>
          <p:nvPr/>
        </p:nvCxnSpPr>
        <p:spPr>
          <a:xfrm>
            <a:off x="3348038" y="5589588"/>
            <a:ext cx="2160587"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Obdélník 12"/>
          <p:cNvSpPr/>
          <p:nvPr/>
        </p:nvSpPr>
        <p:spPr>
          <a:xfrm>
            <a:off x="5651500" y="5516563"/>
            <a:ext cx="3313113" cy="10810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000" dirty="0"/>
              <a:t>Závislá proměnná (měřitelná</a:t>
            </a:r>
            <a:r>
              <a:rPr lang="cs-CZ" dirty="0"/>
              <a:t>)</a:t>
            </a:r>
          </a:p>
        </p:txBody>
      </p:sp>
    </p:spTree>
    <p:extLst>
      <p:ext uri="{BB962C8B-B14F-4D97-AF65-F5344CB8AC3E}">
        <p14:creationId xmlns:p14="http://schemas.microsoft.com/office/powerpoint/2010/main" val="41183872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0482" name="Nadpis 1"/>
          <p:cNvSpPr>
            <a:spLocks noGrp="1"/>
          </p:cNvSpPr>
          <p:nvPr>
            <p:ph type="title"/>
          </p:nvPr>
        </p:nvSpPr>
        <p:spPr>
          <a:xfrm>
            <a:off x="884419" y="826680"/>
            <a:ext cx="7375161" cy="1325563"/>
          </a:xfrm>
        </p:spPr>
        <p:txBody>
          <a:bodyPr>
            <a:normAutofit/>
          </a:bodyPr>
          <a:lstStyle/>
          <a:p>
            <a:pPr eaLnBrk="1" hangingPunct="1"/>
            <a:r>
              <a:rPr lang="cs-CZ" sz="3500" b="1">
                <a:solidFill>
                  <a:srgbClr val="FFFFFF"/>
                </a:solidFill>
              </a:rPr>
              <a:t>Příklad</a:t>
            </a:r>
          </a:p>
        </p:txBody>
      </p:sp>
      <p:sp>
        <p:nvSpPr>
          <p:cNvPr id="20483" name="Zástupný symbol pro obsah 2"/>
          <p:cNvSpPr>
            <a:spLocks noGrp="1"/>
          </p:cNvSpPr>
          <p:nvPr>
            <p:ph sz="quarter" idx="1"/>
          </p:nvPr>
        </p:nvSpPr>
        <p:spPr>
          <a:xfrm>
            <a:off x="884419" y="3092970"/>
            <a:ext cx="7375161" cy="2693976"/>
          </a:xfrm>
        </p:spPr>
        <p:txBody>
          <a:bodyPr>
            <a:normAutofit/>
          </a:bodyPr>
          <a:lstStyle/>
          <a:p>
            <a:pPr eaLnBrk="1" hangingPunct="1">
              <a:buFont typeface="Wingdings" pitchFamily="2" charset="2"/>
              <a:buNone/>
            </a:pPr>
            <a:r>
              <a:rPr lang="cs-CZ" sz="1700">
                <a:solidFill>
                  <a:srgbClr val="000000"/>
                </a:solidFill>
              </a:rPr>
              <a:t>Politik: „V několika evropských zemích se jasně ukázalo, že voliči v době krize odmítli program založený na expanzi sociálního státu“.</a:t>
            </a:r>
          </a:p>
          <a:p>
            <a:pPr eaLnBrk="1" hangingPunct="1">
              <a:buFont typeface="Wingdings" pitchFamily="2" charset="2"/>
              <a:buNone/>
            </a:pPr>
            <a:endParaRPr lang="cs-CZ" sz="1700">
              <a:solidFill>
                <a:srgbClr val="000000"/>
              </a:solidFill>
            </a:endParaRPr>
          </a:p>
          <a:p>
            <a:pPr eaLnBrk="1" hangingPunct="1">
              <a:buFont typeface="Wingdings" pitchFamily="2" charset="2"/>
              <a:buNone/>
            </a:pPr>
            <a:r>
              <a:rPr lang="cs-CZ" sz="1700" b="1">
                <a:solidFill>
                  <a:srgbClr val="000000"/>
                </a:solidFill>
              </a:rPr>
              <a:t>Převeďte toto tvrzení do podoby, aby bylo možné ho vědecky prověřovat.</a:t>
            </a:r>
          </a:p>
        </p:txBody>
      </p:sp>
    </p:spTree>
    <p:extLst>
      <p:ext uri="{BB962C8B-B14F-4D97-AF65-F5344CB8AC3E}">
        <p14:creationId xmlns:p14="http://schemas.microsoft.com/office/powerpoint/2010/main" val="2441639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2290" name="Title 1"/>
          <p:cNvSpPr>
            <a:spLocks noGrp="1"/>
          </p:cNvSpPr>
          <p:nvPr>
            <p:ph type="title"/>
          </p:nvPr>
        </p:nvSpPr>
        <p:spPr>
          <a:xfrm>
            <a:off x="884419" y="826680"/>
            <a:ext cx="7375161" cy="1325563"/>
          </a:xfrm>
        </p:spPr>
        <p:txBody>
          <a:bodyPr>
            <a:normAutofit/>
          </a:bodyPr>
          <a:lstStyle/>
          <a:p>
            <a:pPr>
              <a:lnSpc>
                <a:spcPct val="90000"/>
              </a:lnSpc>
            </a:pPr>
            <a:r>
              <a:rPr lang="cs-CZ" sz="2700">
                <a:solidFill>
                  <a:srgbClr val="FFFFFF"/>
                </a:solidFill>
              </a:rPr>
              <a:t>Sociálněvědný výzkum: prostředek ustavování kauzality (více Kellstedt-Whitten) </a:t>
            </a:r>
            <a:r>
              <a:rPr lang="cs-CZ" sz="2700" b="1">
                <a:solidFill>
                  <a:srgbClr val="FFFFFF"/>
                </a:solidFill>
              </a:rPr>
              <a:t>POZOR- MAXIMÁLNĚ DŮLEŽITÝ SLIDE</a:t>
            </a:r>
          </a:p>
        </p:txBody>
      </p:sp>
      <p:sp>
        <p:nvSpPr>
          <p:cNvPr id="3" name="Content Placeholder 2"/>
          <p:cNvSpPr>
            <a:spLocks noGrp="1"/>
          </p:cNvSpPr>
          <p:nvPr>
            <p:ph sz="quarter" idx="1"/>
          </p:nvPr>
        </p:nvSpPr>
        <p:spPr>
          <a:xfrm>
            <a:off x="884419" y="3092970"/>
            <a:ext cx="7375161" cy="2693976"/>
          </a:xfrm>
        </p:spPr>
        <p:txBody>
          <a:bodyPr>
            <a:normAutofit/>
          </a:bodyPr>
          <a:lstStyle/>
          <a:p>
            <a:pPr>
              <a:buFont typeface="Wingdings" pitchFamily="2" charset="2"/>
              <a:buNone/>
            </a:pPr>
            <a:r>
              <a:rPr lang="cs-CZ" sz="1700" b="1">
                <a:solidFill>
                  <a:srgbClr val="000000"/>
                </a:solidFill>
              </a:rPr>
              <a:t>Abychom mohli mezi dvěma proměnnými konstatovat kauzální vztah </a:t>
            </a:r>
            <a:r>
              <a:rPr lang="cs-CZ" sz="1700">
                <a:solidFill>
                  <a:srgbClr val="000000"/>
                </a:solidFill>
              </a:rPr>
              <a:t>(nezávislá proměnná X ovlivňuje závislou Y):</a:t>
            </a:r>
          </a:p>
          <a:p>
            <a:pPr>
              <a:buFont typeface="Wingdings" pitchFamily="2" charset="2"/>
              <a:buAutoNum type="arabicPeriod"/>
            </a:pPr>
            <a:r>
              <a:rPr lang="cs-CZ" sz="1700">
                <a:solidFill>
                  <a:srgbClr val="000000"/>
                </a:solidFill>
              </a:rPr>
              <a:t>Musí existovat věrohodný mechanismus, který spojuje X a Y.</a:t>
            </a:r>
          </a:p>
          <a:p>
            <a:pPr>
              <a:buFont typeface="Wingdings" pitchFamily="2" charset="2"/>
              <a:buAutoNum type="arabicPeriod"/>
            </a:pPr>
            <a:r>
              <a:rPr lang="cs-CZ" sz="1700">
                <a:solidFill>
                  <a:srgbClr val="000000"/>
                </a:solidFill>
              </a:rPr>
              <a:t>Musíme si být jisti, že to není naopak a Y neovlivňuje X</a:t>
            </a:r>
          </a:p>
          <a:p>
            <a:pPr>
              <a:buFont typeface="Wingdings" pitchFamily="2" charset="2"/>
              <a:buAutoNum type="arabicPeriod"/>
            </a:pPr>
            <a:r>
              <a:rPr lang="cs-CZ" sz="1700">
                <a:solidFill>
                  <a:srgbClr val="000000"/>
                </a:solidFill>
              </a:rPr>
              <a:t>Mění se Y s tím, jak se mění X (kovariance).</a:t>
            </a:r>
          </a:p>
          <a:p>
            <a:pPr>
              <a:buFont typeface="Wingdings" pitchFamily="2" charset="2"/>
              <a:buAutoNum type="arabicPeriod"/>
            </a:pPr>
            <a:r>
              <a:rPr lang="cs-CZ" sz="1700">
                <a:solidFill>
                  <a:srgbClr val="000000"/>
                </a:solidFill>
              </a:rPr>
              <a:t>Neexistuje nějaká proměnná Z, která zároveň ovlivňuje X a Y.</a:t>
            </a:r>
          </a:p>
        </p:txBody>
      </p:sp>
    </p:spTree>
    <p:extLst>
      <p:ext uri="{BB962C8B-B14F-4D97-AF65-F5344CB8AC3E}">
        <p14:creationId xmlns:p14="http://schemas.microsoft.com/office/powerpoint/2010/main" val="31524983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2290" name="Nadpis 1"/>
          <p:cNvSpPr>
            <a:spLocks noGrp="1"/>
          </p:cNvSpPr>
          <p:nvPr>
            <p:ph type="title"/>
          </p:nvPr>
        </p:nvSpPr>
        <p:spPr>
          <a:xfrm>
            <a:off x="884419" y="826680"/>
            <a:ext cx="7375161" cy="1325563"/>
          </a:xfrm>
        </p:spPr>
        <p:txBody>
          <a:bodyPr>
            <a:normAutofit/>
          </a:bodyPr>
          <a:lstStyle/>
          <a:p>
            <a:pPr>
              <a:lnSpc>
                <a:spcPct val="90000"/>
              </a:lnSpc>
            </a:pPr>
            <a:r>
              <a:rPr lang="cs-CZ" altLang="cs-CZ" sz="2700">
                <a:solidFill>
                  <a:srgbClr val="FFFFFF"/>
                </a:solidFill>
              </a:rPr>
              <a:t>Posuďte Durkheimovu hypotézu o sebevražednosti pomocí konceptu čtyř kauzálních překážek</a:t>
            </a:r>
          </a:p>
        </p:txBody>
      </p:sp>
      <p:sp>
        <p:nvSpPr>
          <p:cNvPr id="12291" name="Zástupný symbol pro obsah 2"/>
          <p:cNvSpPr>
            <a:spLocks noGrp="1"/>
          </p:cNvSpPr>
          <p:nvPr>
            <p:ph sz="quarter" idx="1"/>
          </p:nvPr>
        </p:nvSpPr>
        <p:spPr>
          <a:xfrm>
            <a:off x="884419" y="3092970"/>
            <a:ext cx="7375161" cy="2693976"/>
          </a:xfrm>
        </p:spPr>
        <p:txBody>
          <a:bodyPr>
            <a:normAutofit/>
          </a:bodyPr>
          <a:lstStyle/>
          <a:p>
            <a:endParaRPr lang="cs-CZ" altLang="cs-CZ" sz="1700">
              <a:solidFill>
                <a:srgbClr val="000000"/>
              </a:solidFill>
            </a:endParaRPr>
          </a:p>
          <a:p>
            <a:endParaRPr lang="cs-CZ" altLang="cs-CZ" sz="1700" b="1">
              <a:solidFill>
                <a:srgbClr val="000000"/>
              </a:solidFill>
            </a:endParaRPr>
          </a:p>
          <a:p>
            <a:r>
              <a:rPr lang="cs-CZ" altLang="cs-CZ" sz="1700" b="1">
                <a:solidFill>
                  <a:srgbClr val="000000"/>
                </a:solidFill>
              </a:rPr>
              <a:t>Míra protestantismu (v zemi) ovlivňuje míru sebevražednosti (v zemi)</a:t>
            </a:r>
          </a:p>
        </p:txBody>
      </p:sp>
    </p:spTree>
    <p:extLst>
      <p:ext uri="{BB962C8B-B14F-4D97-AF65-F5344CB8AC3E}">
        <p14:creationId xmlns:p14="http://schemas.microsoft.com/office/powerpoint/2010/main" val="3863284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266" name="Title 1"/>
          <p:cNvSpPr>
            <a:spLocks noGrp="1"/>
          </p:cNvSpPr>
          <p:nvPr>
            <p:ph type="title"/>
          </p:nvPr>
        </p:nvSpPr>
        <p:spPr>
          <a:xfrm>
            <a:off x="884419" y="826680"/>
            <a:ext cx="7375161" cy="1325563"/>
          </a:xfrm>
        </p:spPr>
        <p:txBody>
          <a:bodyPr>
            <a:normAutofit/>
          </a:bodyPr>
          <a:lstStyle/>
          <a:p>
            <a:pPr eaLnBrk="1" hangingPunct="1"/>
            <a:r>
              <a:rPr lang="cs-CZ" sz="3200" b="1">
                <a:solidFill>
                  <a:srgbClr val="FFFFFF"/>
                </a:solidFill>
              </a:rPr>
              <a:t>Popis předchází vysvětlení: Dobré koncepty dělají dobrou vědní disciplínu</a:t>
            </a:r>
          </a:p>
        </p:txBody>
      </p:sp>
      <p:graphicFrame>
        <p:nvGraphicFramePr>
          <p:cNvPr id="11269" name="Content Placeholder 2">
            <a:extLst>
              <a:ext uri="{FF2B5EF4-FFF2-40B4-BE49-F238E27FC236}">
                <a16:creationId xmlns:a16="http://schemas.microsoft.com/office/drawing/2014/main" id="{99CD936E-F717-4ECF-B616-3BA97E17A9E6}"/>
              </a:ext>
            </a:extLst>
          </p:cNvPr>
          <p:cNvGraphicFramePr>
            <a:graphicFrameLocks noGrp="1"/>
          </p:cNvGraphicFramePr>
          <p:nvPr>
            <p:ph sz="quarter" idx="1"/>
            <p:extLst>
              <p:ext uri="{D42A27DB-BD31-4B8C-83A1-F6EECF244321}">
                <p14:modId xmlns:p14="http://schemas.microsoft.com/office/powerpoint/2010/main" val="4270235628"/>
              </p:ext>
            </p:extLst>
          </p:nvPr>
        </p:nvGraphicFramePr>
        <p:xfrm>
          <a:off x="777240" y="2899956"/>
          <a:ext cx="758952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242" name="Nadpis 1"/>
          <p:cNvSpPr>
            <a:spLocks noGrp="1"/>
          </p:cNvSpPr>
          <p:nvPr>
            <p:ph type="title"/>
          </p:nvPr>
        </p:nvSpPr>
        <p:spPr>
          <a:xfrm>
            <a:off x="884419" y="826680"/>
            <a:ext cx="7375161" cy="1325563"/>
          </a:xfrm>
        </p:spPr>
        <p:txBody>
          <a:bodyPr>
            <a:normAutofit/>
          </a:bodyPr>
          <a:lstStyle/>
          <a:p>
            <a:r>
              <a:rPr lang="cs-CZ" altLang="cs-CZ" sz="3500" dirty="0">
                <a:solidFill>
                  <a:srgbClr val="FFFFFF"/>
                </a:solidFill>
              </a:rPr>
              <a:t>„Populární kauzality“ a jejich problémy na kauzálních překážkách</a:t>
            </a:r>
          </a:p>
        </p:txBody>
      </p:sp>
      <p:sp>
        <p:nvSpPr>
          <p:cNvPr id="10243" name="Zástupný symbol pro obsah 2"/>
          <p:cNvSpPr>
            <a:spLocks noGrp="1"/>
          </p:cNvSpPr>
          <p:nvPr>
            <p:ph sz="quarter" idx="1"/>
          </p:nvPr>
        </p:nvSpPr>
        <p:spPr>
          <a:xfrm>
            <a:off x="884419" y="3092970"/>
            <a:ext cx="7375161" cy="2693976"/>
          </a:xfrm>
        </p:spPr>
        <p:txBody>
          <a:bodyPr>
            <a:normAutofit/>
          </a:bodyPr>
          <a:lstStyle/>
          <a:p>
            <a:r>
              <a:rPr lang="cs-CZ" altLang="cs-CZ" sz="1700" dirty="0">
                <a:solidFill>
                  <a:srgbClr val="000000"/>
                </a:solidFill>
                <a:hlinkClick r:id="rId4"/>
              </a:rPr>
              <a:t>http://life.ihned.cz/zdravi/c1-64745510-pijete-cernou-kavu-bez-mleka-a-cukru-muzete-byt-psychopat-tvrdi-vedci?utm_source=mediafed&amp;utm_medium=rss&amp;utm_campaign=mediafed</a:t>
            </a:r>
            <a:endParaRPr lang="cs-CZ" altLang="cs-CZ" sz="1700" dirty="0">
              <a:solidFill>
                <a:srgbClr val="000000"/>
              </a:solidFill>
            </a:endParaRPr>
          </a:p>
          <a:p>
            <a:r>
              <a:rPr lang="cs-CZ" altLang="cs-CZ" sz="1700" dirty="0">
                <a:solidFill>
                  <a:srgbClr val="000000"/>
                </a:solidFill>
              </a:rPr>
              <a:t>http://www.ahaonline.cz/clanek/ahaonline-cz/22331/15-rad-pro-delsi-zivot.html</a:t>
            </a:r>
          </a:p>
        </p:txBody>
      </p:sp>
    </p:spTree>
    <p:extLst>
      <p:ext uri="{BB962C8B-B14F-4D97-AF65-F5344CB8AC3E}">
        <p14:creationId xmlns:p14="http://schemas.microsoft.com/office/powerpoint/2010/main" val="15720951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Příklad: „Častější chození na večírky prodlužuje život“</a:t>
            </a:r>
          </a:p>
        </p:txBody>
      </p:sp>
      <p:sp>
        <p:nvSpPr>
          <p:cNvPr id="4" name="Zástupný symbol pro text 3"/>
          <p:cNvSpPr>
            <a:spLocks noGrp="1"/>
          </p:cNvSpPr>
          <p:nvPr>
            <p:ph type="body" idx="1"/>
          </p:nvPr>
        </p:nvSpPr>
        <p:spPr/>
        <p:txBody>
          <a:bodyPr/>
          <a:lstStyle/>
          <a:p>
            <a:r>
              <a:rPr lang="cs-CZ" dirty="0"/>
              <a:t>Jak se to tváří:</a:t>
            </a:r>
          </a:p>
        </p:txBody>
      </p:sp>
      <p:graphicFrame>
        <p:nvGraphicFramePr>
          <p:cNvPr id="10" name="Zástupný symbol pro obsah 9"/>
          <p:cNvGraphicFramePr>
            <a:graphicFrameLocks noGrp="1"/>
          </p:cNvGraphicFramePr>
          <p:nvPr>
            <p:ph sz="half" idx="2"/>
            <p:extLst/>
          </p:nvPr>
        </p:nvGraphicFramePr>
        <p:xfrm>
          <a:off x="457200" y="2174875"/>
          <a:ext cx="4040188" cy="395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Zástupný symbol pro text 5"/>
          <p:cNvSpPr>
            <a:spLocks noGrp="1"/>
          </p:cNvSpPr>
          <p:nvPr>
            <p:ph type="body" sz="quarter" idx="3"/>
          </p:nvPr>
        </p:nvSpPr>
        <p:spPr/>
        <p:txBody>
          <a:bodyPr/>
          <a:lstStyle/>
          <a:p>
            <a:r>
              <a:rPr lang="cs-CZ" dirty="0"/>
              <a:t>Jak to spíš je:</a:t>
            </a:r>
          </a:p>
        </p:txBody>
      </p:sp>
      <p:graphicFrame>
        <p:nvGraphicFramePr>
          <p:cNvPr id="13" name="Zástupný symbol pro obsah 12"/>
          <p:cNvGraphicFramePr>
            <a:graphicFrameLocks noGrp="1"/>
          </p:cNvGraphicFramePr>
          <p:nvPr>
            <p:ph sz="quarter" idx="4"/>
            <p:extLst/>
          </p:nvPr>
        </p:nvGraphicFramePr>
        <p:xfrm>
          <a:off x="4645025" y="2174875"/>
          <a:ext cx="4041775" cy="39512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4" name="TextovéPole 13"/>
          <p:cNvSpPr txBox="1"/>
          <p:nvPr/>
        </p:nvSpPr>
        <p:spPr>
          <a:xfrm>
            <a:off x="4932040" y="2348880"/>
            <a:ext cx="3600400" cy="1477328"/>
          </a:xfrm>
          <a:prstGeom prst="rect">
            <a:avLst/>
          </a:prstGeom>
          <a:noFill/>
        </p:spPr>
        <p:txBody>
          <a:bodyPr wrap="square" rtlCol="0">
            <a:spAutoFit/>
          </a:bodyPr>
          <a:lstStyle/>
          <a:p>
            <a:r>
              <a:rPr lang="cs-CZ" dirty="0"/>
              <a:t>Jak délka života, tak chození na večírky, je ovlivněno životním stylem, resp. penězi. Umožňují kvalitněji se starat o zdraví i chodit často na večírky.</a:t>
            </a:r>
          </a:p>
        </p:txBody>
      </p:sp>
      <p:sp>
        <p:nvSpPr>
          <p:cNvPr id="15" name="TextovéPole 14"/>
          <p:cNvSpPr txBox="1"/>
          <p:nvPr/>
        </p:nvSpPr>
        <p:spPr>
          <a:xfrm>
            <a:off x="755576" y="2348880"/>
            <a:ext cx="3384376" cy="1477328"/>
          </a:xfrm>
          <a:prstGeom prst="rect">
            <a:avLst/>
          </a:prstGeom>
          <a:noFill/>
        </p:spPr>
        <p:txBody>
          <a:bodyPr wrap="square" rtlCol="0">
            <a:spAutoFit/>
          </a:bodyPr>
          <a:lstStyle/>
          <a:p>
            <a:r>
              <a:rPr lang="cs-CZ" dirty="0"/>
              <a:t>Chození na večírky by mělo prodlužovat život. Vidíme ale problém hned na první kauzální překážce, je celkem těžké navrhnout, proč by mělo.</a:t>
            </a:r>
          </a:p>
        </p:txBody>
      </p:sp>
      <p:sp>
        <p:nvSpPr>
          <p:cNvPr id="16" name="TextovéPole 15"/>
          <p:cNvSpPr txBox="1"/>
          <p:nvPr/>
        </p:nvSpPr>
        <p:spPr>
          <a:xfrm>
            <a:off x="827584" y="4869160"/>
            <a:ext cx="7704856" cy="923330"/>
          </a:xfrm>
          <a:prstGeom prst="rect">
            <a:avLst/>
          </a:prstGeom>
          <a:noFill/>
        </p:spPr>
        <p:txBody>
          <a:bodyPr wrap="square" rtlCol="0">
            <a:spAutoFit/>
          </a:bodyPr>
          <a:lstStyle/>
          <a:p>
            <a:r>
              <a:rPr lang="cs-CZ" dirty="0"/>
              <a:t>Abychom totiž přeskočili čtvrtou kauzální překážku, museli bychom ukázat, že bohatí lidé, kteří chodí na večírky, žijí déle, než bohatí lidé, kteří nechodí. Což se zdá jako málo pravděpodobné, ale kdo ví (otestujte, až budete hodně bohatí :-) ).</a:t>
            </a:r>
          </a:p>
        </p:txBody>
      </p:sp>
    </p:spTree>
    <p:extLst>
      <p:ext uri="{BB962C8B-B14F-4D97-AF65-F5344CB8AC3E}">
        <p14:creationId xmlns:p14="http://schemas.microsoft.com/office/powerpoint/2010/main" val="509826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884419" y="826680"/>
            <a:ext cx="7375161" cy="1325563"/>
          </a:xfrm>
        </p:spPr>
        <p:txBody>
          <a:bodyPr>
            <a:normAutofit/>
          </a:bodyPr>
          <a:lstStyle/>
          <a:p>
            <a:r>
              <a:rPr lang="cs-CZ" sz="3500">
                <a:solidFill>
                  <a:srgbClr val="FFFFFF"/>
                </a:solidFill>
              </a:rPr>
              <a:t>Příklad</a:t>
            </a:r>
          </a:p>
        </p:txBody>
      </p:sp>
      <p:sp>
        <p:nvSpPr>
          <p:cNvPr id="3" name="Content Placeholder 2"/>
          <p:cNvSpPr>
            <a:spLocks noGrp="1"/>
          </p:cNvSpPr>
          <p:nvPr>
            <p:ph idx="1"/>
          </p:nvPr>
        </p:nvSpPr>
        <p:spPr>
          <a:xfrm>
            <a:off x="884419" y="3092970"/>
            <a:ext cx="7375161" cy="2693976"/>
          </a:xfrm>
        </p:spPr>
        <p:txBody>
          <a:bodyPr>
            <a:normAutofit/>
          </a:bodyPr>
          <a:lstStyle/>
          <a:p>
            <a:r>
              <a:rPr lang="cs-CZ" sz="1700" b="1">
                <a:solidFill>
                  <a:srgbClr val="000000"/>
                </a:solidFill>
              </a:rPr>
              <a:t>Termín: </a:t>
            </a:r>
            <a:r>
              <a:rPr lang="cs-CZ" sz="1700">
                <a:solidFill>
                  <a:srgbClr val="000000"/>
                </a:solidFill>
              </a:rPr>
              <a:t>Etnický konflikt</a:t>
            </a:r>
          </a:p>
          <a:p>
            <a:r>
              <a:rPr lang="cs-CZ" sz="1700" b="1">
                <a:solidFill>
                  <a:srgbClr val="000000"/>
                </a:solidFill>
              </a:rPr>
              <a:t>Definice (francouzský výkladový slovník)</a:t>
            </a:r>
            <a:r>
              <a:rPr lang="cs-CZ" sz="1700">
                <a:solidFill>
                  <a:srgbClr val="000000"/>
                </a:solidFill>
              </a:rPr>
              <a:t>: Střetnutí odlišných národnostně-politických zájmů různých národností v mnohonárodnostních státech, které někdy mohou vyústit v ozbrojený konflikt</a:t>
            </a:r>
          </a:p>
          <a:p>
            <a:r>
              <a:rPr lang="cs-CZ" sz="1700" b="1">
                <a:solidFill>
                  <a:srgbClr val="000000"/>
                </a:solidFill>
              </a:rPr>
              <a:t>Odkazy</a:t>
            </a:r>
            <a:r>
              <a:rPr lang="cs-CZ" sz="1700">
                <a:solidFill>
                  <a:srgbClr val="000000"/>
                </a:solidFill>
              </a:rPr>
              <a:t>: Hutové a Tutsiové ve Rwandě.</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2290"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sp>
        <p:nvSpPr>
          <p:cNvPr id="12291" name="Content Placeholder 2"/>
          <p:cNvSpPr>
            <a:spLocks noGrp="1"/>
          </p:cNvSpPr>
          <p:nvPr>
            <p:ph sz="quarter" idx="1"/>
          </p:nvPr>
        </p:nvSpPr>
        <p:spPr>
          <a:xfrm>
            <a:off x="884419" y="3092970"/>
            <a:ext cx="7375161" cy="2693976"/>
          </a:xfrm>
        </p:spPr>
        <p:txBody>
          <a:bodyPr>
            <a:normAutofit/>
          </a:bodyPr>
          <a:lstStyle/>
          <a:p>
            <a:pPr eaLnBrk="1" hangingPunct="1"/>
            <a:endParaRPr lang="cs-CZ" sz="1700">
              <a:solidFill>
                <a:srgbClr val="000000"/>
              </a:solidFill>
            </a:endParaRPr>
          </a:p>
          <a:p>
            <a:pPr eaLnBrk="1" hangingPunct="1"/>
            <a:r>
              <a:rPr lang="cs-CZ" sz="1700" b="1">
                <a:solidFill>
                  <a:srgbClr val="000000"/>
                </a:solidFill>
              </a:rPr>
              <a:t>Koherentní</a:t>
            </a:r>
            <a:r>
              <a:rPr lang="cs-CZ" sz="1700">
                <a:solidFill>
                  <a:srgbClr val="000000"/>
                </a:solidFill>
              </a:rPr>
              <a:t> – definice by měla obsahovat atributy,  vlastní všem zkoumaným objektům a zároveň by měla koncept umět odlišit od jiných konceptů.</a:t>
            </a:r>
          </a:p>
          <a:p>
            <a:pPr eaLnBrk="1" hangingPunct="1"/>
            <a:endParaRPr lang="cs-CZ" sz="1700">
              <a:solidFill>
                <a:srgbClr val="000000"/>
              </a:solidFill>
            </a:endParaRPr>
          </a:p>
          <a:p>
            <a:pPr eaLnBrk="1" hangingPunct="1"/>
            <a:r>
              <a:rPr lang="cs-CZ" sz="1700">
                <a:solidFill>
                  <a:srgbClr val="000000"/>
                </a:solidFill>
              </a:rPr>
              <a:t>Příklad: Politická strana jako „dobrovolné sdružení lidí, které usiluje o moc“. Odpovídá entitám, které označujeme jako „politické strany“. Pokud bychom definovali PS jen jako „dobrovolné sdružení“, nedokázali bychom ji odlišit např. od zájmových spolků.</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3314"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graphicFrame>
        <p:nvGraphicFramePr>
          <p:cNvPr id="13317" name="Content Placeholder 2">
            <a:extLst>
              <a:ext uri="{FF2B5EF4-FFF2-40B4-BE49-F238E27FC236}">
                <a16:creationId xmlns:a16="http://schemas.microsoft.com/office/drawing/2014/main" id="{D5EFDCCD-0928-4482-9937-5619158EDF73}"/>
              </a:ext>
            </a:extLst>
          </p:cNvPr>
          <p:cNvGraphicFramePr>
            <a:graphicFrameLocks noGrp="1"/>
          </p:cNvGraphicFramePr>
          <p:nvPr>
            <p:ph sz="quarter" idx="1"/>
            <p:extLst>
              <p:ext uri="{D42A27DB-BD31-4B8C-83A1-F6EECF244321}">
                <p14:modId xmlns:p14="http://schemas.microsoft.com/office/powerpoint/2010/main" val="1200178117"/>
              </p:ext>
            </p:extLst>
          </p:nvPr>
        </p:nvGraphicFramePr>
        <p:xfrm>
          <a:off x="777240" y="2899956"/>
          <a:ext cx="758952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338"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sp>
        <p:nvSpPr>
          <p:cNvPr id="14339" name="Content Placeholder 2"/>
          <p:cNvSpPr>
            <a:spLocks noGrp="1"/>
          </p:cNvSpPr>
          <p:nvPr>
            <p:ph sz="quarter" idx="1"/>
          </p:nvPr>
        </p:nvSpPr>
        <p:spPr>
          <a:xfrm>
            <a:off x="884419" y="3092970"/>
            <a:ext cx="7375161" cy="2693976"/>
          </a:xfrm>
        </p:spPr>
        <p:txBody>
          <a:bodyPr>
            <a:normAutofit/>
          </a:bodyPr>
          <a:lstStyle/>
          <a:p>
            <a:pPr eaLnBrk="1" hangingPunct="1">
              <a:buFont typeface="Wingdings" pitchFamily="2" charset="2"/>
              <a:buNone/>
            </a:pPr>
            <a:endParaRPr lang="cs-CZ" sz="1700">
              <a:solidFill>
                <a:srgbClr val="000000"/>
              </a:solidFill>
            </a:endParaRPr>
          </a:p>
          <a:p>
            <a:pPr eaLnBrk="1" hangingPunct="1">
              <a:buFont typeface="Wingdings" pitchFamily="2" charset="2"/>
              <a:buNone/>
            </a:pPr>
            <a:endParaRPr lang="cs-CZ" sz="1700">
              <a:solidFill>
                <a:srgbClr val="000000"/>
              </a:solidFill>
            </a:endParaRPr>
          </a:p>
          <a:p>
            <a:pPr eaLnBrk="1" hangingPunct="1">
              <a:buFont typeface="Wingdings" pitchFamily="2" charset="2"/>
              <a:buNone/>
            </a:pPr>
            <a:r>
              <a:rPr lang="cs-CZ" sz="1700" b="1">
                <a:solidFill>
                  <a:srgbClr val="000000"/>
                </a:solidFill>
              </a:rPr>
              <a:t>Validní</a:t>
            </a:r>
            <a:r>
              <a:rPr lang="cs-CZ" sz="1700">
                <a:solidFill>
                  <a:srgbClr val="000000"/>
                </a:solidFill>
              </a:rPr>
              <a:t> – jeho intenze by měla odpovídat extenzi</a:t>
            </a:r>
          </a:p>
          <a:p>
            <a:pPr eaLnBrk="1" hangingPunct="1">
              <a:buFont typeface="Wingdings" pitchFamily="2" charset="2"/>
              <a:buNone/>
            </a:pPr>
            <a:endParaRPr lang="cs-CZ" sz="1700">
              <a:solidFill>
                <a:srgbClr val="000000"/>
              </a:solidFill>
            </a:endParaRPr>
          </a:p>
          <a:p>
            <a:pPr>
              <a:buNone/>
            </a:pPr>
            <a:r>
              <a:rPr lang="cs-CZ" sz="1700">
                <a:solidFill>
                  <a:srgbClr val="000000"/>
                </a:solidFill>
              </a:rPr>
              <a:t>Příklad: Politická strana jako „dobrovolné sdružení lidí, které usiluje o moc“. Na základě této definice nepovažujeme např. Ztohoven za politickou stranu, protože neusiluje o politickou moc. Pokud by panovala shoda, že Ztohoven je politická strana, koncept by validní nebyl a musel by se redefinovat.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6386"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mít</a:t>
            </a:r>
          </a:p>
        </p:txBody>
      </p:sp>
      <p:sp>
        <p:nvSpPr>
          <p:cNvPr id="16387" name="Content Placeholder 2"/>
          <p:cNvSpPr>
            <a:spLocks noGrp="1"/>
          </p:cNvSpPr>
          <p:nvPr>
            <p:ph sz="quarter" idx="1"/>
          </p:nvPr>
        </p:nvSpPr>
        <p:spPr>
          <a:xfrm>
            <a:off x="884419" y="3092970"/>
            <a:ext cx="7375161" cy="2693976"/>
          </a:xfrm>
        </p:spPr>
        <p:txBody>
          <a:bodyPr>
            <a:normAutofit/>
          </a:bodyPr>
          <a:lstStyle/>
          <a:p>
            <a:pPr eaLnBrk="1" hangingPunct="1"/>
            <a:endParaRPr lang="cs-CZ" sz="1700">
              <a:solidFill>
                <a:srgbClr val="000000"/>
              </a:solidFill>
            </a:endParaRPr>
          </a:p>
          <a:p>
            <a:pPr eaLnBrk="1" hangingPunct="1"/>
            <a:r>
              <a:rPr lang="cs-CZ" sz="1700" b="1">
                <a:solidFill>
                  <a:srgbClr val="000000"/>
                </a:solidFill>
              </a:rPr>
              <a:t>dobrou rezonanci </a:t>
            </a:r>
            <a:r>
              <a:rPr lang="cs-CZ" sz="1700">
                <a:solidFill>
                  <a:srgbClr val="000000"/>
                </a:solidFill>
              </a:rPr>
              <a:t>– neměl by být v kontradikci s již používanými koncepty, měl by být co možná nejvíce srozumitelný, pozor na neologismy!</a:t>
            </a:r>
          </a:p>
          <a:p>
            <a:pPr eaLnBrk="1" hangingPunct="1"/>
            <a:endParaRPr lang="cs-CZ" sz="1700">
              <a:solidFill>
                <a:srgbClr val="000000"/>
              </a:solidFill>
            </a:endParaRPr>
          </a:p>
          <a:p>
            <a:r>
              <a:rPr lang="cs-CZ" sz="1700">
                <a:solidFill>
                  <a:srgbClr val="000000"/>
                </a:solidFill>
              </a:rPr>
              <a:t>Příklad: konceptu, definovanému jako „dobrovolné sdružení lidí, které usiluje o moc“, říkáme „politická strana“, ne „politická ideologie“, protože tak se už jmenuje jiný koncept s jinou definicí.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7410"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mít</a:t>
            </a:r>
          </a:p>
        </p:txBody>
      </p:sp>
      <p:sp>
        <p:nvSpPr>
          <p:cNvPr id="17411" name="Content Placeholder 2"/>
          <p:cNvSpPr>
            <a:spLocks noGrp="1"/>
          </p:cNvSpPr>
          <p:nvPr>
            <p:ph sz="quarter" idx="1"/>
          </p:nvPr>
        </p:nvSpPr>
        <p:spPr>
          <a:xfrm>
            <a:off x="884419" y="3092970"/>
            <a:ext cx="7375161" cy="2693976"/>
          </a:xfrm>
        </p:spPr>
        <p:txBody>
          <a:bodyPr>
            <a:normAutofit/>
          </a:bodyPr>
          <a:lstStyle/>
          <a:p>
            <a:pPr eaLnBrk="1" hangingPunct="1"/>
            <a:endParaRPr lang="cs-CZ" sz="1700">
              <a:solidFill>
                <a:srgbClr val="000000"/>
              </a:solidFill>
            </a:endParaRPr>
          </a:p>
          <a:p>
            <a:pPr eaLnBrk="1" hangingPunct="1"/>
            <a:endParaRPr lang="cs-CZ" sz="1700">
              <a:solidFill>
                <a:srgbClr val="000000"/>
              </a:solidFill>
            </a:endParaRPr>
          </a:p>
          <a:p>
            <a:pPr eaLnBrk="1" hangingPunct="1"/>
            <a:r>
              <a:rPr lang="cs-CZ" sz="1700" b="1">
                <a:solidFill>
                  <a:srgbClr val="000000"/>
                </a:solidFill>
              </a:rPr>
              <a:t>co možná největší kontextový rozsah </a:t>
            </a:r>
            <a:r>
              <a:rPr lang="cs-CZ" sz="1700">
                <a:solidFill>
                  <a:srgbClr val="000000"/>
                </a:solidFill>
              </a:rPr>
              <a:t>– v čím více kontextech dává smysl, tím lépe.</a:t>
            </a:r>
          </a:p>
          <a:p>
            <a:pPr eaLnBrk="1" hangingPunct="1"/>
            <a:endParaRPr lang="cs-CZ" sz="1700">
              <a:solidFill>
                <a:srgbClr val="000000"/>
              </a:solidFill>
            </a:endParaRPr>
          </a:p>
          <a:p>
            <a:r>
              <a:rPr lang="cs-CZ" sz="1700">
                <a:solidFill>
                  <a:srgbClr val="000000"/>
                </a:solidFill>
              </a:rPr>
              <a:t>Příklad: „Politická strana“ jako „dobrovolné sdružení lidí, které usiluje o moc“- koncept s takovouto definicí můžeme použít šířeji než  definici „dobrovolné sdružení lidí, které v ČR usiluje o moc“.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2388</Words>
  <Application>Microsoft Office PowerPoint</Application>
  <PresentationFormat>Předvádění na obrazovce (4:3)</PresentationFormat>
  <Paragraphs>250</Paragraphs>
  <Slides>31</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31</vt:i4>
      </vt:variant>
    </vt:vector>
  </HeadingPairs>
  <TitlesOfParts>
    <vt:vector size="37" baseType="lpstr">
      <vt:lpstr>Arial</vt:lpstr>
      <vt:lpstr>Calibri</vt:lpstr>
      <vt:lpstr>Tahoma</vt:lpstr>
      <vt:lpstr>Times New Roman</vt:lpstr>
      <vt:lpstr>Wingdings</vt:lpstr>
      <vt:lpstr>Office Theme</vt:lpstr>
      <vt:lpstr>Výzkum v sociálních vědách II. Jak mluvíme o našich otázkách a jak je zkoumáme </vt:lpstr>
      <vt:lpstr>Jak o otázce mluvíme: teorie a koncepty</vt:lpstr>
      <vt:lpstr>Popis předchází vysvětlení: Dobré koncepty dělají dobrou vědní disciplínu</vt:lpstr>
      <vt:lpstr>Příklad</vt:lpstr>
      <vt:lpstr>Dobrý koncept by měl být</vt:lpstr>
      <vt:lpstr>Dobrý koncept by měl být</vt:lpstr>
      <vt:lpstr>Dobrý koncept by měl být</vt:lpstr>
      <vt:lpstr>Dobrý koncept by měl mít</vt:lpstr>
      <vt:lpstr>Dobrý koncept by měl mít</vt:lpstr>
      <vt:lpstr>Dobrý koncept by měl být</vt:lpstr>
      <vt:lpstr>Dobrý koncept by měl být</vt:lpstr>
      <vt:lpstr>Co si z teorie konceptů vzít pro výzkum</vt:lpstr>
      <vt:lpstr>Vztah intenze a extenze konceptu: jak poznáme, že něco odpovídá konceptu?</vt:lpstr>
      <vt:lpstr>Příklad: koncept „podmínky života“</vt:lpstr>
      <vt:lpstr> Koncepty: „žebřík abstrakce“</vt:lpstr>
      <vt:lpstr>Jak problém zkoumáme: výzkumné strategie</vt:lpstr>
      <vt:lpstr>Logika výzkumných  strategií</vt:lpstr>
      <vt:lpstr>Byl Sherlock Holmes mistr indukce nebo dedukce?</vt:lpstr>
      <vt:lpstr>Induktivní strategie</vt:lpstr>
      <vt:lpstr>Deduktivní strategie</vt:lpstr>
      <vt:lpstr>Retroduktivní strategie</vt:lpstr>
      <vt:lpstr>Abduktivní strategie</vt:lpstr>
      <vt:lpstr>Koncepty a proměnné</vt:lpstr>
      <vt:lpstr>Vztahy mezi proměnnými</vt:lpstr>
      <vt:lpstr>Proč závislou a nezávislou proměnnou rozlišujeme (jen) „analyticky“</vt:lpstr>
      <vt:lpstr>Co je potřeba udělat, než začneme měřit</vt:lpstr>
      <vt:lpstr>Příklad</vt:lpstr>
      <vt:lpstr>Sociálněvědný výzkum: prostředek ustavování kauzality (více Kellstedt-Whitten) POZOR- MAXIMÁLNĚ DŮLEŽITÝ SLIDE</vt:lpstr>
      <vt:lpstr>Posuďte Durkheimovu hypotézu o sebevražednosti pomocí konceptu čtyř kauzálních překážek</vt:lpstr>
      <vt:lpstr>„Populární kauzality“ a jejich problémy na kauzálních překážkách</vt:lpstr>
      <vt:lpstr>Příklad: „Častější chození na večírky prodlužuje život“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Výzkum v sociálních vědách II. Jak mluvíme o našich otázkách a jak je zkoumáme </dc:title>
  <dc:creator>Roman Chytilek</dc:creator>
  <cp:lastModifiedBy>Roman Chytilek</cp:lastModifiedBy>
  <cp:revision>2</cp:revision>
  <dcterms:created xsi:type="dcterms:W3CDTF">2018-10-18T15:04:33Z</dcterms:created>
  <dcterms:modified xsi:type="dcterms:W3CDTF">2018-10-18T15:09:01Z</dcterms:modified>
</cp:coreProperties>
</file>