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00" r:id="rId3"/>
    <p:sldId id="302" r:id="rId4"/>
    <p:sldId id="303" r:id="rId5"/>
    <p:sldId id="258" r:id="rId6"/>
    <p:sldId id="257" r:id="rId7"/>
    <p:sldId id="259" r:id="rId8"/>
    <p:sldId id="260" r:id="rId9"/>
    <p:sldId id="291" r:id="rId10"/>
    <p:sldId id="292" r:id="rId11"/>
    <p:sldId id="262" r:id="rId12"/>
    <p:sldId id="263" r:id="rId13"/>
    <p:sldId id="267" r:id="rId14"/>
    <p:sldId id="265" r:id="rId15"/>
    <p:sldId id="266" r:id="rId16"/>
    <p:sldId id="268" r:id="rId17"/>
    <p:sldId id="272" r:id="rId18"/>
    <p:sldId id="273" r:id="rId19"/>
    <p:sldId id="274" r:id="rId20"/>
    <p:sldId id="275" r:id="rId21"/>
    <p:sldId id="271" r:id="rId22"/>
    <p:sldId id="277" r:id="rId23"/>
    <p:sldId id="278" r:id="rId24"/>
    <p:sldId id="279" r:id="rId25"/>
    <p:sldId id="280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3" r:id="rId34"/>
    <p:sldId id="294" r:id="rId35"/>
    <p:sldId id="295" r:id="rId36"/>
    <p:sldId id="296" r:id="rId37"/>
    <p:sldId id="297" r:id="rId38"/>
    <p:sldId id="298" r:id="rId3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an Chytilek" initials="RC" lastIdx="6" clrIdx="0">
    <p:extLst>
      <p:ext uri="{19B8F6BF-5375-455C-9EA6-DF929625EA0E}">
        <p15:presenceInfo xmlns:p15="http://schemas.microsoft.com/office/powerpoint/2012/main" userId="Roman Chytil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489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8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35:43.560" idx="1">
    <p:pos x="5669" y="2869"/>
    <p:text>Deduktivního</p:text>
    <p:extLst>
      <p:ext uri="{C676402C-5697-4E1C-873F-D02D1690AC5C}">
        <p15:threadingInfo xmlns:p15="http://schemas.microsoft.com/office/powerpoint/2012/main" timeZoneBias="-60"/>
      </p:ext>
    </p:extLst>
  </p:cm>
  <p:cm authorId="1" dt="2017-10-30T10:36:22.715" idx="2">
    <p:pos x="5482" y="3516"/>
    <p:text>Určitě více než jeden, o výsledku asi budeme usuzovat statisticky, takže několik set (více přednáška o měření)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37:56.727" idx="3">
    <p:pos x="4039" y="3449"/>
    <p:text>Podle toho, co by byla naše základní populace, tak buďto kvótní výběr (testujeme vliv na specifické voličské skupiny) nebo náhodný výběr (testujeme vliv na celé populaci).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39:19.455" idx="4">
    <p:pos x="6389" y="3085"/>
    <p:text>Ano, pokud jsme dodrželi náhodné přiřazení, jsou skupiny stejné, jediná jiná věc byla vystavení klipu. Rozdíl by tedy měl být efekt klipu</p:text>
    <p:extLst>
      <p:ext uri="{C676402C-5697-4E1C-873F-D02D1690AC5C}">
        <p15:threadingInfo xmlns:p15="http://schemas.microsoft.com/office/powerpoint/2012/main" timeZoneBias="-60"/>
      </p:ext>
    </p:extLst>
  </p:cm>
  <p:cm authorId="1" dt="2017-10-30T10:40:09.727" idx="5">
    <p:pos x="4879" y="3377"/>
    <p:text>Nemusíme, stačí měření po v kontrolní skupině. Dokonce bychom neměli, protože tím subjektům naznačujeme, co zkoumáme, příliš brzy u nich vytváříme postoje (ty má vytvořit až náš klip) a oni se začnou chovat nepřirozeně.</p:text>
    <p:extLst mod="1">
      <p:ext uri="{C676402C-5697-4E1C-873F-D02D1690AC5C}">
        <p15:threadingInfo xmlns:p15="http://schemas.microsoft.com/office/powerpoint/2012/main" timeZoneBias="-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42:20.042" idx="6">
    <p:pos x="6389" y="2946"/>
    <p:text>Nemůžeme si být jisti, skupiny, které viděly klip a které neviděly klip, totiž nemusí být (a asi NEJSOU) stejné. Liší se od začátku nejspíš v tom, jaká je v nich průměrná hodnota závislé proměnné.</p:text>
    <p:extLst>
      <p:ext uri="{C676402C-5697-4E1C-873F-D02D1690AC5C}">
        <p15:threadingInfo xmlns:p15="http://schemas.microsoft.com/office/powerpoint/2012/main" timeZoneBias="-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D88AD-DA2E-4F3F-8938-2A2F175914EB}" type="doc">
      <dgm:prSet loTypeId="urn:microsoft.com/office/officeart/2005/8/layout/hierarchy1" loCatId="hierarchy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AAD34875-7C42-4B4B-B79A-149F0D8E5BC2}">
      <dgm:prSet/>
      <dgm:spPr/>
      <dgm:t>
        <a:bodyPr/>
        <a:lstStyle/>
        <a:p>
          <a:r>
            <a:rPr lang="cs-CZ" b="1"/>
            <a:t>Shrnuje</a:t>
          </a:r>
          <a:r>
            <a:rPr lang="cs-CZ"/>
            <a:t> a </a:t>
          </a:r>
          <a:r>
            <a:rPr lang="cs-CZ" b="1"/>
            <a:t>hodnotí</a:t>
          </a:r>
          <a:r>
            <a:rPr lang="cs-CZ"/>
            <a:t> to, co bylo napsáno o tom, co nás zajímá.</a:t>
          </a:r>
          <a:endParaRPr lang="en-US"/>
        </a:p>
      </dgm:t>
    </dgm:pt>
    <dgm:pt modelId="{EC8D5449-9673-4B96-A0E3-899B990C06E2}" type="parTrans" cxnId="{243620FD-4FFA-4A59-8E1C-07837FD2A002}">
      <dgm:prSet/>
      <dgm:spPr/>
      <dgm:t>
        <a:bodyPr/>
        <a:lstStyle/>
        <a:p>
          <a:endParaRPr lang="en-US"/>
        </a:p>
      </dgm:t>
    </dgm:pt>
    <dgm:pt modelId="{9022A82E-1FC2-452D-8F1F-F52BE1C0EB49}" type="sibTrans" cxnId="{243620FD-4FFA-4A59-8E1C-07837FD2A002}">
      <dgm:prSet/>
      <dgm:spPr/>
      <dgm:t>
        <a:bodyPr/>
        <a:lstStyle/>
        <a:p>
          <a:endParaRPr lang="en-US"/>
        </a:p>
      </dgm:t>
    </dgm:pt>
    <dgm:pt modelId="{07663701-DA41-4F4C-BA39-8317D7906E34}">
      <dgm:prSet/>
      <dgm:spPr/>
      <dgm:t>
        <a:bodyPr/>
        <a:lstStyle/>
        <a:p>
          <a:r>
            <a:rPr lang="cs-CZ"/>
            <a:t>To, „co nás zajímá“, </a:t>
          </a:r>
          <a:r>
            <a:rPr lang="cs-CZ" b="1"/>
            <a:t>není oblast </a:t>
          </a:r>
          <a:r>
            <a:rPr lang="cs-CZ"/>
            <a:t>politologie (KZL by bylo hrozně dlouhé), ale nějaká </a:t>
          </a:r>
          <a:r>
            <a:rPr lang="cs-CZ" b="1"/>
            <a:t>konkrétní otázka</a:t>
          </a:r>
          <a:endParaRPr lang="en-US"/>
        </a:p>
      </dgm:t>
    </dgm:pt>
    <dgm:pt modelId="{4C7E1111-5EB8-40BD-A9B9-CD5A20AF5FED}" type="parTrans" cxnId="{D8696D77-5D30-4EE9-8F8A-36348D4E2FE2}">
      <dgm:prSet/>
      <dgm:spPr/>
      <dgm:t>
        <a:bodyPr/>
        <a:lstStyle/>
        <a:p>
          <a:endParaRPr lang="en-US"/>
        </a:p>
      </dgm:t>
    </dgm:pt>
    <dgm:pt modelId="{75FC2645-3D36-48F3-B159-1232C7CE4480}" type="sibTrans" cxnId="{D8696D77-5D30-4EE9-8F8A-36348D4E2FE2}">
      <dgm:prSet/>
      <dgm:spPr/>
      <dgm:t>
        <a:bodyPr/>
        <a:lstStyle/>
        <a:p>
          <a:endParaRPr lang="en-US"/>
        </a:p>
      </dgm:t>
    </dgm:pt>
    <dgm:pt modelId="{2F6954AF-4A48-446A-958C-651A249ECEDF}">
      <dgm:prSet/>
      <dgm:spPr/>
      <dgm:t>
        <a:bodyPr/>
        <a:lstStyle/>
        <a:p>
          <a:r>
            <a:rPr lang="cs-CZ"/>
            <a:t>Tvoří obvykle součást širšího textu, ale musí být napsané tak, aby </a:t>
          </a:r>
          <a:r>
            <a:rPr lang="cs-CZ" b="1"/>
            <a:t>mohlo existovat i jako samostatný text</a:t>
          </a:r>
          <a:endParaRPr lang="en-US"/>
        </a:p>
      </dgm:t>
    </dgm:pt>
    <dgm:pt modelId="{70C5BE61-4C62-43B7-98E7-D8054DCAF3D6}" type="parTrans" cxnId="{B1907ADE-F1F5-40E2-BB75-D293933D7798}">
      <dgm:prSet/>
      <dgm:spPr/>
      <dgm:t>
        <a:bodyPr/>
        <a:lstStyle/>
        <a:p>
          <a:endParaRPr lang="en-US"/>
        </a:p>
      </dgm:t>
    </dgm:pt>
    <dgm:pt modelId="{8BB1E1E3-2DA8-4E8C-940A-13F834C3F60C}" type="sibTrans" cxnId="{B1907ADE-F1F5-40E2-BB75-D293933D7798}">
      <dgm:prSet/>
      <dgm:spPr/>
      <dgm:t>
        <a:bodyPr/>
        <a:lstStyle/>
        <a:p>
          <a:endParaRPr lang="en-US"/>
        </a:p>
      </dgm:t>
    </dgm:pt>
    <dgm:pt modelId="{716AA8D3-D130-4B18-853A-FD1D90387778}" type="pres">
      <dgm:prSet presAssocID="{D52D88AD-DA2E-4F3F-8938-2A2F175914E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026349D-BE45-4323-A2A9-F52C6EE1F2A4}" type="pres">
      <dgm:prSet presAssocID="{AAD34875-7C42-4B4B-B79A-149F0D8E5BC2}" presName="hierRoot1" presStyleCnt="0"/>
      <dgm:spPr/>
    </dgm:pt>
    <dgm:pt modelId="{41394739-248A-4225-B8CD-DAD3EDA3352E}" type="pres">
      <dgm:prSet presAssocID="{AAD34875-7C42-4B4B-B79A-149F0D8E5BC2}" presName="composite" presStyleCnt="0"/>
      <dgm:spPr/>
    </dgm:pt>
    <dgm:pt modelId="{3930C4E6-6356-4091-9E46-A57DDA9FCBE9}" type="pres">
      <dgm:prSet presAssocID="{AAD34875-7C42-4B4B-B79A-149F0D8E5BC2}" presName="background" presStyleLbl="node0" presStyleIdx="0" presStyleCnt="3"/>
      <dgm:spPr/>
    </dgm:pt>
    <dgm:pt modelId="{C7D13C09-27A9-4892-83A9-B35C24EF2492}" type="pres">
      <dgm:prSet presAssocID="{AAD34875-7C42-4B4B-B79A-149F0D8E5BC2}" presName="text" presStyleLbl="fgAcc0" presStyleIdx="0" presStyleCnt="3">
        <dgm:presLayoutVars>
          <dgm:chPref val="3"/>
        </dgm:presLayoutVars>
      </dgm:prSet>
      <dgm:spPr/>
    </dgm:pt>
    <dgm:pt modelId="{08BE7760-6A88-4811-AEDA-9E3D2C769A68}" type="pres">
      <dgm:prSet presAssocID="{AAD34875-7C42-4B4B-B79A-149F0D8E5BC2}" presName="hierChild2" presStyleCnt="0"/>
      <dgm:spPr/>
    </dgm:pt>
    <dgm:pt modelId="{0EEAD303-37BB-4CAA-B039-683BC2E7CFD3}" type="pres">
      <dgm:prSet presAssocID="{07663701-DA41-4F4C-BA39-8317D7906E34}" presName="hierRoot1" presStyleCnt="0"/>
      <dgm:spPr/>
    </dgm:pt>
    <dgm:pt modelId="{1603750D-52DD-431A-A1E7-D29FF1E5AFD2}" type="pres">
      <dgm:prSet presAssocID="{07663701-DA41-4F4C-BA39-8317D7906E34}" presName="composite" presStyleCnt="0"/>
      <dgm:spPr/>
    </dgm:pt>
    <dgm:pt modelId="{4CAE2E40-D1EA-4B50-8492-8477CCE112CE}" type="pres">
      <dgm:prSet presAssocID="{07663701-DA41-4F4C-BA39-8317D7906E34}" presName="background" presStyleLbl="node0" presStyleIdx="1" presStyleCnt="3"/>
      <dgm:spPr/>
    </dgm:pt>
    <dgm:pt modelId="{2807475B-E97F-486B-9914-E042ADF38DD0}" type="pres">
      <dgm:prSet presAssocID="{07663701-DA41-4F4C-BA39-8317D7906E34}" presName="text" presStyleLbl="fgAcc0" presStyleIdx="1" presStyleCnt="3">
        <dgm:presLayoutVars>
          <dgm:chPref val="3"/>
        </dgm:presLayoutVars>
      </dgm:prSet>
      <dgm:spPr/>
    </dgm:pt>
    <dgm:pt modelId="{1BD05126-AE1D-4489-AD63-B603066A756C}" type="pres">
      <dgm:prSet presAssocID="{07663701-DA41-4F4C-BA39-8317D7906E34}" presName="hierChild2" presStyleCnt="0"/>
      <dgm:spPr/>
    </dgm:pt>
    <dgm:pt modelId="{C5DB3CD0-D94C-45AE-AD37-7A55985C00B5}" type="pres">
      <dgm:prSet presAssocID="{2F6954AF-4A48-446A-958C-651A249ECEDF}" presName="hierRoot1" presStyleCnt="0"/>
      <dgm:spPr/>
    </dgm:pt>
    <dgm:pt modelId="{C23EF086-6842-4564-9FC3-C225B265FCCB}" type="pres">
      <dgm:prSet presAssocID="{2F6954AF-4A48-446A-958C-651A249ECEDF}" presName="composite" presStyleCnt="0"/>
      <dgm:spPr/>
    </dgm:pt>
    <dgm:pt modelId="{C74D8DE4-834E-424A-9409-CED13B8098D1}" type="pres">
      <dgm:prSet presAssocID="{2F6954AF-4A48-446A-958C-651A249ECEDF}" presName="background" presStyleLbl="node0" presStyleIdx="2" presStyleCnt="3"/>
      <dgm:spPr/>
    </dgm:pt>
    <dgm:pt modelId="{20F86F12-E60C-4681-8360-0582004D76CC}" type="pres">
      <dgm:prSet presAssocID="{2F6954AF-4A48-446A-958C-651A249ECEDF}" presName="text" presStyleLbl="fgAcc0" presStyleIdx="2" presStyleCnt="3">
        <dgm:presLayoutVars>
          <dgm:chPref val="3"/>
        </dgm:presLayoutVars>
      </dgm:prSet>
      <dgm:spPr/>
    </dgm:pt>
    <dgm:pt modelId="{8BC319C9-49D6-43E3-AB79-08CCF5508F5F}" type="pres">
      <dgm:prSet presAssocID="{2F6954AF-4A48-446A-958C-651A249ECEDF}" presName="hierChild2" presStyleCnt="0"/>
      <dgm:spPr/>
    </dgm:pt>
  </dgm:ptLst>
  <dgm:cxnLst>
    <dgm:cxn modelId="{07FD9306-858E-4A34-8864-E9CB1C53BC3A}" type="presOf" srcId="{2F6954AF-4A48-446A-958C-651A249ECEDF}" destId="{20F86F12-E60C-4681-8360-0582004D76CC}" srcOrd="0" destOrd="0" presId="urn:microsoft.com/office/officeart/2005/8/layout/hierarchy1"/>
    <dgm:cxn modelId="{81924E3E-4D2A-4E6E-B553-F15F4A832E97}" type="presOf" srcId="{07663701-DA41-4F4C-BA39-8317D7906E34}" destId="{2807475B-E97F-486B-9914-E042ADF38DD0}" srcOrd="0" destOrd="0" presId="urn:microsoft.com/office/officeart/2005/8/layout/hierarchy1"/>
    <dgm:cxn modelId="{06A7C86F-4EF7-4CFA-B472-31DC2B2753C3}" type="presOf" srcId="{AAD34875-7C42-4B4B-B79A-149F0D8E5BC2}" destId="{C7D13C09-27A9-4892-83A9-B35C24EF2492}" srcOrd="0" destOrd="0" presId="urn:microsoft.com/office/officeart/2005/8/layout/hierarchy1"/>
    <dgm:cxn modelId="{D8696D77-5D30-4EE9-8F8A-36348D4E2FE2}" srcId="{D52D88AD-DA2E-4F3F-8938-2A2F175914EB}" destId="{07663701-DA41-4F4C-BA39-8317D7906E34}" srcOrd="1" destOrd="0" parTransId="{4C7E1111-5EB8-40BD-A9B9-CD5A20AF5FED}" sibTransId="{75FC2645-3D36-48F3-B159-1232C7CE4480}"/>
    <dgm:cxn modelId="{1968DBD6-C963-4226-B97C-49A283092344}" type="presOf" srcId="{D52D88AD-DA2E-4F3F-8938-2A2F175914EB}" destId="{716AA8D3-D130-4B18-853A-FD1D90387778}" srcOrd="0" destOrd="0" presId="urn:microsoft.com/office/officeart/2005/8/layout/hierarchy1"/>
    <dgm:cxn modelId="{B1907ADE-F1F5-40E2-BB75-D293933D7798}" srcId="{D52D88AD-DA2E-4F3F-8938-2A2F175914EB}" destId="{2F6954AF-4A48-446A-958C-651A249ECEDF}" srcOrd="2" destOrd="0" parTransId="{70C5BE61-4C62-43B7-98E7-D8054DCAF3D6}" sibTransId="{8BB1E1E3-2DA8-4E8C-940A-13F834C3F60C}"/>
    <dgm:cxn modelId="{243620FD-4FFA-4A59-8E1C-07837FD2A002}" srcId="{D52D88AD-DA2E-4F3F-8938-2A2F175914EB}" destId="{AAD34875-7C42-4B4B-B79A-149F0D8E5BC2}" srcOrd="0" destOrd="0" parTransId="{EC8D5449-9673-4B96-A0E3-899B990C06E2}" sibTransId="{9022A82E-1FC2-452D-8F1F-F52BE1C0EB49}"/>
    <dgm:cxn modelId="{3DDE8071-A3DC-45FE-824C-5C07432AB0CC}" type="presParOf" srcId="{716AA8D3-D130-4B18-853A-FD1D90387778}" destId="{5026349D-BE45-4323-A2A9-F52C6EE1F2A4}" srcOrd="0" destOrd="0" presId="urn:microsoft.com/office/officeart/2005/8/layout/hierarchy1"/>
    <dgm:cxn modelId="{652FDF01-B36F-4C69-AC0B-FFB1A357318A}" type="presParOf" srcId="{5026349D-BE45-4323-A2A9-F52C6EE1F2A4}" destId="{41394739-248A-4225-B8CD-DAD3EDA3352E}" srcOrd="0" destOrd="0" presId="urn:microsoft.com/office/officeart/2005/8/layout/hierarchy1"/>
    <dgm:cxn modelId="{3D2BCA8C-FE48-4DAE-AADD-5CCB51E0E8EE}" type="presParOf" srcId="{41394739-248A-4225-B8CD-DAD3EDA3352E}" destId="{3930C4E6-6356-4091-9E46-A57DDA9FCBE9}" srcOrd="0" destOrd="0" presId="urn:microsoft.com/office/officeart/2005/8/layout/hierarchy1"/>
    <dgm:cxn modelId="{5A896768-E703-49FF-A049-273080F3BD4C}" type="presParOf" srcId="{41394739-248A-4225-B8CD-DAD3EDA3352E}" destId="{C7D13C09-27A9-4892-83A9-B35C24EF2492}" srcOrd="1" destOrd="0" presId="urn:microsoft.com/office/officeart/2005/8/layout/hierarchy1"/>
    <dgm:cxn modelId="{143E4679-BF5C-40E0-9576-B4FC30D59E07}" type="presParOf" srcId="{5026349D-BE45-4323-A2A9-F52C6EE1F2A4}" destId="{08BE7760-6A88-4811-AEDA-9E3D2C769A68}" srcOrd="1" destOrd="0" presId="urn:microsoft.com/office/officeart/2005/8/layout/hierarchy1"/>
    <dgm:cxn modelId="{4877D22A-53C3-450D-9303-D2E938F6DADD}" type="presParOf" srcId="{716AA8D3-D130-4B18-853A-FD1D90387778}" destId="{0EEAD303-37BB-4CAA-B039-683BC2E7CFD3}" srcOrd="1" destOrd="0" presId="urn:microsoft.com/office/officeart/2005/8/layout/hierarchy1"/>
    <dgm:cxn modelId="{429A1915-2FAC-4AA7-B10F-359F9D1CC924}" type="presParOf" srcId="{0EEAD303-37BB-4CAA-B039-683BC2E7CFD3}" destId="{1603750D-52DD-431A-A1E7-D29FF1E5AFD2}" srcOrd="0" destOrd="0" presId="urn:microsoft.com/office/officeart/2005/8/layout/hierarchy1"/>
    <dgm:cxn modelId="{8CD46FAF-0CB9-4B6A-8F2E-B57CB6FCF4FD}" type="presParOf" srcId="{1603750D-52DD-431A-A1E7-D29FF1E5AFD2}" destId="{4CAE2E40-D1EA-4B50-8492-8477CCE112CE}" srcOrd="0" destOrd="0" presId="urn:microsoft.com/office/officeart/2005/8/layout/hierarchy1"/>
    <dgm:cxn modelId="{97E22EC4-34C3-4374-9E4E-4FEDF79D4CCF}" type="presParOf" srcId="{1603750D-52DD-431A-A1E7-D29FF1E5AFD2}" destId="{2807475B-E97F-486B-9914-E042ADF38DD0}" srcOrd="1" destOrd="0" presId="urn:microsoft.com/office/officeart/2005/8/layout/hierarchy1"/>
    <dgm:cxn modelId="{FE2D3186-BA38-4B15-954D-E64A1423E56B}" type="presParOf" srcId="{0EEAD303-37BB-4CAA-B039-683BC2E7CFD3}" destId="{1BD05126-AE1D-4489-AD63-B603066A756C}" srcOrd="1" destOrd="0" presId="urn:microsoft.com/office/officeart/2005/8/layout/hierarchy1"/>
    <dgm:cxn modelId="{91D3CABE-2E98-40E1-8400-9791C24DAFA6}" type="presParOf" srcId="{716AA8D3-D130-4B18-853A-FD1D90387778}" destId="{C5DB3CD0-D94C-45AE-AD37-7A55985C00B5}" srcOrd="2" destOrd="0" presId="urn:microsoft.com/office/officeart/2005/8/layout/hierarchy1"/>
    <dgm:cxn modelId="{3FFDE9A2-D0E0-4452-AA52-66480446C00B}" type="presParOf" srcId="{C5DB3CD0-D94C-45AE-AD37-7A55985C00B5}" destId="{C23EF086-6842-4564-9FC3-C225B265FCCB}" srcOrd="0" destOrd="0" presId="urn:microsoft.com/office/officeart/2005/8/layout/hierarchy1"/>
    <dgm:cxn modelId="{51081E10-7E7A-4176-B354-4DF89E8EA722}" type="presParOf" srcId="{C23EF086-6842-4564-9FC3-C225B265FCCB}" destId="{C74D8DE4-834E-424A-9409-CED13B8098D1}" srcOrd="0" destOrd="0" presId="urn:microsoft.com/office/officeart/2005/8/layout/hierarchy1"/>
    <dgm:cxn modelId="{99B04F43-075A-44A6-A46C-905B6D9AB123}" type="presParOf" srcId="{C23EF086-6842-4564-9FC3-C225B265FCCB}" destId="{20F86F12-E60C-4681-8360-0582004D76CC}" srcOrd="1" destOrd="0" presId="urn:microsoft.com/office/officeart/2005/8/layout/hierarchy1"/>
    <dgm:cxn modelId="{272797A7-6411-457E-82BA-D895F362188E}" type="presParOf" srcId="{C5DB3CD0-D94C-45AE-AD37-7A55985C00B5}" destId="{8BC319C9-49D6-43E3-AB79-08CCF5508F5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FB3DA9-69ED-4312-8D7B-B7C37EC33AEA}" type="doc">
      <dgm:prSet loTypeId="urn:microsoft.com/office/officeart/2005/8/layout/hierarchy1" loCatId="hierarchy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4488E948-3996-43DB-A2C2-6BB5D243F27A}">
      <dgm:prSet/>
      <dgm:spPr/>
      <dgm:t>
        <a:bodyPr/>
        <a:lstStyle/>
        <a:p>
          <a:r>
            <a:rPr lang="cs-CZ" b="1"/>
            <a:t>Jaká jsou slabší místa našeho poznání o efektu videa, získaného pomocí experimentu a pomocí observační studie?</a:t>
          </a:r>
          <a:endParaRPr lang="en-US"/>
        </a:p>
      </dgm:t>
    </dgm:pt>
    <dgm:pt modelId="{8B54649B-501F-4B5D-A9B6-0D6D97A6F8B2}" type="parTrans" cxnId="{2ECD3CF0-F3EB-4A78-A0AD-D7FAF4ACD1FD}">
      <dgm:prSet/>
      <dgm:spPr/>
      <dgm:t>
        <a:bodyPr/>
        <a:lstStyle/>
        <a:p>
          <a:endParaRPr lang="en-US"/>
        </a:p>
      </dgm:t>
    </dgm:pt>
    <dgm:pt modelId="{6E8B8FF9-F2CC-4B6F-9320-8744B056E4DA}" type="sibTrans" cxnId="{2ECD3CF0-F3EB-4A78-A0AD-D7FAF4ACD1FD}">
      <dgm:prSet/>
      <dgm:spPr/>
      <dgm:t>
        <a:bodyPr/>
        <a:lstStyle/>
        <a:p>
          <a:endParaRPr lang="en-US"/>
        </a:p>
      </dgm:t>
    </dgm:pt>
    <dgm:pt modelId="{7F2CC349-0A65-47D4-AEE8-085D43BD4212}">
      <dgm:prSet/>
      <dgm:spPr/>
      <dgm:t>
        <a:bodyPr/>
        <a:lstStyle/>
        <a:p>
          <a:r>
            <a:rPr lang="cs-CZ" b="1"/>
            <a:t>Jak experiment a observační studie obstojí na čtyřech kauzálních překážkách?</a:t>
          </a:r>
          <a:endParaRPr lang="en-US"/>
        </a:p>
      </dgm:t>
    </dgm:pt>
    <dgm:pt modelId="{8B1B7ECE-71E5-4110-B225-2D2B0AB8809C}" type="parTrans" cxnId="{1DC638E8-2AD3-4270-9675-E8920F5189EF}">
      <dgm:prSet/>
      <dgm:spPr/>
      <dgm:t>
        <a:bodyPr/>
        <a:lstStyle/>
        <a:p>
          <a:endParaRPr lang="en-US"/>
        </a:p>
      </dgm:t>
    </dgm:pt>
    <dgm:pt modelId="{531CF492-4762-4B58-A212-34ED92BBD0F6}" type="sibTrans" cxnId="{1DC638E8-2AD3-4270-9675-E8920F5189EF}">
      <dgm:prSet/>
      <dgm:spPr/>
      <dgm:t>
        <a:bodyPr/>
        <a:lstStyle/>
        <a:p>
          <a:endParaRPr lang="en-US"/>
        </a:p>
      </dgm:t>
    </dgm:pt>
    <dgm:pt modelId="{11A9E683-1208-4797-8153-F40BCE13D3B9}" type="pres">
      <dgm:prSet presAssocID="{82FB3DA9-69ED-4312-8D7B-B7C37EC33AE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5B5C4B5-EA40-43BB-99E8-3E0E40F382F5}" type="pres">
      <dgm:prSet presAssocID="{4488E948-3996-43DB-A2C2-6BB5D243F27A}" presName="hierRoot1" presStyleCnt="0"/>
      <dgm:spPr/>
    </dgm:pt>
    <dgm:pt modelId="{5DC4BC07-EA79-40A2-86FF-3E24A7441221}" type="pres">
      <dgm:prSet presAssocID="{4488E948-3996-43DB-A2C2-6BB5D243F27A}" presName="composite" presStyleCnt="0"/>
      <dgm:spPr/>
    </dgm:pt>
    <dgm:pt modelId="{1A2F242D-58F9-4BAC-A743-A30049B3E51F}" type="pres">
      <dgm:prSet presAssocID="{4488E948-3996-43DB-A2C2-6BB5D243F27A}" presName="background" presStyleLbl="node0" presStyleIdx="0" presStyleCnt="2"/>
      <dgm:spPr/>
    </dgm:pt>
    <dgm:pt modelId="{DF3C2AB9-CD45-4056-B806-D8C129829B73}" type="pres">
      <dgm:prSet presAssocID="{4488E948-3996-43DB-A2C2-6BB5D243F27A}" presName="text" presStyleLbl="fgAcc0" presStyleIdx="0" presStyleCnt="2">
        <dgm:presLayoutVars>
          <dgm:chPref val="3"/>
        </dgm:presLayoutVars>
      </dgm:prSet>
      <dgm:spPr/>
    </dgm:pt>
    <dgm:pt modelId="{3D04792E-49C5-442D-88D0-6EC743711E3E}" type="pres">
      <dgm:prSet presAssocID="{4488E948-3996-43DB-A2C2-6BB5D243F27A}" presName="hierChild2" presStyleCnt="0"/>
      <dgm:spPr/>
    </dgm:pt>
    <dgm:pt modelId="{4B21CC3D-5D65-40FA-9872-83C1795234BB}" type="pres">
      <dgm:prSet presAssocID="{7F2CC349-0A65-47D4-AEE8-085D43BD4212}" presName="hierRoot1" presStyleCnt="0"/>
      <dgm:spPr/>
    </dgm:pt>
    <dgm:pt modelId="{986468CB-8E76-4D60-BEB5-DA721360FE4B}" type="pres">
      <dgm:prSet presAssocID="{7F2CC349-0A65-47D4-AEE8-085D43BD4212}" presName="composite" presStyleCnt="0"/>
      <dgm:spPr/>
    </dgm:pt>
    <dgm:pt modelId="{3006870A-4FE2-4176-A10D-878D355A173E}" type="pres">
      <dgm:prSet presAssocID="{7F2CC349-0A65-47D4-AEE8-085D43BD4212}" presName="background" presStyleLbl="node0" presStyleIdx="1" presStyleCnt="2"/>
      <dgm:spPr/>
    </dgm:pt>
    <dgm:pt modelId="{6410B1EF-C0B0-459F-AEC1-477277DE50DC}" type="pres">
      <dgm:prSet presAssocID="{7F2CC349-0A65-47D4-AEE8-085D43BD4212}" presName="text" presStyleLbl="fgAcc0" presStyleIdx="1" presStyleCnt="2">
        <dgm:presLayoutVars>
          <dgm:chPref val="3"/>
        </dgm:presLayoutVars>
      </dgm:prSet>
      <dgm:spPr/>
    </dgm:pt>
    <dgm:pt modelId="{8E44946D-F186-4A63-9795-F7F0511EA36A}" type="pres">
      <dgm:prSet presAssocID="{7F2CC349-0A65-47D4-AEE8-085D43BD4212}" presName="hierChild2" presStyleCnt="0"/>
      <dgm:spPr/>
    </dgm:pt>
  </dgm:ptLst>
  <dgm:cxnLst>
    <dgm:cxn modelId="{D1CEB306-76C9-461F-BCC8-D18907CA8904}" type="presOf" srcId="{7F2CC349-0A65-47D4-AEE8-085D43BD4212}" destId="{6410B1EF-C0B0-459F-AEC1-477277DE50DC}" srcOrd="0" destOrd="0" presId="urn:microsoft.com/office/officeart/2005/8/layout/hierarchy1"/>
    <dgm:cxn modelId="{6DE13F1E-61E0-4475-8CE8-B007E0634D6A}" type="presOf" srcId="{82FB3DA9-69ED-4312-8D7B-B7C37EC33AEA}" destId="{11A9E683-1208-4797-8153-F40BCE13D3B9}" srcOrd="0" destOrd="0" presId="urn:microsoft.com/office/officeart/2005/8/layout/hierarchy1"/>
    <dgm:cxn modelId="{EED6B2D2-AB9F-4791-B6D6-9F41BDBA2B3F}" type="presOf" srcId="{4488E948-3996-43DB-A2C2-6BB5D243F27A}" destId="{DF3C2AB9-CD45-4056-B806-D8C129829B73}" srcOrd="0" destOrd="0" presId="urn:microsoft.com/office/officeart/2005/8/layout/hierarchy1"/>
    <dgm:cxn modelId="{1DC638E8-2AD3-4270-9675-E8920F5189EF}" srcId="{82FB3DA9-69ED-4312-8D7B-B7C37EC33AEA}" destId="{7F2CC349-0A65-47D4-AEE8-085D43BD4212}" srcOrd="1" destOrd="0" parTransId="{8B1B7ECE-71E5-4110-B225-2D2B0AB8809C}" sibTransId="{531CF492-4762-4B58-A212-34ED92BBD0F6}"/>
    <dgm:cxn modelId="{2ECD3CF0-F3EB-4A78-A0AD-D7FAF4ACD1FD}" srcId="{82FB3DA9-69ED-4312-8D7B-B7C37EC33AEA}" destId="{4488E948-3996-43DB-A2C2-6BB5D243F27A}" srcOrd="0" destOrd="0" parTransId="{8B54649B-501F-4B5D-A9B6-0D6D97A6F8B2}" sibTransId="{6E8B8FF9-F2CC-4B6F-9320-8744B056E4DA}"/>
    <dgm:cxn modelId="{BC5C7EA2-0BF0-4A2C-98C6-06463BC26F12}" type="presParOf" srcId="{11A9E683-1208-4797-8153-F40BCE13D3B9}" destId="{35B5C4B5-EA40-43BB-99E8-3E0E40F382F5}" srcOrd="0" destOrd="0" presId="urn:microsoft.com/office/officeart/2005/8/layout/hierarchy1"/>
    <dgm:cxn modelId="{79046976-96D3-4C58-A81F-6D8940F139FF}" type="presParOf" srcId="{35B5C4B5-EA40-43BB-99E8-3E0E40F382F5}" destId="{5DC4BC07-EA79-40A2-86FF-3E24A7441221}" srcOrd="0" destOrd="0" presId="urn:microsoft.com/office/officeart/2005/8/layout/hierarchy1"/>
    <dgm:cxn modelId="{6DF9AC19-5C9D-4ED4-9860-61780D5BA842}" type="presParOf" srcId="{5DC4BC07-EA79-40A2-86FF-3E24A7441221}" destId="{1A2F242D-58F9-4BAC-A743-A30049B3E51F}" srcOrd="0" destOrd="0" presId="urn:microsoft.com/office/officeart/2005/8/layout/hierarchy1"/>
    <dgm:cxn modelId="{F910D04D-D2BA-4069-8D74-F1F3BFDF71F4}" type="presParOf" srcId="{5DC4BC07-EA79-40A2-86FF-3E24A7441221}" destId="{DF3C2AB9-CD45-4056-B806-D8C129829B73}" srcOrd="1" destOrd="0" presId="urn:microsoft.com/office/officeart/2005/8/layout/hierarchy1"/>
    <dgm:cxn modelId="{C0FA15EA-9571-46F4-88D0-56F876E3EF06}" type="presParOf" srcId="{35B5C4B5-EA40-43BB-99E8-3E0E40F382F5}" destId="{3D04792E-49C5-442D-88D0-6EC743711E3E}" srcOrd="1" destOrd="0" presId="urn:microsoft.com/office/officeart/2005/8/layout/hierarchy1"/>
    <dgm:cxn modelId="{894C59CD-03E8-4646-9B54-F8B4EB2405BB}" type="presParOf" srcId="{11A9E683-1208-4797-8153-F40BCE13D3B9}" destId="{4B21CC3D-5D65-40FA-9872-83C1795234BB}" srcOrd="1" destOrd="0" presId="urn:microsoft.com/office/officeart/2005/8/layout/hierarchy1"/>
    <dgm:cxn modelId="{EAA3B8CE-A1C7-4AD3-AE75-0BD1B8F0B261}" type="presParOf" srcId="{4B21CC3D-5D65-40FA-9872-83C1795234BB}" destId="{986468CB-8E76-4D60-BEB5-DA721360FE4B}" srcOrd="0" destOrd="0" presId="urn:microsoft.com/office/officeart/2005/8/layout/hierarchy1"/>
    <dgm:cxn modelId="{AD8462B3-FE9F-40CA-AA59-814C84C6E35A}" type="presParOf" srcId="{986468CB-8E76-4D60-BEB5-DA721360FE4B}" destId="{3006870A-4FE2-4176-A10D-878D355A173E}" srcOrd="0" destOrd="0" presId="urn:microsoft.com/office/officeart/2005/8/layout/hierarchy1"/>
    <dgm:cxn modelId="{06DCFE2D-12C5-4D5E-9E2E-5E5707A1DB76}" type="presParOf" srcId="{986468CB-8E76-4D60-BEB5-DA721360FE4B}" destId="{6410B1EF-C0B0-459F-AEC1-477277DE50DC}" srcOrd="1" destOrd="0" presId="urn:microsoft.com/office/officeart/2005/8/layout/hierarchy1"/>
    <dgm:cxn modelId="{9E2E9B90-033B-4A4B-94D6-13D02E42E4E2}" type="presParOf" srcId="{4B21CC3D-5D65-40FA-9872-83C1795234BB}" destId="{8E44946D-F186-4A63-9795-F7F0511EA36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30C4E6-6356-4091-9E46-A57DDA9FCBE9}">
      <dsp:nvSpPr>
        <dsp:cNvPr id="0" name=""/>
        <dsp:cNvSpPr/>
      </dsp:nvSpPr>
      <dsp:spPr>
        <a:xfrm>
          <a:off x="0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D13C09-27A9-4892-83A9-B35C24EF2492}">
      <dsp:nvSpPr>
        <dsp:cNvPr id="0" name=""/>
        <dsp:cNvSpPr/>
      </dsp:nvSpPr>
      <dsp:spPr>
        <a:xfrm>
          <a:off x="316230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Shrnuje</a:t>
          </a:r>
          <a:r>
            <a:rPr lang="cs-CZ" sz="2100" kern="1200"/>
            <a:t> a </a:t>
          </a:r>
          <a:r>
            <a:rPr lang="cs-CZ" sz="2100" b="1" kern="1200"/>
            <a:t>hodnotí</a:t>
          </a:r>
          <a:r>
            <a:rPr lang="cs-CZ" sz="2100" kern="1200"/>
            <a:t> to, co bylo napsáno o tom, co nás zajímá.</a:t>
          </a:r>
          <a:endParaRPr lang="en-US" sz="2100" kern="1200"/>
        </a:p>
      </dsp:txBody>
      <dsp:txXfrm>
        <a:off x="369163" y="865197"/>
        <a:ext cx="2740203" cy="1701388"/>
      </dsp:txXfrm>
    </dsp:sp>
    <dsp:sp modelId="{4CAE2E40-D1EA-4B50-8492-8477CCE112CE}">
      <dsp:nvSpPr>
        <dsp:cNvPr id="0" name=""/>
        <dsp:cNvSpPr/>
      </dsp:nvSpPr>
      <dsp:spPr>
        <a:xfrm>
          <a:off x="3478530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07475B-E97F-486B-9914-E042ADF38DD0}">
      <dsp:nvSpPr>
        <dsp:cNvPr id="0" name=""/>
        <dsp:cNvSpPr/>
      </dsp:nvSpPr>
      <dsp:spPr>
        <a:xfrm>
          <a:off x="379475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To, „co nás zajímá“, </a:t>
          </a:r>
          <a:r>
            <a:rPr lang="cs-CZ" sz="2100" b="1" kern="1200"/>
            <a:t>není oblast </a:t>
          </a:r>
          <a:r>
            <a:rPr lang="cs-CZ" sz="2100" kern="1200"/>
            <a:t>politologie (KZL by bylo hrozně dlouhé), ale nějaká </a:t>
          </a:r>
          <a:r>
            <a:rPr lang="cs-CZ" sz="2100" b="1" kern="1200"/>
            <a:t>konkrétní otázka</a:t>
          </a:r>
          <a:endParaRPr lang="en-US" sz="2100" kern="1200"/>
        </a:p>
      </dsp:txBody>
      <dsp:txXfrm>
        <a:off x="3847692" y="865197"/>
        <a:ext cx="2740203" cy="1701388"/>
      </dsp:txXfrm>
    </dsp:sp>
    <dsp:sp modelId="{C74D8DE4-834E-424A-9409-CED13B8098D1}">
      <dsp:nvSpPr>
        <dsp:cNvPr id="0" name=""/>
        <dsp:cNvSpPr/>
      </dsp:nvSpPr>
      <dsp:spPr>
        <a:xfrm>
          <a:off x="6957059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F86F12-E60C-4681-8360-0582004D76CC}">
      <dsp:nvSpPr>
        <dsp:cNvPr id="0" name=""/>
        <dsp:cNvSpPr/>
      </dsp:nvSpPr>
      <dsp:spPr>
        <a:xfrm>
          <a:off x="727328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Tvoří obvykle součást širšího textu, ale musí být napsané tak, aby </a:t>
          </a:r>
          <a:r>
            <a:rPr lang="cs-CZ" sz="2100" b="1" kern="1200"/>
            <a:t>mohlo existovat i jako samostatný text</a:t>
          </a:r>
          <a:endParaRPr lang="en-US" sz="2100" kern="1200"/>
        </a:p>
      </dsp:txBody>
      <dsp:txXfrm>
        <a:off x="7326222" y="865197"/>
        <a:ext cx="2740203" cy="17013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2F242D-58F9-4BAC-A743-A30049B3E51F}">
      <dsp:nvSpPr>
        <dsp:cNvPr id="0" name=""/>
        <dsp:cNvSpPr/>
      </dsp:nvSpPr>
      <dsp:spPr>
        <a:xfrm>
          <a:off x="130938" y="1393"/>
          <a:ext cx="4224635" cy="2682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F3C2AB9-CD45-4056-B806-D8C129829B73}">
      <dsp:nvSpPr>
        <dsp:cNvPr id="0" name=""/>
        <dsp:cNvSpPr/>
      </dsp:nvSpPr>
      <dsp:spPr>
        <a:xfrm>
          <a:off x="600342" y="447327"/>
          <a:ext cx="4224635" cy="268264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1" kern="1200"/>
            <a:t>Jaká jsou slabší místa našeho poznání o efektu videa, získaného pomocí experimentu a pomocí observační studie?</a:t>
          </a:r>
          <a:endParaRPr lang="en-US" sz="2900" kern="1200"/>
        </a:p>
      </dsp:txBody>
      <dsp:txXfrm>
        <a:off x="678914" y="525899"/>
        <a:ext cx="4067491" cy="2525499"/>
      </dsp:txXfrm>
    </dsp:sp>
    <dsp:sp modelId="{3006870A-4FE2-4176-A10D-878D355A173E}">
      <dsp:nvSpPr>
        <dsp:cNvPr id="0" name=""/>
        <dsp:cNvSpPr/>
      </dsp:nvSpPr>
      <dsp:spPr>
        <a:xfrm>
          <a:off x="5294381" y="1393"/>
          <a:ext cx="4224635" cy="2682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10B1EF-C0B0-459F-AEC1-477277DE50DC}">
      <dsp:nvSpPr>
        <dsp:cNvPr id="0" name=""/>
        <dsp:cNvSpPr/>
      </dsp:nvSpPr>
      <dsp:spPr>
        <a:xfrm>
          <a:off x="5763785" y="447327"/>
          <a:ext cx="4224635" cy="268264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1" kern="1200"/>
            <a:t>Jak experiment a observační studie obstojí na čtyřech kauzálních překážkách?</a:t>
          </a:r>
          <a:endParaRPr lang="en-US" sz="2900" kern="1200"/>
        </a:p>
      </dsp:txBody>
      <dsp:txXfrm>
        <a:off x="5842357" y="525899"/>
        <a:ext cx="4067491" cy="2525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FBEBA-2BD8-4575-9E8D-DF70B2DEAC71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29FB5-A7B4-4003-8FD7-8C2635907F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001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06020-0393-43F1-B943-0A7C5C60204F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0A6C3-661A-438A-B5FF-8052FA2DC1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21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287B1B3-867F-4AD0-8EE2-7B7A76AF0C46}" type="slidenum">
              <a:rPr lang="cs-CZ" altLang="cs-CZ" smtClean="0">
                <a:latin typeface="Arial" charset="0"/>
              </a:rPr>
              <a:pPr eaLnBrk="1" hangingPunct="1"/>
              <a:t>22</a:t>
            </a:fld>
            <a:endParaRPr lang="cs-CZ" altLang="cs-CZ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918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289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640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49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60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86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67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57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48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90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28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27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72ED9-4968-484C-B011-D8EE60AA2B58}" type="datetimeFigureOut">
              <a:rPr lang="cs-CZ" smtClean="0"/>
              <a:pPr/>
              <a:t>18.10.2018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30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axNEzA3jR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cs-CZ" sz="3300">
                <a:solidFill>
                  <a:srgbClr val="FFFFFF"/>
                </a:solidFill>
              </a:rPr>
              <a:t>Výzkum v sociálních vědách III.</a:t>
            </a:r>
            <a:br>
              <a:rPr lang="cs-CZ" sz="3300">
                <a:solidFill>
                  <a:srgbClr val="FFFFFF"/>
                </a:solidFill>
              </a:rPr>
            </a:br>
            <a:r>
              <a:rPr lang="cs-CZ" sz="3300">
                <a:solidFill>
                  <a:srgbClr val="FFFFFF"/>
                </a:solidFill>
              </a:rPr>
              <a:t>Od kritického zhodnocení literatury přes design výzkumu po sběr dat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cs-CZ" sz="1500">
              <a:solidFill>
                <a:srgbClr val="FFFFFF"/>
              </a:solidFill>
            </a:endParaRPr>
          </a:p>
          <a:p>
            <a:r>
              <a:rPr lang="cs-CZ" sz="1500">
                <a:solidFill>
                  <a:srgbClr val="FFFFFF"/>
                </a:solidFill>
              </a:rPr>
              <a:t>POL 181 a BSS 104, 18.10.2018</a:t>
            </a:r>
          </a:p>
        </p:txBody>
      </p:sp>
    </p:spTree>
    <p:extLst>
      <p:ext uri="{BB962C8B-B14F-4D97-AF65-F5344CB8AC3E}">
        <p14:creationId xmlns:p14="http://schemas.microsoft.com/office/powerpoint/2010/main" val="3913488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845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46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Druhy výběrů („pokud zkoumáme lidi“)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altLang="cs-CZ" sz="1500" b="1">
                <a:solidFill>
                  <a:srgbClr val="000000"/>
                </a:solidFill>
              </a:rPr>
              <a:t>Kvótní:</a:t>
            </a:r>
            <a:r>
              <a:rPr lang="cs-CZ" altLang="cs-CZ" sz="1500">
                <a:solidFill>
                  <a:srgbClr val="000000"/>
                </a:solidFill>
              </a:rPr>
              <a:t> předem víme, že ve vzorku chceme určitá % jednotek s určitými charakteristikami, nemusí se shodovat se zastoupením v celé populaci.</a:t>
            </a:r>
          </a:p>
          <a:p>
            <a:pPr marL="0" indent="0">
              <a:buNone/>
            </a:pPr>
            <a:endParaRPr lang="cs-CZ" altLang="cs-CZ" sz="1500">
              <a:solidFill>
                <a:srgbClr val="000000"/>
              </a:solidFill>
            </a:endParaRPr>
          </a:p>
          <a:p>
            <a:r>
              <a:rPr lang="cs-CZ" altLang="cs-CZ" sz="1500" b="1">
                <a:solidFill>
                  <a:srgbClr val="000000"/>
                </a:solidFill>
              </a:rPr>
              <a:t>Náhodné</a:t>
            </a:r>
            <a:r>
              <a:rPr lang="cs-CZ" altLang="cs-CZ" sz="1500">
                <a:solidFill>
                  <a:srgbClr val="000000"/>
                </a:solidFill>
              </a:rPr>
              <a:t> (nekontrolujeme charakteristiky populace): </a:t>
            </a:r>
          </a:p>
          <a:p>
            <a:pPr marL="0" indent="0">
              <a:buNone/>
            </a:pPr>
            <a:r>
              <a:rPr lang="cs-CZ" altLang="cs-CZ" sz="1500" b="1">
                <a:solidFill>
                  <a:srgbClr val="000000"/>
                </a:solidFill>
              </a:rPr>
              <a:t>Nevědecké</a:t>
            </a:r>
            <a:r>
              <a:rPr lang="cs-CZ" altLang="cs-CZ" sz="1500">
                <a:solidFill>
                  <a:srgbClr val="000000"/>
                </a:solidFill>
              </a:rPr>
              <a:t>: ankety, „samovýběry“ (zde nemá každý stejnou šanci být ve vzorku, lidé vybírají sami sebe, že odpoví nebo neodpoví- ankety na internetu, ale (bohužel) i některé diplomové práce, distribuující dotazník metodou „sněhové koule“.</a:t>
            </a:r>
          </a:p>
          <a:p>
            <a:pPr>
              <a:buFont typeface="Wingdings" pitchFamily="2" charset="2"/>
              <a:buNone/>
            </a:pPr>
            <a:r>
              <a:rPr lang="cs-CZ" altLang="cs-CZ" sz="1500" b="1">
                <a:solidFill>
                  <a:srgbClr val="000000"/>
                </a:solidFill>
              </a:rPr>
              <a:t>Vědecké</a:t>
            </a:r>
            <a:r>
              <a:rPr lang="cs-CZ" altLang="cs-CZ" sz="1500">
                <a:solidFill>
                  <a:srgbClr val="000000"/>
                </a:solidFill>
              </a:rPr>
              <a:t>: mechanismy zajištění „náhodnosti“ v kvótním výběru: systematičnost (každý ntý), stratifikovaný náhodný výběr (rozdělíme do skupin, z těch náhodně vybíráme), vícestupňový náhodný výběr (na začátku např. populace ČR, rozdělí se na vzájemně zastupitelné shluky)- každý subjekt v populaci má stejnou šanci, že se dostane do našeho vzorku (vs. např. výzkumy SANEPu).</a:t>
            </a:r>
          </a:p>
          <a:p>
            <a:pPr>
              <a:buFont typeface="Wingdings" pitchFamily="2" charset="2"/>
              <a:buNone/>
            </a:pPr>
            <a:endParaRPr lang="cs-CZ" altLang="cs-CZ" sz="1500">
              <a:solidFill>
                <a:srgbClr val="0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altLang="cs-CZ" sz="1500" b="1">
                <a:solidFill>
                  <a:srgbClr val="000000"/>
                </a:solidFill>
              </a:rPr>
              <a:t>Co bychom si vybrali v našem příkladu?</a:t>
            </a:r>
          </a:p>
          <a:p>
            <a:pPr>
              <a:buFont typeface="Wingdings" pitchFamily="2" charset="2"/>
              <a:buNone/>
            </a:pPr>
            <a:endParaRPr lang="cs-CZ" altLang="cs-CZ" sz="1500">
              <a:solidFill>
                <a:srgbClr val="000000"/>
              </a:solidFill>
            </a:endParaRPr>
          </a:p>
          <a:p>
            <a:pPr>
              <a:buFont typeface="Wingdings" pitchFamily="2" charset="2"/>
              <a:buNone/>
            </a:pPr>
            <a:endParaRPr lang="cs-CZ" altLang="cs-CZ" sz="15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57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Jak to můžeme zkoumat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b="1" dirty="0"/>
              <a:t>observační studií nebo experimentem </a:t>
            </a:r>
            <a:r>
              <a:rPr lang="cs-CZ" altLang="cs-CZ" dirty="0"/>
              <a:t>(alias, pokud zkoumáme živé lidi, výběrová šetření)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463" y="2559123"/>
            <a:ext cx="6743749" cy="4259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917596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71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606" name="Picture 73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>
                <a:solidFill>
                  <a:srgbClr val="000000"/>
                </a:solidFill>
              </a:rPr>
              <a:t>Experiment</a:t>
            </a:r>
          </a:p>
        </p:txBody>
      </p:sp>
      <p:sp>
        <p:nvSpPr>
          <p:cNvPr id="76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49" y="2523642"/>
            <a:ext cx="3661831" cy="1830915"/>
          </a:xfrm>
          <a:prstGeom prst="rect">
            <a:avLst/>
          </a:prstGeom>
        </p:spPr>
      </p:pic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>
                <a:solidFill>
                  <a:srgbClr val="000000"/>
                </a:solidFill>
              </a:rPr>
              <a:t>2 klíčové charakteristiky:</a:t>
            </a:r>
          </a:p>
          <a:p>
            <a:pPr eaLnBrk="1" hangingPunct="1"/>
            <a:endParaRPr lang="cs-CZ" altLang="cs-CZ" sz="2000">
              <a:solidFill>
                <a:srgbClr val="00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>
                <a:solidFill>
                  <a:srgbClr val="000000"/>
                </a:solidFill>
              </a:rPr>
              <a:t> výzkumník </a:t>
            </a:r>
            <a:r>
              <a:rPr lang="cs-CZ" altLang="cs-CZ" sz="2000" b="1">
                <a:solidFill>
                  <a:srgbClr val="000000"/>
                </a:solidFill>
              </a:rPr>
              <a:t>manipuluje</a:t>
            </a:r>
            <a:r>
              <a:rPr lang="cs-CZ" altLang="cs-CZ" sz="2000">
                <a:solidFill>
                  <a:srgbClr val="000000"/>
                </a:solidFill>
              </a:rPr>
              <a:t> s nezávislou proměnnou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>
                <a:solidFill>
                  <a:srgbClr val="000000"/>
                </a:solidFill>
              </a:rPr>
              <a:t>výzkumník si </a:t>
            </a:r>
            <a:r>
              <a:rPr lang="cs-CZ" altLang="cs-CZ" sz="2000" b="1">
                <a:solidFill>
                  <a:srgbClr val="000000"/>
                </a:solidFill>
              </a:rPr>
              <a:t>náhodně vybírá</a:t>
            </a:r>
            <a:r>
              <a:rPr lang="cs-CZ" altLang="cs-CZ" sz="2000">
                <a:solidFill>
                  <a:srgbClr val="000000"/>
                </a:solidFill>
              </a:rPr>
              <a:t> a kontroluje, koho vystaví jakému podnětu nezávislé proměnné (např. kdo uvidí film)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>
                <a:solidFill>
                  <a:srgbClr val="000000"/>
                </a:solidFill>
              </a:rPr>
              <a:t>Výhody: možnost odfiltrovat vliv třetích proměnných (protože skupiny jsou úplně ve všem kromě sledování videa stejné)</a:t>
            </a:r>
          </a:p>
        </p:txBody>
      </p:sp>
    </p:spTree>
    <p:extLst>
      <p:ext uri="{BB962C8B-B14F-4D97-AF65-F5344CB8AC3E}">
        <p14:creationId xmlns:p14="http://schemas.microsoft.com/office/powerpoint/2010/main" val="354843085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Co bychom dělali v našem úkolu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sz="2200">
                <a:solidFill>
                  <a:srgbClr val="000000"/>
                </a:solidFill>
              </a:rPr>
              <a:t>Nezávislá proměnná- sledování videa</a:t>
            </a:r>
          </a:p>
          <a:p>
            <a:endParaRPr lang="cs-CZ" sz="2200">
              <a:solidFill>
                <a:srgbClr val="000000"/>
              </a:solidFill>
            </a:endParaRPr>
          </a:p>
          <a:p>
            <a:r>
              <a:rPr lang="cs-CZ" sz="2200">
                <a:solidFill>
                  <a:srgbClr val="000000"/>
                </a:solidFill>
              </a:rPr>
              <a:t>Lidi z našeho vzorku bychom pozvali do laboratoře, náhodně je rozdělili skupin, jedna skupina by viděla video, druhá ne</a:t>
            </a:r>
          </a:p>
          <a:p>
            <a:endParaRPr lang="cs-CZ" sz="2200">
              <a:solidFill>
                <a:srgbClr val="000000"/>
              </a:solidFill>
            </a:endParaRPr>
          </a:p>
          <a:p>
            <a:r>
              <a:rPr lang="cs-CZ" sz="2200">
                <a:solidFill>
                  <a:srgbClr val="000000"/>
                </a:solidFill>
              </a:rPr>
              <a:t>Následně bychom měřili závislou proměnnou</a:t>
            </a:r>
          </a:p>
          <a:p>
            <a:endParaRPr lang="cs-CZ" sz="2200">
              <a:solidFill>
                <a:srgbClr val="000000"/>
              </a:solidFill>
            </a:endParaRPr>
          </a:p>
          <a:p>
            <a:r>
              <a:rPr lang="cs-CZ" sz="2200">
                <a:solidFill>
                  <a:srgbClr val="000000"/>
                </a:solidFill>
              </a:rPr>
              <a:t>Je rozdíl mezi hodnotou závislé proměnné efekt našeho klipu?</a:t>
            </a:r>
          </a:p>
          <a:p>
            <a:r>
              <a:rPr lang="cs-CZ" sz="2200">
                <a:solidFill>
                  <a:srgbClr val="000000"/>
                </a:solidFill>
              </a:rPr>
              <a:t>Musíme závislou proměnnou měřit i předtím?</a:t>
            </a:r>
          </a:p>
        </p:txBody>
      </p:sp>
    </p:spTree>
    <p:extLst>
      <p:ext uri="{BB962C8B-B14F-4D97-AF65-F5344CB8AC3E}">
        <p14:creationId xmlns:p14="http://schemas.microsoft.com/office/powerpoint/2010/main" val="1226791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b="1" dirty="0"/>
              <a:t>Observační studie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Výzkumník sleduje jednotky výzkumu a měří hodnoty proměnných</a:t>
            </a:r>
          </a:p>
          <a:p>
            <a:pPr eaLnBrk="1" hangingPunct="1"/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/>
              <a:t>Nesnaží se žádnou z (nezávislých) proměnných manipulovat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876118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/>
              <a:t>Dva druhy observačních studií: průřezové a longitudinální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endParaRPr lang="cs-CZ" altLang="cs-CZ" b="1" dirty="0"/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/>
              <a:t>Průřezové</a:t>
            </a:r>
            <a:r>
              <a:rPr lang="cs-CZ" altLang="cs-CZ" dirty="0"/>
              <a:t> (</a:t>
            </a:r>
            <a:r>
              <a:rPr lang="cs-CZ" altLang="cs-CZ" i="1" dirty="0" err="1"/>
              <a:t>cross</a:t>
            </a:r>
            <a:r>
              <a:rPr lang="cs-CZ" altLang="cs-CZ" i="1" dirty="0"/>
              <a:t> - </a:t>
            </a:r>
            <a:r>
              <a:rPr lang="cs-CZ" altLang="cs-CZ" i="1" dirty="0" err="1"/>
              <a:t>sectional</a:t>
            </a:r>
            <a:r>
              <a:rPr lang="cs-CZ" altLang="cs-CZ" dirty="0"/>
              <a:t>): zaměřují se na zkoumání více případů v jednom čase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/>
              <a:t>Longitudinální </a:t>
            </a:r>
            <a:r>
              <a:rPr lang="cs-CZ" altLang="cs-CZ" dirty="0"/>
              <a:t>(</a:t>
            </a:r>
            <a:r>
              <a:rPr lang="cs-CZ" altLang="cs-CZ" i="1" dirty="0" err="1"/>
              <a:t>time</a:t>
            </a:r>
            <a:r>
              <a:rPr lang="cs-CZ" altLang="cs-CZ" i="1" dirty="0"/>
              <a:t> - </a:t>
            </a:r>
            <a:r>
              <a:rPr lang="cs-CZ" altLang="cs-CZ" i="1" dirty="0" err="1"/>
              <a:t>series</a:t>
            </a:r>
            <a:r>
              <a:rPr lang="cs-CZ" altLang="cs-CZ" dirty="0"/>
              <a:t>): srovnávají jeden případ ve více časech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/>
              <a:t>Kombinace obou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b="1" dirty="0"/>
          </a:p>
          <a:p>
            <a:pPr eaLnBrk="1" hangingPunct="1">
              <a:buFont typeface="Wingdings" pitchFamily="2" charset="2"/>
              <a:buNone/>
            </a:pPr>
            <a:r>
              <a:rPr lang="cs-CZ" altLang="cs-CZ" dirty="0"/>
              <a:t>Příklad: existuje hypotéza, že s vyšší nezaměstnaností se zvyšuje deficit státního rozpočtu.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dirty="0"/>
              <a:t>V prvním případě by se testovalo např. na zemích EU v roce </a:t>
            </a:r>
            <a:r>
              <a:rPr lang="cs-CZ" altLang="cs-CZ" sz="2400" dirty="0"/>
              <a:t>2010</a:t>
            </a:r>
            <a:r>
              <a:rPr lang="cs-CZ" altLang="cs-CZ" dirty="0"/>
              <a:t>, ve druhém na konkrétní zemi v dlouhé časové řadě.</a:t>
            </a:r>
          </a:p>
        </p:txBody>
      </p:sp>
    </p:spTree>
    <p:extLst>
      <p:ext uri="{BB962C8B-B14F-4D97-AF65-F5344CB8AC3E}">
        <p14:creationId xmlns:p14="http://schemas.microsoft.com/office/powerpoint/2010/main" val="2584376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Co bychom dělali v našem úkolu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endParaRPr lang="cs-CZ" sz="2400">
              <a:solidFill>
                <a:srgbClr val="000000"/>
              </a:solidFill>
            </a:endParaRPr>
          </a:p>
          <a:p>
            <a:r>
              <a:rPr lang="cs-CZ" sz="2400">
                <a:solidFill>
                  <a:srgbClr val="000000"/>
                </a:solidFill>
              </a:rPr>
              <a:t>Video bychom zveřejnili</a:t>
            </a:r>
          </a:p>
          <a:p>
            <a:endParaRPr lang="cs-CZ" sz="2400">
              <a:solidFill>
                <a:srgbClr val="000000"/>
              </a:solidFill>
            </a:endParaRPr>
          </a:p>
          <a:p>
            <a:r>
              <a:rPr lang="cs-CZ" sz="2400">
                <a:solidFill>
                  <a:srgbClr val="000000"/>
                </a:solidFill>
              </a:rPr>
              <a:t>Následně bychom hledali lidi, kteří ho viděli a kteří ho neviděli a měřili u nich závislou proměnnou.</a:t>
            </a:r>
          </a:p>
          <a:p>
            <a:endParaRPr lang="cs-CZ" sz="2400">
              <a:solidFill>
                <a:srgbClr val="000000"/>
              </a:solidFill>
            </a:endParaRPr>
          </a:p>
          <a:p>
            <a:r>
              <a:rPr lang="cs-CZ" sz="2400">
                <a:solidFill>
                  <a:srgbClr val="000000"/>
                </a:solidFill>
              </a:rPr>
              <a:t>Je rozdíl mezi hodnotou závislé proměnné efekt našeho klipu?</a:t>
            </a:r>
          </a:p>
          <a:p>
            <a:endParaRPr lang="cs-CZ" sz="2400">
              <a:solidFill>
                <a:srgbClr val="000000"/>
              </a:solidFill>
            </a:endParaRPr>
          </a:p>
          <a:p>
            <a:endParaRPr lang="cs-CZ" sz="24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cs-CZ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308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endParaRPr lang="cs-CZ" sz="4000">
              <a:solidFill>
                <a:srgbClr val="FFFFFF"/>
              </a:solidFill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2BE6A47E-3483-49D4-BBBF-332260F4B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241677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32985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 b="1">
                <a:solidFill>
                  <a:schemeClr val="accent1"/>
                </a:solidFill>
              </a:rPr>
              <a:t>Experiment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endParaRPr lang="cs-CZ" sz="2200"/>
          </a:p>
          <a:p>
            <a:r>
              <a:rPr lang="cs-CZ" sz="2200"/>
              <a:t>První překážka (vztah mezi proměnnými musí dávat smysl)- překonali bychom spolehlivě</a:t>
            </a:r>
          </a:p>
          <a:p>
            <a:r>
              <a:rPr lang="cs-CZ" sz="2200"/>
              <a:t>Druhá překážka (nejdřív působí nezávislá proměnná, pak se mění závislá)- překonali bychom spolehlivě</a:t>
            </a:r>
          </a:p>
          <a:p>
            <a:r>
              <a:rPr lang="cs-CZ" sz="2200"/>
              <a:t>Třetí překážka (s tím, jak se v datech mění hodnota nezávislé proměnné, mění se i závislá)- pokud bychom něco naměřili, překonali bychom, problém by ale byl s velikostí efektu kvůli nepřirozenosti laboratorního prostředí, jsou cesty, jak to vylepšit-„experimentální realismus“</a:t>
            </a:r>
          </a:p>
          <a:p>
            <a:r>
              <a:rPr lang="cs-CZ" sz="2200"/>
              <a:t>Čtvrtá překážka (závislou i nezávislou proměnnou neovlivňuje jiná proměnná)- překonali bychom</a:t>
            </a:r>
          </a:p>
          <a:p>
            <a:endParaRPr lang="cs-CZ" sz="2200"/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1040423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Observační studie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První překážka (vztah mezi proměnnými musí dávat smysl)- překonali bychom spolehlivě</a:t>
            </a:r>
          </a:p>
          <a:p>
            <a:r>
              <a:rPr lang="cs-CZ" dirty="0"/>
              <a:t>Druhá překážka (nejdřív působí nezávislá proměnná, pak se mění závislá)- problematické, co když si klip vybrali hlavně naši mobilizovaní voliči a naopak </a:t>
            </a:r>
            <a:r>
              <a:rPr lang="cs-CZ" dirty="0" err="1"/>
              <a:t>Trumpovi</a:t>
            </a:r>
            <a:r>
              <a:rPr lang="cs-CZ" dirty="0"/>
              <a:t> voliči se mu </a:t>
            </a:r>
            <a:r>
              <a:rPr lang="cs-CZ" dirty="0" err="1"/>
              <a:t>vyhli</a:t>
            </a:r>
            <a:r>
              <a:rPr lang="cs-CZ" dirty="0"/>
              <a:t>?</a:t>
            </a:r>
          </a:p>
          <a:p>
            <a:r>
              <a:rPr lang="cs-CZ" dirty="0"/>
              <a:t>Třetí překážka ((s tím, jak se v datech mění hodnota nezávislé proměnné, mění se i závislá)- pokud bychom něco naměřili, překonali bychom</a:t>
            </a:r>
          </a:p>
          <a:p>
            <a:r>
              <a:rPr lang="cs-CZ" dirty="0"/>
              <a:t>Čtvrtá překážka (závislou i nezávislou proměnnou neovlivňuje jiná proměnná)- obojí by mohl například ovlivňovat zájem o politiku, vzdělání, stranická identifikace, nepřekonali bychom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86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Kritické zhodnocení literatury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21DF5AD-453E-4CC7-B35F-1170CF5915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675069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U tohoto konkrétního problému máme větší šanci redukovat omyl pomocí experimentu</a:t>
            </a:r>
          </a:p>
          <a:p>
            <a:endParaRPr lang="cs-CZ" dirty="0"/>
          </a:p>
          <a:p>
            <a:r>
              <a:rPr lang="cs-CZ" dirty="0"/>
              <a:t>Není to tak ale </a:t>
            </a:r>
            <a:r>
              <a:rPr lang="cs-CZ" b="1" dirty="0"/>
              <a:t>vždy, experimenty i observační studie mají svá silná a slabá místa, </a:t>
            </a:r>
            <a:r>
              <a:rPr lang="cs-CZ" dirty="0"/>
              <a:t>která buďto povzbuzují nebo limitují jejich použití v konkrétním případě.</a:t>
            </a:r>
          </a:p>
        </p:txBody>
      </p:sp>
    </p:spTree>
    <p:extLst>
      <p:ext uri="{BB962C8B-B14F-4D97-AF65-F5344CB8AC3E}">
        <p14:creationId xmlns:p14="http://schemas.microsoft.com/office/powerpoint/2010/main" val="1668638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>
                <a:solidFill>
                  <a:srgbClr val="FFFFFF"/>
                </a:solidFill>
              </a:rPr>
              <a:t>Nevýhody experimentu a observačních studií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eaLnBrk="1" hangingPunct="1"/>
            <a:endParaRPr lang="cs-CZ" altLang="cs-CZ" sz="1500" b="1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 sz="1500" b="1">
                <a:solidFill>
                  <a:srgbClr val="000000"/>
                </a:solidFill>
              </a:rPr>
              <a:t>Experiment</a:t>
            </a:r>
            <a:r>
              <a:rPr lang="cs-CZ" altLang="cs-CZ" sz="1500">
                <a:solidFill>
                  <a:srgbClr val="000000"/>
                </a:solidFill>
              </a:rPr>
              <a:t>: </a:t>
            </a:r>
          </a:p>
          <a:p>
            <a:pPr eaLnBrk="1" hangingPunct="1"/>
            <a:r>
              <a:rPr lang="cs-CZ" altLang="cs-CZ" sz="1500">
                <a:solidFill>
                  <a:srgbClr val="000000"/>
                </a:solidFill>
              </a:rPr>
              <a:t>obtížná proveditelnost v některých případech/nemožnost provést. Některými nezávislými proměnnými totiž nejde manipulovat (nezávisle je přiřazovat).</a:t>
            </a:r>
          </a:p>
          <a:p>
            <a:pPr eaLnBrk="1" hangingPunct="1"/>
            <a:r>
              <a:rPr lang="cs-CZ" altLang="cs-CZ" sz="1500">
                <a:solidFill>
                  <a:srgbClr val="000000"/>
                </a:solidFill>
              </a:rPr>
              <a:t>problematická externí validita (v reálném světě nemusí být kovariance stejná jako v laboratoři, tj. problémy na třetí překážce).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50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 sz="1500" b="1">
                <a:solidFill>
                  <a:srgbClr val="000000"/>
                </a:solidFill>
              </a:rPr>
              <a:t>Observační studie</a:t>
            </a:r>
          </a:p>
          <a:p>
            <a:pPr eaLnBrk="1" hangingPunct="1">
              <a:buFontTx/>
              <a:buChar char="-"/>
            </a:pPr>
            <a:r>
              <a:rPr lang="cs-CZ" altLang="cs-CZ" sz="1500">
                <a:solidFill>
                  <a:srgbClr val="000000"/>
                </a:solidFill>
              </a:rPr>
              <a:t>Velmi obtížná kontrola „čtvrté kauzální překážky“</a:t>
            </a:r>
          </a:p>
          <a:p>
            <a:pPr eaLnBrk="1" hangingPunct="1">
              <a:buFontTx/>
              <a:buChar char="-"/>
            </a:pPr>
            <a:r>
              <a:rPr lang="cs-CZ" altLang="cs-CZ" sz="1500">
                <a:solidFill>
                  <a:srgbClr val="000000"/>
                </a:solidFill>
              </a:rPr>
              <a:t>Nemůžeme si být skoro nikdy zcela jisti, že ve hře nejsou ještě nezávislé proměnné. </a:t>
            </a:r>
          </a:p>
          <a:p>
            <a:pPr eaLnBrk="1" hangingPunct="1">
              <a:buFontTx/>
              <a:buChar char="-"/>
            </a:pPr>
            <a:r>
              <a:rPr lang="cs-CZ" altLang="cs-CZ" sz="1500">
                <a:solidFill>
                  <a:srgbClr val="000000"/>
                </a:solidFill>
              </a:rPr>
              <a:t>Jednoduše proto, že lidé, kteří podobně jako v experimentu „viděli“ a „neviděli“ film, nejsou stejní, sami si to vybrali, jestli se budou dívat a třetí proměnné ovlivnily právě i rozhodnutí, zda se nechat vystavit efektu třetí proměnné.</a:t>
            </a:r>
          </a:p>
        </p:txBody>
      </p:sp>
    </p:spTree>
    <p:extLst>
      <p:ext uri="{BB962C8B-B14F-4D97-AF65-F5344CB8AC3E}">
        <p14:creationId xmlns:p14="http://schemas.microsoft.com/office/powerpoint/2010/main" val="375325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>
                <a:solidFill>
                  <a:schemeClr val="accent1"/>
                </a:solidFill>
              </a:rPr>
              <a:t>Testování hypotéz: co se děje s hypotézami, když už máme data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320040" indent="-320040">
              <a:buFont typeface="Wingdings"/>
              <a:buChar char=""/>
              <a:defRPr/>
            </a:pPr>
            <a:r>
              <a:rPr lang="cs-CZ" sz="1300"/>
              <a:t>Probíhá jinak, než v každodenním životě (tam si spíše vybíráme argumenty, podporující naše tvrzení)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300"/>
              <a:t>Ve vědě je testování hypotézy založeno na tom, že vědec vyvine nezanedbatelné úsilí, aby svou hypotézu prostřednictvím dat zpochybnil a zamítl (falzifikoval)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300"/>
              <a:t>Proti </a:t>
            </a:r>
            <a:r>
              <a:rPr lang="cs-CZ" sz="1300" b="1"/>
              <a:t>hypotéze</a:t>
            </a:r>
            <a:r>
              <a:rPr lang="cs-CZ" sz="1300"/>
              <a:t> (očekávaní o stavu pozorování vztahu mezi proměnnými) stojí </a:t>
            </a:r>
            <a:r>
              <a:rPr lang="cs-CZ" sz="1300" b="1"/>
              <a:t>nulová hypotéza </a:t>
            </a:r>
            <a:r>
              <a:rPr lang="cs-CZ" sz="1300"/>
              <a:t>(„to, co předpokládáme, neplatí“ „to, co budeme pozorovat, pokud neplatí to, co předpokládáme“).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300"/>
              <a:t>Př</a:t>
            </a:r>
            <a:r>
              <a:rPr lang="cs-CZ" sz="1300" b="1"/>
              <a:t>: Hypotéza </a:t>
            </a:r>
            <a:r>
              <a:rPr lang="cs-CZ" sz="1300"/>
              <a:t>říká: Se zvýšením A (vzděláním) se zvyšuje B (pravděpodobnost volební účasti). </a:t>
            </a:r>
            <a:r>
              <a:rPr lang="cs-CZ" sz="1300" b="1"/>
              <a:t>Nulová hypotéza</a:t>
            </a:r>
            <a:r>
              <a:rPr lang="cs-CZ" sz="1300"/>
              <a:t>: Se zvýšením A se B nezvyšuje (= nemění se ve zkoumaném souboru nebo snižuje).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300"/>
              <a:t>Používáme, tzv. testovou statistiku, říká nám, jaká je pravděpodobnost toho, co jsme naměřili, pokud by platila nulová hypotéza. Na základě toho přijímáme, resp. odmítáme nulovou hypotézu (jde o konvenci, kdy přijímáme a kdy odmítáme).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300"/>
              <a:t>Pokud není v průběhu výzkumu hypotéza zamítnuta, je na konci výzkumného procesu </a:t>
            </a:r>
            <a:r>
              <a:rPr lang="cs-CZ" sz="1300" b="1"/>
              <a:t>kauzální teorie, </a:t>
            </a:r>
            <a:r>
              <a:rPr lang="cs-CZ" sz="1300"/>
              <a:t>vysvětlující stav závislé proměnné prostřednictvím působení nezávislé proměnné (nebo proměnných).</a:t>
            </a:r>
            <a:endParaRPr lang="cs-CZ" sz="1300" b="1"/>
          </a:p>
          <a:p>
            <a:pPr marL="320040" indent="-320040">
              <a:buFont typeface="Wingdings"/>
              <a:buChar char=""/>
              <a:defRPr/>
            </a:pPr>
            <a:r>
              <a:rPr lang="cs-CZ" sz="1300" b="1"/>
              <a:t>Proces vědeckého ověřování hypotéz </a:t>
            </a:r>
            <a:r>
              <a:rPr lang="cs-CZ" sz="1300"/>
              <a:t>je velmi </a:t>
            </a:r>
            <a:r>
              <a:rPr lang="cs-CZ" sz="1300" b="1"/>
              <a:t>přísný, aby nebyla </a:t>
            </a:r>
            <a:r>
              <a:rPr lang="cs-CZ" sz="1300"/>
              <a:t>hypotéza zamítnuta, musíme např. ve velkém souboru mít jasnou („statisticky významnou“) evidenci o tom, že vztah existuje.</a:t>
            </a:r>
          </a:p>
        </p:txBody>
      </p:sp>
    </p:spTree>
    <p:extLst>
      <p:ext uri="{BB962C8B-B14F-4D97-AF65-F5344CB8AC3E}">
        <p14:creationId xmlns:p14="http://schemas.microsoft.com/office/powerpoint/2010/main" val="68521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801098" y="1396289"/>
            <a:ext cx="5277333" cy="1325563"/>
          </a:xfrm>
        </p:spPr>
        <p:txBody>
          <a:bodyPr>
            <a:normAutofit fontScale="90000"/>
          </a:bodyPr>
          <a:lstStyle/>
          <a:p>
            <a:r>
              <a:rPr lang="cs-CZ" altLang="cs-CZ" sz="3400" dirty="0"/>
              <a:t>Jak se statisticky prověřuje: Příklady lineárních (ne)závislostí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05543" y="2871982"/>
            <a:ext cx="4558309" cy="3181684"/>
          </a:xfrm>
        </p:spPr>
        <p:txBody>
          <a:bodyPr anchor="t">
            <a:normAutofit/>
          </a:bodyPr>
          <a:lstStyle/>
          <a:p>
            <a:endParaRPr lang="cs-CZ" altLang="cs-CZ" sz="1800"/>
          </a:p>
        </p:txBody>
      </p:sp>
      <p:sp>
        <p:nvSpPr>
          <p:cNvPr id="15368" name="Oval 74">
            <a:extLst>
              <a:ext uri="{FF2B5EF4-FFF2-40B4-BE49-F238E27FC236}">
                <a16:creationId xmlns:a16="http://schemas.microsoft.com/office/drawing/2014/main" id="{C99A8FB7-A79B-4BC9-9D56-B79587F6A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05005" y="2650637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B6114379-CEF2-4927-BEAC-763037C09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9597" y="2815229"/>
            <a:ext cx="2788920" cy="278892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B23893E2-3349-46D7-A7AA-B9E447957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96859" y="0"/>
            <a:ext cx="4198060" cy="3650200"/>
          </a:xfrm>
          <a:custGeom>
            <a:avLst/>
            <a:gdLst>
              <a:gd name="connsiteX0" fmla="*/ 262846 w 4198060"/>
              <a:gd name="connsiteY0" fmla="*/ 0 h 3650200"/>
              <a:gd name="connsiteX1" fmla="*/ 4198060 w 4198060"/>
              <a:gd name="connsiteY1" fmla="*/ 0 h 3650200"/>
              <a:gd name="connsiteX2" fmla="*/ 4198060 w 4198060"/>
              <a:gd name="connsiteY2" fmla="*/ 3021648 h 3650200"/>
              <a:gd name="connsiteX3" fmla="*/ 4142653 w 4198060"/>
              <a:gd name="connsiteY3" fmla="*/ 3072005 h 3650200"/>
              <a:gd name="connsiteX4" fmla="*/ 2532040 w 4198060"/>
              <a:gd name="connsiteY4" fmla="*/ 3650200 h 3650200"/>
              <a:gd name="connsiteX5" fmla="*/ 0 w 4198060"/>
              <a:gd name="connsiteY5" fmla="*/ 1118160 h 3650200"/>
              <a:gd name="connsiteX6" fmla="*/ 198981 w 4198060"/>
              <a:gd name="connsiteY6" fmla="*/ 132576 h 365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8060" h="3650200">
                <a:moveTo>
                  <a:pt x="262846" y="0"/>
                </a:moveTo>
                <a:lnTo>
                  <a:pt x="4198060" y="0"/>
                </a:lnTo>
                <a:lnTo>
                  <a:pt x="4198060" y="3021648"/>
                </a:lnTo>
                <a:lnTo>
                  <a:pt x="4142653" y="3072005"/>
                </a:lnTo>
                <a:cubicBezTo>
                  <a:pt x="3704967" y="3433216"/>
                  <a:pt x="3143843" y="3650200"/>
                  <a:pt x="2532040" y="3650200"/>
                </a:cubicBezTo>
                <a:cubicBezTo>
                  <a:pt x="1133633" y="3650200"/>
                  <a:pt x="0" y="2516567"/>
                  <a:pt x="0" y="1118160"/>
                </a:cubicBezTo>
                <a:cubicBezTo>
                  <a:pt x="0" y="768558"/>
                  <a:pt x="70852" y="435505"/>
                  <a:pt x="198981" y="132576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365" name="Picture 4" descr="http://ntl.bts.gov/lib/jpodocs/repts_te/14368_files/images/main/fig2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366" y="3603460"/>
            <a:ext cx="1741359" cy="1306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C14C23C8-0D86-4D9E-A9C7-76291675C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0603" y="1"/>
            <a:ext cx="4034316" cy="3486455"/>
          </a:xfrm>
          <a:custGeom>
            <a:avLst/>
            <a:gdLst>
              <a:gd name="connsiteX0" fmla="*/ 280681 w 4034316"/>
              <a:gd name="connsiteY0" fmla="*/ 0 h 3486455"/>
              <a:gd name="connsiteX1" fmla="*/ 4034316 w 4034316"/>
              <a:gd name="connsiteY1" fmla="*/ 0 h 3486455"/>
              <a:gd name="connsiteX2" fmla="*/ 4034316 w 4034316"/>
              <a:gd name="connsiteY2" fmla="*/ 2800630 h 3486455"/>
              <a:gd name="connsiteX3" fmla="*/ 3874752 w 4034316"/>
              <a:gd name="connsiteY3" fmla="*/ 2945652 h 3486455"/>
              <a:gd name="connsiteX4" fmla="*/ 2368296 w 4034316"/>
              <a:gd name="connsiteY4" fmla="*/ 3486455 h 3486455"/>
              <a:gd name="connsiteX5" fmla="*/ 0 w 4034316"/>
              <a:gd name="connsiteY5" fmla="*/ 1118159 h 3486455"/>
              <a:gd name="connsiteX6" fmla="*/ 186113 w 4034316"/>
              <a:gd name="connsiteY6" fmla="*/ 196311 h 348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34316" h="3486455">
                <a:moveTo>
                  <a:pt x="280681" y="0"/>
                </a:moveTo>
                <a:lnTo>
                  <a:pt x="4034316" y="0"/>
                </a:lnTo>
                <a:lnTo>
                  <a:pt x="4034316" y="2800630"/>
                </a:lnTo>
                <a:lnTo>
                  <a:pt x="3874752" y="2945652"/>
                </a:lnTo>
                <a:cubicBezTo>
                  <a:pt x="3465371" y="3283503"/>
                  <a:pt x="2940535" y="3486455"/>
                  <a:pt x="2368296" y="3486455"/>
                </a:cubicBezTo>
                <a:cubicBezTo>
                  <a:pt x="1060322" y="3486455"/>
                  <a:pt x="0" y="2426133"/>
                  <a:pt x="0" y="1118159"/>
                </a:cubicBezTo>
                <a:cubicBezTo>
                  <a:pt x="0" y="791166"/>
                  <a:pt x="66270" y="479650"/>
                  <a:pt x="186113" y="19631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364" name="Picture 2" descr="http://www.mathworks.nl/help/nnet/ug/backprop_pstreg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0774" y="498100"/>
            <a:ext cx="3028386" cy="195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2B7592FE-10D1-4664-B623-353F47C8D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8132" y="4032250"/>
            <a:ext cx="3303868" cy="2825750"/>
          </a:xfrm>
          <a:custGeom>
            <a:avLst/>
            <a:gdLst>
              <a:gd name="connsiteX0" fmla="*/ 1888600 w 3303868"/>
              <a:gd name="connsiteY0" fmla="*/ 0 h 2825750"/>
              <a:gd name="connsiteX1" fmla="*/ 3224042 w 3303868"/>
              <a:gd name="connsiteY1" fmla="*/ 553158 h 2825750"/>
              <a:gd name="connsiteX2" fmla="*/ 3303868 w 3303868"/>
              <a:gd name="connsiteY2" fmla="*/ 640989 h 2825750"/>
              <a:gd name="connsiteX3" fmla="*/ 3303868 w 3303868"/>
              <a:gd name="connsiteY3" fmla="*/ 2825750 h 2825750"/>
              <a:gd name="connsiteX4" fmla="*/ 250380 w 3303868"/>
              <a:gd name="connsiteY4" fmla="*/ 2825750 h 2825750"/>
              <a:gd name="connsiteX5" fmla="*/ 227944 w 3303868"/>
              <a:gd name="connsiteY5" fmla="*/ 2788819 h 2825750"/>
              <a:gd name="connsiteX6" fmla="*/ 0 w 3303868"/>
              <a:gd name="connsiteY6" fmla="*/ 1888600 h 2825750"/>
              <a:gd name="connsiteX7" fmla="*/ 1888600 w 3303868"/>
              <a:gd name="connsiteY7" fmla="*/ 0 h 282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3868" h="2825750">
                <a:moveTo>
                  <a:pt x="1888600" y="0"/>
                </a:moveTo>
                <a:cubicBezTo>
                  <a:pt x="2410123" y="0"/>
                  <a:pt x="2882273" y="211389"/>
                  <a:pt x="3224042" y="553158"/>
                </a:cubicBezTo>
                <a:lnTo>
                  <a:pt x="3303868" y="640989"/>
                </a:lnTo>
                <a:lnTo>
                  <a:pt x="3303868" y="2825750"/>
                </a:lnTo>
                <a:lnTo>
                  <a:pt x="250380" y="2825750"/>
                </a:lnTo>
                <a:lnTo>
                  <a:pt x="227944" y="2788819"/>
                </a:lnTo>
                <a:cubicBezTo>
                  <a:pt x="82574" y="2521217"/>
                  <a:pt x="0" y="2214552"/>
                  <a:pt x="0" y="1888600"/>
                </a:cubicBezTo>
                <a:cubicBezTo>
                  <a:pt x="0" y="845555"/>
                  <a:pt x="845555" y="0"/>
                  <a:pt x="188860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32248578-C6EF-47FB-8B88-AD65C2745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53088" y="4197206"/>
            <a:ext cx="3138912" cy="2660795"/>
          </a:xfrm>
          <a:custGeom>
            <a:avLst/>
            <a:gdLst>
              <a:gd name="connsiteX0" fmla="*/ 1723644 w 3138912"/>
              <a:gd name="connsiteY0" fmla="*/ 0 h 2660795"/>
              <a:gd name="connsiteX1" fmla="*/ 3053691 w 3138912"/>
              <a:gd name="connsiteY1" fmla="*/ 627247 h 2660795"/>
              <a:gd name="connsiteX2" fmla="*/ 3138912 w 3138912"/>
              <a:gd name="connsiteY2" fmla="*/ 741211 h 2660795"/>
              <a:gd name="connsiteX3" fmla="*/ 3138912 w 3138912"/>
              <a:gd name="connsiteY3" fmla="*/ 2660795 h 2660795"/>
              <a:gd name="connsiteX4" fmla="*/ 278239 w 3138912"/>
              <a:gd name="connsiteY4" fmla="*/ 2660795 h 2660795"/>
              <a:gd name="connsiteX5" fmla="*/ 208035 w 3138912"/>
              <a:gd name="connsiteY5" fmla="*/ 2545235 h 2660795"/>
              <a:gd name="connsiteX6" fmla="*/ 0 w 3138912"/>
              <a:gd name="connsiteY6" fmla="*/ 1723644 h 2660795"/>
              <a:gd name="connsiteX7" fmla="*/ 1723644 w 3138912"/>
              <a:gd name="connsiteY7" fmla="*/ 0 h 266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38912" h="2660795">
                <a:moveTo>
                  <a:pt x="1723644" y="0"/>
                </a:moveTo>
                <a:cubicBezTo>
                  <a:pt x="2259111" y="0"/>
                  <a:pt x="2737550" y="244172"/>
                  <a:pt x="3053691" y="627247"/>
                </a:cubicBezTo>
                <a:lnTo>
                  <a:pt x="3138912" y="741211"/>
                </a:lnTo>
                <a:lnTo>
                  <a:pt x="3138912" y="2660795"/>
                </a:lnTo>
                <a:lnTo>
                  <a:pt x="278239" y="2660795"/>
                </a:lnTo>
                <a:lnTo>
                  <a:pt x="208035" y="2545235"/>
                </a:lnTo>
                <a:cubicBezTo>
                  <a:pt x="75362" y="2301006"/>
                  <a:pt x="0" y="2021126"/>
                  <a:pt x="0" y="1723644"/>
                </a:cubicBezTo>
                <a:cubicBezTo>
                  <a:pt x="0" y="771702"/>
                  <a:pt x="771702" y="0"/>
                  <a:pt x="172364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366" name="Picture 6" descr="http://ars.els-cdn.com/content/image/1-s2.0-S0946672X09000868-gr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2150" y="5020975"/>
            <a:ext cx="2407535" cy="149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4327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9" name="Picture 138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Potřebujeme vždy hypotézy?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altLang="cs-CZ" sz="2400">
                <a:solidFill>
                  <a:srgbClr val="000000"/>
                </a:solidFill>
              </a:rPr>
              <a:t>Ne, někdy stačí i výzkumná otázka</a:t>
            </a:r>
          </a:p>
          <a:p>
            <a:pPr>
              <a:defRPr/>
            </a:pPr>
            <a:endParaRPr lang="cs-CZ" altLang="cs-CZ" sz="240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altLang="cs-CZ" sz="2400">
                <a:solidFill>
                  <a:srgbClr val="000000"/>
                </a:solidFill>
              </a:rPr>
              <a:t>Př: H01: Pravděpodobnost, že jedinec půjde volit,  roste se vzděláním</a:t>
            </a:r>
          </a:p>
          <a:p>
            <a:pPr>
              <a:defRPr/>
            </a:pPr>
            <a:r>
              <a:rPr lang="cs-CZ" altLang="cs-CZ" sz="2400">
                <a:solidFill>
                  <a:srgbClr val="000000"/>
                </a:solidFill>
              </a:rPr>
              <a:t>     H02: Pravděpodobnost, že jedinec půjde volit, klesá s tím, čím více svítí slunce…</a:t>
            </a:r>
          </a:p>
          <a:p>
            <a:pPr marL="0" indent="0">
              <a:buNone/>
              <a:defRPr/>
            </a:pPr>
            <a:r>
              <a:rPr lang="cs-CZ" altLang="cs-CZ" sz="2400" b="1">
                <a:solidFill>
                  <a:srgbClr val="000000"/>
                </a:solidFill>
              </a:rPr>
              <a:t>vs.</a:t>
            </a:r>
          </a:p>
          <a:p>
            <a:pPr>
              <a:defRPr/>
            </a:pPr>
            <a:r>
              <a:rPr lang="cs-CZ" altLang="cs-CZ" sz="2400">
                <a:solidFill>
                  <a:srgbClr val="000000"/>
                </a:solidFill>
              </a:rPr>
              <a:t>Čím (Jakými faktory) lze vysvětlit volební účast?</a:t>
            </a:r>
          </a:p>
        </p:txBody>
      </p:sp>
    </p:spTree>
    <p:extLst>
      <p:ext uri="{BB962C8B-B14F-4D97-AF65-F5344CB8AC3E}">
        <p14:creationId xmlns:p14="http://schemas.microsoft.com/office/powerpoint/2010/main" val="33232522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Jaké jsou techniky sběru dat?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2706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0079" y="2053641"/>
            <a:ext cx="3669161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Techniky sběru dat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1500">
                <a:solidFill>
                  <a:srgbClr val="000000"/>
                </a:solidFill>
              </a:rPr>
              <a:t>Techniky sběru dat představují prostředky, pomocí kterých jsou získávána data. Obvykle k nim saháme v momentě, kdy už víme koho (jakou populaci a vzorek z ní) zkoumáme.</a:t>
            </a:r>
          </a:p>
          <a:p>
            <a:endParaRPr lang="en-US" altLang="cs-CZ" sz="1500">
              <a:solidFill>
                <a:srgbClr val="000000"/>
              </a:solidFill>
            </a:endParaRPr>
          </a:p>
          <a:p>
            <a:r>
              <a:rPr lang="en-US" altLang="cs-CZ" sz="1500">
                <a:solidFill>
                  <a:srgbClr val="000000"/>
                </a:solidFill>
              </a:rPr>
              <a:t>Mezi základní techniky sběru dat patří </a:t>
            </a:r>
            <a:r>
              <a:rPr lang="en-US" altLang="cs-CZ" sz="1500" b="1">
                <a:solidFill>
                  <a:srgbClr val="000000"/>
                </a:solidFill>
              </a:rPr>
              <a:t>pozorování, dotazování, obsahová analýza a sekundární analýza</a:t>
            </a:r>
          </a:p>
          <a:p>
            <a:endParaRPr lang="en-US" altLang="cs-CZ" sz="1500" b="1">
              <a:solidFill>
                <a:srgbClr val="000000"/>
              </a:solidFill>
            </a:endParaRPr>
          </a:p>
          <a:p>
            <a:r>
              <a:rPr lang="en-US" altLang="cs-CZ" sz="1500">
                <a:solidFill>
                  <a:srgbClr val="000000"/>
                </a:solidFill>
              </a:rPr>
              <a:t>Techniky sběru dat se dále mout dělit dělí na </a:t>
            </a:r>
            <a:r>
              <a:rPr lang="en-US" altLang="cs-CZ" sz="1500" b="1" i="1">
                <a:solidFill>
                  <a:srgbClr val="000000"/>
                </a:solidFill>
              </a:rPr>
              <a:t>obtrusivní</a:t>
            </a:r>
            <a:r>
              <a:rPr lang="en-US" altLang="cs-CZ" sz="1500" b="1">
                <a:solidFill>
                  <a:srgbClr val="000000"/>
                </a:solidFill>
              </a:rPr>
              <a:t> </a:t>
            </a:r>
            <a:r>
              <a:rPr lang="en-US" altLang="cs-CZ" sz="1500">
                <a:solidFill>
                  <a:srgbClr val="000000"/>
                </a:solidFill>
              </a:rPr>
              <a:t>(vtíravé)- dochází při nich k interferenci se zkoumaným systémem- řadí se sem zejména dotazník, rozhovor a otevřené nezúčastněné pozorování a </a:t>
            </a:r>
            <a:r>
              <a:rPr lang="en-US" altLang="cs-CZ" sz="1500" b="1" i="1">
                <a:solidFill>
                  <a:srgbClr val="000000"/>
                </a:solidFill>
              </a:rPr>
              <a:t>neobtrusivní</a:t>
            </a:r>
            <a:r>
              <a:rPr lang="en-US" altLang="cs-CZ" sz="1500" i="1">
                <a:solidFill>
                  <a:srgbClr val="000000"/>
                </a:solidFill>
              </a:rPr>
              <a:t>, </a:t>
            </a:r>
            <a:r>
              <a:rPr lang="en-US" altLang="cs-CZ" sz="1500">
                <a:solidFill>
                  <a:srgbClr val="000000"/>
                </a:solidFill>
              </a:rPr>
              <a:t>při nichž výzkumník neinterferuje se zkoumaným systémem (studium dokumentů, sekundární analýza, skryté nezúčastněné pozorování).</a:t>
            </a:r>
          </a:p>
          <a:p>
            <a:endParaRPr lang="en-US" altLang="cs-CZ" sz="1500">
              <a:solidFill>
                <a:srgbClr val="000000"/>
              </a:solidFill>
            </a:endParaRPr>
          </a:p>
          <a:p>
            <a:r>
              <a:rPr lang="en-US" altLang="cs-CZ" sz="1500" b="1">
                <a:solidFill>
                  <a:srgbClr val="000000"/>
                </a:solidFill>
              </a:rPr>
              <a:t>	Induktivní a deduktivní strategie</a:t>
            </a:r>
            <a:r>
              <a:rPr lang="en-US" altLang="cs-CZ" sz="1500">
                <a:solidFill>
                  <a:srgbClr val="000000"/>
                </a:solidFill>
              </a:rPr>
              <a:t> používá </a:t>
            </a:r>
            <a:r>
              <a:rPr lang="en-US" altLang="cs-CZ" sz="1500" b="1">
                <a:solidFill>
                  <a:srgbClr val="000000"/>
                </a:solidFill>
              </a:rPr>
              <a:t>jiné techniky sběru dat-</a:t>
            </a:r>
            <a:r>
              <a:rPr lang="en-US" altLang="cs-CZ" sz="1500">
                <a:solidFill>
                  <a:srgbClr val="000000"/>
                </a:solidFill>
              </a:rPr>
              <a:t> pro induktivní jsou typické nestandardizovaný rozhovor, zúčastněné pozorování a analýza osobních dokumentů, zatímco pro deduktivní výzkum jsou to dotazník, standardizovaný rozhovor a nezúčastněné pozorování.</a:t>
            </a:r>
          </a:p>
          <a:p>
            <a:endParaRPr lang="en-US" altLang="cs-CZ" sz="15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337264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79226" y="826680"/>
            <a:ext cx="983354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cs-CZ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Sekundární analýza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79226" y="3092970"/>
            <a:ext cx="9833548" cy="269397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cs-CZ" sz="1900">
                <a:solidFill>
                  <a:srgbClr val="000000"/>
                </a:solidFill>
              </a:rPr>
              <a:t>Sekundární analýzou se rozumí využití dat, která byla již dříve získána k jiným (výzkumným) účelům. </a:t>
            </a:r>
          </a:p>
          <a:p>
            <a:endParaRPr lang="en-US" altLang="cs-CZ" sz="1900">
              <a:solidFill>
                <a:srgbClr val="000000"/>
              </a:solidFill>
            </a:endParaRPr>
          </a:p>
          <a:p>
            <a:r>
              <a:rPr lang="en-US" altLang="cs-CZ" sz="1900">
                <a:solidFill>
                  <a:srgbClr val="000000"/>
                </a:solidFill>
              </a:rPr>
              <a:t>Bývá v sociálních vědách zmiňována na posledním místě, pro nás často hlavní technika sběru dat</a:t>
            </a:r>
          </a:p>
          <a:p>
            <a:endParaRPr lang="en-US" altLang="cs-CZ" sz="1900">
              <a:solidFill>
                <a:srgbClr val="000000"/>
              </a:solidFill>
            </a:endParaRPr>
          </a:p>
          <a:p>
            <a:r>
              <a:rPr lang="en-US" altLang="cs-CZ" sz="1900">
                <a:solidFill>
                  <a:srgbClr val="000000"/>
                </a:solidFill>
              </a:rPr>
              <a:t>Disman: „Sociálněvědné výzkumy testují omezený soubor hypotéz a tyto testy představují jen omezenou množinu relevantních kombinací sebraných proměnných. V každém výzkumu je využita jen část užitečné informace, která byla v datech nashromážděna“.</a:t>
            </a:r>
          </a:p>
        </p:txBody>
      </p:sp>
    </p:spTree>
    <p:extLst>
      <p:ext uri="{BB962C8B-B14F-4D97-AF65-F5344CB8AC3E}">
        <p14:creationId xmlns:p14="http://schemas.microsoft.com/office/powerpoint/2010/main" val="155755547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cs-CZ" sz="2000">
                <a:solidFill>
                  <a:srgbClr val="000000"/>
                </a:solidFill>
              </a:rPr>
              <a:t>Pokud chceme vědět, jaká politická témata považují občané za nejpalčivější: data CVVM</a:t>
            </a:r>
          </a:p>
          <a:p>
            <a:r>
              <a:rPr lang="cs-CZ" sz="2000">
                <a:solidFill>
                  <a:srgbClr val="000000"/>
                </a:solidFill>
              </a:rPr>
              <a:t>Sebezařazení ideologické: CVVM, Eurobarometr</a:t>
            </a:r>
          </a:p>
          <a:p>
            <a:r>
              <a:rPr lang="cs-CZ" sz="2000">
                <a:solidFill>
                  <a:srgbClr val="000000"/>
                </a:solidFill>
              </a:rPr>
              <a:t>Vztah k autoritě: European Values Study</a:t>
            </a:r>
          </a:p>
          <a:p>
            <a:r>
              <a:rPr lang="cs-CZ" sz="2000">
                <a:solidFill>
                  <a:srgbClr val="000000"/>
                </a:solidFill>
              </a:rPr>
              <a:t>Průzkumy veřejného mínění před volbami: řada agentur</a:t>
            </a:r>
          </a:p>
          <a:p>
            <a:r>
              <a:rPr lang="cs-CZ" sz="2000">
                <a:solidFill>
                  <a:srgbClr val="000000"/>
                </a:solidFill>
              </a:rPr>
              <a:t>Výsledky voleb: volební komise (ČSÚ)</a:t>
            </a:r>
          </a:p>
        </p:txBody>
      </p:sp>
    </p:spTree>
    <p:extLst>
      <p:ext uri="{BB962C8B-B14F-4D97-AF65-F5344CB8AC3E}">
        <p14:creationId xmlns:p14="http://schemas.microsoft.com/office/powerpoint/2010/main" val="34651114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79226" y="826680"/>
            <a:ext cx="983354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cs-CZ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Obsahová analýza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79226" y="3092970"/>
            <a:ext cx="9833548" cy="269397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cs-CZ" sz="1100">
                <a:solidFill>
                  <a:srgbClr val="000000"/>
                </a:solidFill>
              </a:rPr>
              <a:t>Obsahovou analýzu děláme často, obvykle je to cesta, jak operacionalizovat a měřit nějaký vztah mezi koncepty, z nichž některý se týká obsahu.</a:t>
            </a:r>
          </a:p>
          <a:p>
            <a:endParaRPr lang="en-US" altLang="cs-CZ" sz="1100">
              <a:solidFill>
                <a:srgbClr val="000000"/>
              </a:solidFill>
            </a:endParaRPr>
          </a:p>
          <a:p>
            <a:endParaRPr lang="en-US" altLang="cs-CZ" sz="1100">
              <a:solidFill>
                <a:srgbClr val="000000"/>
              </a:solidFill>
            </a:endParaRPr>
          </a:p>
          <a:p>
            <a:r>
              <a:rPr lang="en-US" altLang="cs-CZ" sz="1100">
                <a:solidFill>
                  <a:srgbClr val="000000"/>
                </a:solidFill>
              </a:rPr>
              <a:t>U analýzy dokumentů se jedná o empirickou metodu k systematickému, intersubjektivně prováděnému zkoumání obsahových a formálních znaků a sdělení, případně i autora a adresáta sdělení.</a:t>
            </a:r>
          </a:p>
          <a:p>
            <a:endParaRPr lang="en-US" altLang="cs-CZ" sz="1100">
              <a:solidFill>
                <a:srgbClr val="000000"/>
              </a:solidFill>
            </a:endParaRPr>
          </a:p>
          <a:p>
            <a:r>
              <a:rPr lang="en-US" altLang="cs-CZ" sz="1100">
                <a:solidFill>
                  <a:srgbClr val="000000"/>
                </a:solidFill>
              </a:rPr>
              <a:t> </a:t>
            </a:r>
          </a:p>
          <a:p>
            <a:r>
              <a:rPr lang="en-US" altLang="cs-CZ" sz="1100">
                <a:solidFill>
                  <a:srgbClr val="000000"/>
                </a:solidFill>
              </a:rPr>
              <a:t>Dokument je obecně jakýkoliv hmotný záznam lidské činnosti (úřední statistika, dopisy, osobní deníky, plakáty, letáky, články v odborných časopisech, hmotné stopy chování). Obsahová analýza může být použita i v kombinaci s jinými technikami, např. při zpracování dlouhých otevřených otázek v rozhovoru a obecně v kvalitativním výzkumu. I v obsahové analýze se obvykle pracuje s populací a vzorkem (populace = soubor sdělení)</a:t>
            </a:r>
          </a:p>
          <a:p>
            <a:endParaRPr lang="en-US" altLang="cs-CZ" sz="11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63908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Úkoly kritického zhodnocení literatury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cs-CZ" sz="2400" b="1">
                <a:solidFill>
                  <a:srgbClr val="000000"/>
                </a:solidFill>
              </a:rPr>
              <a:t>UDĚLEJTE V TÉMATU POŘÁDEK</a:t>
            </a:r>
          </a:p>
          <a:p>
            <a:r>
              <a:rPr lang="cs-CZ" sz="2400">
                <a:solidFill>
                  <a:srgbClr val="000000"/>
                </a:solidFill>
              </a:rPr>
              <a:t>1. Jaké názory/přístupy se vyslovují k výzkumné otázce? Jakou má tradici? </a:t>
            </a:r>
          </a:p>
          <a:p>
            <a:r>
              <a:rPr lang="cs-CZ" sz="2400">
                <a:solidFill>
                  <a:srgbClr val="000000"/>
                </a:solidFill>
              </a:rPr>
              <a:t>2. Jaké jsou zatím odpovědi na naši otázku?</a:t>
            </a:r>
          </a:p>
          <a:p>
            <a:r>
              <a:rPr lang="cs-CZ" sz="2400">
                <a:solidFill>
                  <a:srgbClr val="000000"/>
                </a:solidFill>
              </a:rPr>
              <a:t>3. Jaké mají tyto odpovědi silné a slabé stránky?</a:t>
            </a:r>
          </a:p>
          <a:p>
            <a:r>
              <a:rPr lang="cs-CZ" sz="2400">
                <a:solidFill>
                  <a:srgbClr val="000000"/>
                </a:solidFill>
              </a:rPr>
              <a:t>4. Budeme nějakou z nich pro náš vlastní výzkum využívat víc/vyjdeme z ní (a proč)?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Obsahová analýza- příklady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sz="2400">
                <a:solidFill>
                  <a:srgbClr val="000000"/>
                </a:solidFill>
              </a:rPr>
              <a:t>Srovnáváme MfD a HN v tom, jak píší o Hnutí ANO.</a:t>
            </a:r>
          </a:p>
          <a:p>
            <a:endParaRPr lang="cs-CZ" sz="2400">
              <a:solidFill>
                <a:srgbClr val="000000"/>
              </a:solidFill>
            </a:endParaRPr>
          </a:p>
          <a:p>
            <a:r>
              <a:rPr lang="cs-CZ" sz="2400">
                <a:solidFill>
                  <a:srgbClr val="000000"/>
                </a:solidFill>
              </a:rPr>
              <a:t>Pokud spočteme celkový počet článků o politice a zkoumáme, v kolika z nich se objevují hesla jako „ANO “ nebo „Babiš“, děláme </a:t>
            </a:r>
            <a:r>
              <a:rPr lang="cs-CZ" sz="2400" b="1">
                <a:solidFill>
                  <a:srgbClr val="000000"/>
                </a:solidFill>
              </a:rPr>
              <a:t>kvantitativní obsahovou analýzu.</a:t>
            </a:r>
          </a:p>
          <a:p>
            <a:r>
              <a:rPr lang="cs-CZ" sz="2400">
                <a:solidFill>
                  <a:srgbClr val="000000"/>
                </a:solidFill>
              </a:rPr>
              <a:t>Pokud si vyberem články s heslem „Babiš“ a zkoumáme, zda je zmíněno v pozitivním, negativním nebo neutrálním módu, děláme </a:t>
            </a:r>
            <a:r>
              <a:rPr lang="cs-CZ" sz="2400" b="1">
                <a:solidFill>
                  <a:srgbClr val="000000"/>
                </a:solidFill>
              </a:rPr>
              <a:t>kvalitativní obsahovou analýzu</a:t>
            </a:r>
            <a:r>
              <a:rPr lang="cs-CZ" sz="240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00988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918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79226" y="826680"/>
            <a:ext cx="983354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cs-CZ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Dotazování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79226" y="2537138"/>
            <a:ext cx="9833548" cy="432086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cs-CZ" sz="1200" dirty="0" err="1">
                <a:solidFill>
                  <a:srgbClr val="000000"/>
                </a:solidFill>
              </a:rPr>
              <a:t>Patří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sem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nejen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dotazníky</a:t>
            </a:r>
            <a:r>
              <a:rPr lang="en-US" altLang="cs-CZ" sz="1200" dirty="0">
                <a:solidFill>
                  <a:srgbClr val="000000"/>
                </a:solidFill>
              </a:rPr>
              <a:t>, ale </a:t>
            </a:r>
            <a:r>
              <a:rPr lang="en-US" altLang="cs-CZ" sz="1200" dirty="0" err="1">
                <a:solidFill>
                  <a:srgbClr val="000000"/>
                </a:solidFill>
              </a:rPr>
              <a:t>i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rozhovory</a:t>
            </a:r>
            <a:r>
              <a:rPr lang="en-US" altLang="cs-CZ" sz="1200" dirty="0">
                <a:solidFill>
                  <a:srgbClr val="000000"/>
                </a:solidFill>
              </a:rPr>
              <a:t>, </a:t>
            </a:r>
            <a:r>
              <a:rPr lang="en-US" altLang="cs-CZ" sz="1200" dirty="0" err="1">
                <a:solidFill>
                  <a:srgbClr val="000000"/>
                </a:solidFill>
              </a:rPr>
              <a:t>fokusové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skupiny</a:t>
            </a:r>
            <a:r>
              <a:rPr lang="en-US" altLang="cs-CZ" sz="1200" dirty="0">
                <a:solidFill>
                  <a:srgbClr val="000000"/>
                </a:solidFill>
              </a:rPr>
              <a:t>…</a:t>
            </a:r>
          </a:p>
          <a:p>
            <a:endParaRPr lang="en-US" altLang="cs-CZ" sz="1200" dirty="0">
              <a:solidFill>
                <a:srgbClr val="000000"/>
              </a:solidFill>
            </a:endParaRPr>
          </a:p>
          <a:p>
            <a:endParaRPr lang="en-US" altLang="cs-CZ" sz="1200" dirty="0">
              <a:solidFill>
                <a:srgbClr val="000000"/>
              </a:solidFill>
            </a:endParaRPr>
          </a:p>
          <a:p>
            <a:r>
              <a:rPr lang="en-US" altLang="cs-CZ" sz="1200" dirty="0">
                <a:solidFill>
                  <a:srgbClr val="000000"/>
                </a:solidFill>
              </a:rPr>
              <a:t>1. </a:t>
            </a:r>
            <a:r>
              <a:rPr lang="en-US" altLang="cs-CZ" sz="1200" dirty="0" err="1">
                <a:solidFill>
                  <a:srgbClr val="000000"/>
                </a:solidFill>
              </a:rPr>
              <a:t>Podle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b="1" dirty="0" err="1">
                <a:solidFill>
                  <a:srgbClr val="000000"/>
                </a:solidFill>
              </a:rPr>
              <a:t>stupně</a:t>
            </a:r>
            <a:r>
              <a:rPr lang="en-US" altLang="cs-CZ" sz="1200" b="1" dirty="0">
                <a:solidFill>
                  <a:srgbClr val="000000"/>
                </a:solidFill>
              </a:rPr>
              <a:t> </a:t>
            </a:r>
            <a:r>
              <a:rPr lang="en-US" altLang="cs-CZ" sz="1200" b="1" dirty="0" err="1">
                <a:solidFill>
                  <a:srgbClr val="000000"/>
                </a:solidFill>
              </a:rPr>
              <a:t>předstrukturovanosti</a:t>
            </a:r>
            <a:r>
              <a:rPr lang="en-US" altLang="cs-CZ" sz="1200" b="1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situace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dotazování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na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málo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strukturované</a:t>
            </a:r>
            <a:r>
              <a:rPr lang="en-US" altLang="cs-CZ" sz="1200" dirty="0">
                <a:solidFill>
                  <a:srgbClr val="000000"/>
                </a:solidFill>
              </a:rPr>
              <a:t>, </a:t>
            </a:r>
            <a:r>
              <a:rPr lang="en-US" altLang="cs-CZ" sz="1200" dirty="0" err="1">
                <a:solidFill>
                  <a:srgbClr val="000000"/>
                </a:solidFill>
              </a:rPr>
              <a:t>částečně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strukturované</a:t>
            </a:r>
            <a:r>
              <a:rPr lang="en-US" altLang="cs-CZ" sz="1200" dirty="0">
                <a:solidFill>
                  <a:srgbClr val="000000"/>
                </a:solidFill>
              </a:rPr>
              <a:t> a </a:t>
            </a:r>
            <a:r>
              <a:rPr lang="en-US" altLang="cs-CZ" sz="1200" dirty="0" err="1">
                <a:solidFill>
                  <a:srgbClr val="000000"/>
                </a:solidFill>
              </a:rPr>
              <a:t>silně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strukturované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dotazování</a:t>
            </a:r>
            <a:endParaRPr lang="en-US" altLang="cs-CZ" sz="1200" dirty="0">
              <a:solidFill>
                <a:srgbClr val="000000"/>
              </a:solidFill>
            </a:endParaRPr>
          </a:p>
          <a:p>
            <a:endParaRPr lang="en-US" altLang="cs-CZ" sz="1200" dirty="0">
              <a:solidFill>
                <a:srgbClr val="000000"/>
              </a:solidFill>
            </a:endParaRPr>
          </a:p>
          <a:p>
            <a:r>
              <a:rPr lang="en-US" altLang="cs-CZ" sz="1200" dirty="0">
                <a:solidFill>
                  <a:srgbClr val="000000"/>
                </a:solidFill>
              </a:rPr>
              <a:t>2. </a:t>
            </a:r>
            <a:r>
              <a:rPr lang="en-US" altLang="cs-CZ" sz="1200" dirty="0" err="1">
                <a:solidFill>
                  <a:srgbClr val="000000"/>
                </a:solidFill>
              </a:rPr>
              <a:t>Podle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b="1" dirty="0" err="1">
                <a:solidFill>
                  <a:srgbClr val="000000"/>
                </a:solidFill>
              </a:rPr>
              <a:t>stupně</a:t>
            </a:r>
            <a:r>
              <a:rPr lang="en-US" altLang="cs-CZ" sz="1200" b="1" dirty="0">
                <a:solidFill>
                  <a:srgbClr val="000000"/>
                </a:solidFill>
              </a:rPr>
              <a:t> </a:t>
            </a:r>
            <a:r>
              <a:rPr lang="en-US" altLang="cs-CZ" sz="1200" b="1" dirty="0" err="1">
                <a:solidFill>
                  <a:srgbClr val="000000"/>
                </a:solidFill>
              </a:rPr>
              <a:t>standardizace</a:t>
            </a:r>
            <a:r>
              <a:rPr lang="en-US" altLang="cs-CZ" sz="1200" b="1" dirty="0">
                <a:solidFill>
                  <a:srgbClr val="000000"/>
                </a:solidFill>
              </a:rPr>
              <a:t> </a:t>
            </a:r>
            <a:r>
              <a:rPr lang="en-US" altLang="cs-CZ" sz="1200" b="1" dirty="0" err="1">
                <a:solidFill>
                  <a:srgbClr val="000000"/>
                </a:solidFill>
              </a:rPr>
              <a:t>výzkumných</a:t>
            </a:r>
            <a:r>
              <a:rPr lang="en-US" altLang="cs-CZ" sz="1200" b="1" dirty="0">
                <a:solidFill>
                  <a:srgbClr val="000000"/>
                </a:solidFill>
              </a:rPr>
              <a:t> </a:t>
            </a:r>
            <a:r>
              <a:rPr lang="en-US" altLang="cs-CZ" sz="1200" b="1" dirty="0" err="1">
                <a:solidFill>
                  <a:srgbClr val="000000"/>
                </a:solidFill>
              </a:rPr>
              <a:t>nástrojů</a:t>
            </a:r>
            <a:r>
              <a:rPr lang="en-US" altLang="cs-CZ" sz="1200" b="1" dirty="0">
                <a:solidFill>
                  <a:srgbClr val="000000"/>
                </a:solidFill>
              </a:rPr>
              <a:t> </a:t>
            </a:r>
            <a:r>
              <a:rPr lang="en-US" altLang="cs-CZ" sz="1200" dirty="0">
                <a:solidFill>
                  <a:srgbClr val="000000"/>
                </a:solidFill>
              </a:rPr>
              <a:t>a </a:t>
            </a:r>
            <a:r>
              <a:rPr lang="en-US" altLang="cs-CZ" sz="1200" dirty="0" err="1">
                <a:solidFill>
                  <a:srgbClr val="000000"/>
                </a:solidFill>
              </a:rPr>
              <a:t>podmínek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na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nestandardizované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dotazování</a:t>
            </a:r>
            <a:r>
              <a:rPr lang="en-US" altLang="cs-CZ" sz="1200" dirty="0">
                <a:solidFill>
                  <a:srgbClr val="000000"/>
                </a:solidFill>
              </a:rPr>
              <a:t>, </a:t>
            </a:r>
            <a:r>
              <a:rPr lang="en-US" altLang="cs-CZ" sz="1200" dirty="0" err="1">
                <a:solidFill>
                  <a:srgbClr val="000000"/>
                </a:solidFill>
              </a:rPr>
              <a:t>částečně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standardizované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dotazování</a:t>
            </a:r>
            <a:r>
              <a:rPr lang="en-US" altLang="cs-CZ" sz="1200" dirty="0">
                <a:solidFill>
                  <a:srgbClr val="000000"/>
                </a:solidFill>
              </a:rPr>
              <a:t> a </a:t>
            </a:r>
            <a:r>
              <a:rPr lang="en-US" altLang="cs-CZ" sz="1200" dirty="0" err="1">
                <a:solidFill>
                  <a:srgbClr val="000000"/>
                </a:solidFill>
              </a:rPr>
              <a:t>plně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standardizované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dotazování</a:t>
            </a:r>
            <a:r>
              <a:rPr lang="en-US" altLang="cs-CZ" sz="1200" dirty="0">
                <a:solidFill>
                  <a:srgbClr val="000000"/>
                </a:solidFill>
              </a:rPr>
              <a:t> (</a:t>
            </a:r>
            <a:r>
              <a:rPr lang="en-US" altLang="cs-CZ" sz="1200" dirty="0" err="1">
                <a:solidFill>
                  <a:srgbClr val="000000"/>
                </a:solidFill>
              </a:rPr>
              <a:t>dotazník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bývá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vysoce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standardizovaný</a:t>
            </a:r>
            <a:r>
              <a:rPr lang="en-US" altLang="cs-CZ" sz="1200" dirty="0">
                <a:solidFill>
                  <a:srgbClr val="000000"/>
                </a:solidFill>
              </a:rPr>
              <a:t>, </a:t>
            </a:r>
            <a:r>
              <a:rPr lang="en-US" altLang="cs-CZ" sz="1200" dirty="0" err="1">
                <a:solidFill>
                  <a:srgbClr val="000000"/>
                </a:solidFill>
              </a:rPr>
              <a:t>rozhovor</a:t>
            </a:r>
            <a:r>
              <a:rPr lang="en-US" altLang="cs-CZ" sz="1200" dirty="0">
                <a:solidFill>
                  <a:srgbClr val="000000"/>
                </a:solidFill>
              </a:rPr>
              <a:t> ne).</a:t>
            </a:r>
          </a:p>
          <a:p>
            <a:endParaRPr lang="en-US" altLang="cs-CZ" sz="1200" dirty="0">
              <a:solidFill>
                <a:srgbClr val="000000"/>
              </a:solidFill>
            </a:endParaRPr>
          </a:p>
          <a:p>
            <a:r>
              <a:rPr lang="en-US" altLang="cs-CZ" sz="1200" dirty="0">
                <a:solidFill>
                  <a:srgbClr val="000000"/>
                </a:solidFill>
              </a:rPr>
              <a:t>3. </a:t>
            </a:r>
            <a:r>
              <a:rPr lang="en-US" altLang="cs-CZ" sz="1200" dirty="0" err="1">
                <a:solidFill>
                  <a:srgbClr val="000000"/>
                </a:solidFill>
              </a:rPr>
              <a:t>Podle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formy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získání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dat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b="1" dirty="0">
                <a:solidFill>
                  <a:srgbClr val="000000"/>
                </a:solidFill>
              </a:rPr>
              <a:t>je </a:t>
            </a:r>
            <a:r>
              <a:rPr lang="en-US" altLang="cs-CZ" sz="1200" b="1" dirty="0" err="1">
                <a:solidFill>
                  <a:srgbClr val="000000"/>
                </a:solidFill>
              </a:rPr>
              <a:t>ústní</a:t>
            </a:r>
            <a:r>
              <a:rPr lang="en-US" altLang="cs-CZ" sz="1200" b="1" dirty="0">
                <a:solidFill>
                  <a:srgbClr val="000000"/>
                </a:solidFill>
              </a:rPr>
              <a:t> a </a:t>
            </a:r>
            <a:r>
              <a:rPr lang="en-US" altLang="cs-CZ" sz="1200" b="1" dirty="0" err="1">
                <a:solidFill>
                  <a:srgbClr val="000000"/>
                </a:solidFill>
              </a:rPr>
              <a:t>písemné</a:t>
            </a:r>
            <a:r>
              <a:rPr lang="en-US" altLang="cs-CZ" sz="1200" b="1" dirty="0">
                <a:solidFill>
                  <a:srgbClr val="000000"/>
                </a:solidFill>
              </a:rPr>
              <a:t> </a:t>
            </a:r>
            <a:r>
              <a:rPr lang="en-US" altLang="cs-CZ" sz="1200" b="1" dirty="0" err="1">
                <a:solidFill>
                  <a:srgbClr val="000000"/>
                </a:solidFill>
              </a:rPr>
              <a:t>dotazování</a:t>
            </a:r>
            <a:r>
              <a:rPr lang="en-US" altLang="cs-CZ" sz="1200" b="1" dirty="0">
                <a:solidFill>
                  <a:srgbClr val="000000"/>
                </a:solidFill>
              </a:rPr>
              <a:t> </a:t>
            </a:r>
            <a:r>
              <a:rPr lang="en-US" altLang="cs-CZ" sz="1200" dirty="0">
                <a:solidFill>
                  <a:srgbClr val="000000"/>
                </a:solidFill>
              </a:rPr>
              <a:t>, </a:t>
            </a:r>
            <a:r>
              <a:rPr lang="en-US" altLang="cs-CZ" sz="1200" dirty="0" err="1">
                <a:solidFill>
                  <a:srgbClr val="000000"/>
                </a:solidFill>
              </a:rPr>
              <a:t>přičemž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ústní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lze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dále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dělit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na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přímý</a:t>
            </a:r>
            <a:r>
              <a:rPr lang="en-US" altLang="cs-CZ" sz="1200" dirty="0">
                <a:solidFill>
                  <a:srgbClr val="000000"/>
                </a:solidFill>
              </a:rPr>
              <a:t> a </a:t>
            </a:r>
            <a:r>
              <a:rPr lang="en-US" altLang="cs-CZ" sz="1200" dirty="0" err="1">
                <a:solidFill>
                  <a:srgbClr val="000000"/>
                </a:solidFill>
              </a:rPr>
              <a:t>telefonický</a:t>
            </a:r>
            <a:r>
              <a:rPr lang="en-US" altLang="cs-CZ" sz="1200" dirty="0">
                <a:solidFill>
                  <a:srgbClr val="000000"/>
                </a:solidFill>
              </a:rPr>
              <a:t> (v </a:t>
            </a:r>
            <a:r>
              <a:rPr lang="en-US" altLang="cs-CZ" sz="1200" dirty="0" err="1">
                <a:solidFill>
                  <a:srgbClr val="000000"/>
                </a:solidFill>
              </a:rPr>
              <a:t>současnosti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typologii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problematizují</a:t>
            </a:r>
            <a:r>
              <a:rPr lang="en-US" altLang="cs-CZ" sz="1200" dirty="0">
                <a:solidFill>
                  <a:srgbClr val="000000"/>
                </a:solidFill>
              </a:rPr>
              <a:t>, resp. </a:t>
            </a:r>
            <a:r>
              <a:rPr lang="en-US" altLang="cs-CZ" sz="1200" dirty="0" err="1">
                <a:solidFill>
                  <a:srgbClr val="000000"/>
                </a:solidFill>
              </a:rPr>
              <a:t>rozšiřují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nová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média</a:t>
            </a:r>
            <a:r>
              <a:rPr lang="en-US" altLang="cs-CZ" sz="1200" dirty="0">
                <a:solidFill>
                  <a:srgbClr val="000000"/>
                </a:solidFill>
              </a:rPr>
              <a:t>, </a:t>
            </a:r>
            <a:r>
              <a:rPr lang="en-US" altLang="cs-CZ" sz="1200" dirty="0" err="1">
                <a:solidFill>
                  <a:srgbClr val="000000"/>
                </a:solidFill>
              </a:rPr>
              <a:t>hlavně</a:t>
            </a:r>
            <a:r>
              <a:rPr lang="en-US" altLang="cs-CZ" sz="1200" dirty="0">
                <a:solidFill>
                  <a:srgbClr val="000000"/>
                </a:solidFill>
              </a:rPr>
              <a:t> internet)</a:t>
            </a:r>
          </a:p>
          <a:p>
            <a:endParaRPr lang="en-US" altLang="cs-CZ" sz="1200" dirty="0">
              <a:solidFill>
                <a:srgbClr val="000000"/>
              </a:solidFill>
            </a:endParaRPr>
          </a:p>
          <a:p>
            <a:r>
              <a:rPr lang="en-US" altLang="cs-CZ" sz="1200" dirty="0">
                <a:solidFill>
                  <a:srgbClr val="000000"/>
                </a:solidFill>
              </a:rPr>
              <a:t>4. </a:t>
            </a:r>
            <a:r>
              <a:rPr lang="en-US" altLang="cs-CZ" sz="1200" dirty="0" err="1">
                <a:solidFill>
                  <a:srgbClr val="000000"/>
                </a:solidFill>
              </a:rPr>
              <a:t>Podle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počtu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dotazovaných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dotazování</a:t>
            </a:r>
            <a:r>
              <a:rPr lang="en-US" altLang="cs-CZ" sz="1200" dirty="0">
                <a:solidFill>
                  <a:srgbClr val="000000"/>
                </a:solidFill>
              </a:rPr>
              <a:t> s </a:t>
            </a:r>
            <a:r>
              <a:rPr lang="en-US" altLang="cs-CZ" sz="1200" dirty="0" err="1">
                <a:solidFill>
                  <a:srgbClr val="000000"/>
                </a:solidFill>
              </a:rPr>
              <a:t>jednotlivcem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či</a:t>
            </a:r>
            <a:r>
              <a:rPr lang="en-US" altLang="cs-CZ" sz="1200" dirty="0">
                <a:solidFill>
                  <a:srgbClr val="000000"/>
                </a:solidFill>
              </a:rPr>
              <a:t> se </a:t>
            </a:r>
            <a:r>
              <a:rPr lang="en-US" altLang="cs-CZ" sz="1200" dirty="0" err="1">
                <a:solidFill>
                  <a:srgbClr val="000000"/>
                </a:solidFill>
              </a:rPr>
              <a:t>skupinou</a:t>
            </a:r>
            <a:endParaRPr lang="en-US" altLang="cs-CZ" sz="1200" dirty="0">
              <a:solidFill>
                <a:srgbClr val="000000"/>
              </a:solidFill>
            </a:endParaRPr>
          </a:p>
          <a:p>
            <a:endParaRPr lang="en-US" altLang="cs-CZ" sz="1200" dirty="0">
              <a:solidFill>
                <a:srgbClr val="000000"/>
              </a:solidFill>
            </a:endParaRPr>
          </a:p>
          <a:p>
            <a:r>
              <a:rPr lang="en-US" altLang="cs-CZ" sz="1200" dirty="0" err="1">
                <a:solidFill>
                  <a:srgbClr val="000000"/>
                </a:solidFill>
              </a:rPr>
              <a:t>Podoba</a:t>
            </a:r>
            <a:r>
              <a:rPr lang="en-US" altLang="cs-CZ" sz="1200" dirty="0">
                <a:solidFill>
                  <a:srgbClr val="000000"/>
                </a:solidFill>
              </a:rPr>
              <a:t> a „</a:t>
            </a:r>
            <a:r>
              <a:rPr lang="en-US" altLang="cs-CZ" sz="1200" dirty="0" err="1">
                <a:solidFill>
                  <a:srgbClr val="000000"/>
                </a:solidFill>
              </a:rPr>
              <a:t>dramaturgie</a:t>
            </a:r>
            <a:r>
              <a:rPr lang="en-US" altLang="cs-CZ" sz="1200" dirty="0">
                <a:solidFill>
                  <a:srgbClr val="000000"/>
                </a:solidFill>
              </a:rPr>
              <a:t>“ </a:t>
            </a:r>
            <a:r>
              <a:rPr lang="en-US" altLang="cs-CZ" sz="1200" dirty="0" err="1">
                <a:solidFill>
                  <a:srgbClr val="000000"/>
                </a:solidFill>
              </a:rPr>
              <a:t>dotazníku</a:t>
            </a:r>
            <a:r>
              <a:rPr lang="en-US" altLang="cs-CZ" sz="1200" dirty="0">
                <a:solidFill>
                  <a:srgbClr val="000000"/>
                </a:solidFill>
              </a:rPr>
              <a:t> </a:t>
            </a:r>
            <a:r>
              <a:rPr lang="en-US" altLang="cs-CZ" sz="1200" dirty="0" err="1">
                <a:solidFill>
                  <a:srgbClr val="000000"/>
                </a:solidFill>
              </a:rPr>
              <a:t>podrobně</a:t>
            </a:r>
            <a:r>
              <a:rPr lang="en-US" altLang="cs-CZ" sz="1200" dirty="0">
                <a:solidFill>
                  <a:srgbClr val="000000"/>
                </a:solidFill>
              </a:rPr>
              <a:t>- </a:t>
            </a:r>
            <a:r>
              <a:rPr lang="en-US" altLang="cs-CZ" sz="1200" b="1" i="1" dirty="0" err="1">
                <a:solidFill>
                  <a:srgbClr val="000000"/>
                </a:solidFill>
              </a:rPr>
              <a:t>Disman</a:t>
            </a:r>
            <a:r>
              <a:rPr lang="en-US" altLang="cs-CZ" sz="1200" b="1" i="1" dirty="0">
                <a:solidFill>
                  <a:srgbClr val="000000"/>
                </a:solidFill>
              </a:rPr>
              <a:t>: </a:t>
            </a:r>
            <a:r>
              <a:rPr lang="en-US" altLang="cs-CZ" sz="1200" b="1" i="1" dirty="0" err="1">
                <a:solidFill>
                  <a:srgbClr val="000000"/>
                </a:solidFill>
              </a:rPr>
              <a:t>Jak</a:t>
            </a:r>
            <a:r>
              <a:rPr lang="en-US" altLang="cs-CZ" sz="1200" b="1" i="1" dirty="0">
                <a:solidFill>
                  <a:srgbClr val="000000"/>
                </a:solidFill>
              </a:rPr>
              <a:t> se </a:t>
            </a:r>
            <a:r>
              <a:rPr lang="en-US" altLang="cs-CZ" sz="1200" b="1" i="1" dirty="0" err="1">
                <a:solidFill>
                  <a:srgbClr val="000000"/>
                </a:solidFill>
              </a:rPr>
              <a:t>vyrábí</a:t>
            </a:r>
            <a:r>
              <a:rPr lang="en-US" altLang="cs-CZ" sz="1200" b="1" i="1" dirty="0">
                <a:solidFill>
                  <a:srgbClr val="000000"/>
                </a:solidFill>
              </a:rPr>
              <a:t> </a:t>
            </a:r>
            <a:r>
              <a:rPr lang="en-US" altLang="cs-CZ" sz="1200" b="1" i="1" dirty="0" err="1">
                <a:solidFill>
                  <a:srgbClr val="000000"/>
                </a:solidFill>
              </a:rPr>
              <a:t>sociologická</a:t>
            </a:r>
            <a:r>
              <a:rPr lang="en-US" altLang="cs-CZ" sz="1200" b="1" i="1" dirty="0">
                <a:solidFill>
                  <a:srgbClr val="000000"/>
                </a:solidFill>
              </a:rPr>
              <a:t> </a:t>
            </a:r>
            <a:r>
              <a:rPr lang="en-US" altLang="cs-CZ" sz="1200" b="1" i="1" dirty="0" err="1">
                <a:solidFill>
                  <a:srgbClr val="000000"/>
                </a:solidFill>
              </a:rPr>
              <a:t>znalost</a:t>
            </a:r>
            <a:r>
              <a:rPr lang="en-US" altLang="cs-CZ" sz="1200" b="1" i="1" dirty="0">
                <a:solidFill>
                  <a:srgbClr val="000000"/>
                </a:solidFill>
              </a:rPr>
              <a:t> (</a:t>
            </a:r>
            <a:r>
              <a:rPr lang="en-US" altLang="cs-CZ" sz="1200" b="1" i="1" dirty="0" err="1">
                <a:solidFill>
                  <a:srgbClr val="000000"/>
                </a:solidFill>
              </a:rPr>
              <a:t>nutnost</a:t>
            </a:r>
            <a:r>
              <a:rPr lang="en-US" altLang="cs-CZ" sz="1200" b="1" i="1" dirty="0">
                <a:solidFill>
                  <a:srgbClr val="000000"/>
                </a:solidFill>
              </a:rPr>
              <a:t>, </a:t>
            </a:r>
            <a:r>
              <a:rPr lang="en-US" altLang="cs-CZ" sz="1200" b="1" i="1" dirty="0" err="1">
                <a:solidFill>
                  <a:srgbClr val="000000"/>
                </a:solidFill>
              </a:rPr>
              <a:t>pokud</a:t>
            </a:r>
            <a:r>
              <a:rPr lang="en-US" altLang="cs-CZ" sz="1200" b="1" i="1" dirty="0">
                <a:solidFill>
                  <a:srgbClr val="000000"/>
                </a:solidFill>
              </a:rPr>
              <a:t> </a:t>
            </a:r>
            <a:r>
              <a:rPr lang="en-US" altLang="cs-CZ" sz="1200" b="1" i="1" dirty="0" err="1">
                <a:solidFill>
                  <a:srgbClr val="000000"/>
                </a:solidFill>
              </a:rPr>
              <a:t>budete</a:t>
            </a:r>
            <a:r>
              <a:rPr lang="en-US" altLang="cs-CZ" sz="1200" b="1" i="1" dirty="0">
                <a:solidFill>
                  <a:srgbClr val="000000"/>
                </a:solidFill>
              </a:rPr>
              <a:t> </a:t>
            </a:r>
            <a:r>
              <a:rPr lang="en-US" altLang="cs-CZ" sz="1200" b="1" i="1" dirty="0" err="1">
                <a:solidFill>
                  <a:srgbClr val="000000"/>
                </a:solidFill>
              </a:rPr>
              <a:t>mít</a:t>
            </a:r>
            <a:r>
              <a:rPr lang="en-US" altLang="cs-CZ" sz="1200" b="1" i="1" dirty="0">
                <a:solidFill>
                  <a:srgbClr val="000000"/>
                </a:solidFill>
              </a:rPr>
              <a:t> </a:t>
            </a:r>
            <a:r>
              <a:rPr lang="en-US" altLang="cs-CZ" sz="1200" b="1" i="1" dirty="0" err="1">
                <a:solidFill>
                  <a:srgbClr val="000000"/>
                </a:solidFill>
              </a:rPr>
              <a:t>dotazník</a:t>
            </a:r>
            <a:r>
              <a:rPr lang="en-US" altLang="cs-CZ" sz="1200" b="1" i="1" dirty="0">
                <a:solidFill>
                  <a:srgbClr val="000000"/>
                </a:solidFill>
              </a:rPr>
              <a:t> v </a:t>
            </a:r>
            <a:r>
              <a:rPr lang="en-US" altLang="cs-CZ" sz="1200" b="1" i="1" dirty="0" err="1">
                <a:solidFill>
                  <a:srgbClr val="000000"/>
                </a:solidFill>
              </a:rPr>
              <a:t>bakalářské</a:t>
            </a:r>
            <a:r>
              <a:rPr lang="en-US" altLang="cs-CZ" sz="1200" b="1" i="1" dirty="0">
                <a:solidFill>
                  <a:srgbClr val="000000"/>
                </a:solidFill>
              </a:rPr>
              <a:t> </a:t>
            </a:r>
            <a:r>
              <a:rPr lang="en-US" altLang="cs-CZ" sz="1200" b="1" i="1" dirty="0" err="1">
                <a:solidFill>
                  <a:srgbClr val="000000"/>
                </a:solidFill>
              </a:rPr>
              <a:t>práci</a:t>
            </a:r>
            <a:r>
              <a:rPr lang="en-US" altLang="cs-CZ" sz="1200" b="1" i="1" dirty="0">
                <a:solidFill>
                  <a:srgbClr val="000000"/>
                </a:solidFill>
              </a:rPr>
              <a:t>!)</a:t>
            </a:r>
          </a:p>
          <a:p>
            <a:endParaRPr lang="en-US" altLang="cs-CZ" sz="700" b="1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279129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79226" y="826680"/>
            <a:ext cx="983354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cs-CZ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Pozorování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79226" y="3092970"/>
            <a:ext cx="9833548" cy="362980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altLang="cs-CZ" sz="1400" b="1" dirty="0">
                <a:solidFill>
                  <a:srgbClr val="000000"/>
                </a:solidFill>
              </a:rPr>
              <a:t>V </a:t>
            </a:r>
            <a:r>
              <a:rPr lang="en-US" altLang="cs-CZ" sz="1400" b="1" dirty="0" err="1">
                <a:solidFill>
                  <a:srgbClr val="000000"/>
                </a:solidFill>
              </a:rPr>
              <a:t>politologii</a:t>
            </a:r>
            <a:r>
              <a:rPr lang="en-US" altLang="cs-CZ" sz="1400" b="1" dirty="0">
                <a:solidFill>
                  <a:srgbClr val="000000"/>
                </a:solidFill>
              </a:rPr>
              <a:t> </a:t>
            </a:r>
            <a:r>
              <a:rPr lang="en-US" altLang="cs-CZ" sz="1400" b="1" dirty="0" err="1">
                <a:solidFill>
                  <a:srgbClr val="000000"/>
                </a:solidFill>
              </a:rPr>
              <a:t>nejméně</a:t>
            </a:r>
            <a:r>
              <a:rPr lang="en-US" altLang="cs-CZ" sz="1400" b="1" dirty="0">
                <a:solidFill>
                  <a:srgbClr val="000000"/>
                </a:solidFill>
              </a:rPr>
              <a:t> </a:t>
            </a:r>
            <a:r>
              <a:rPr lang="en-US" altLang="cs-CZ" sz="1400" b="1" dirty="0" err="1">
                <a:solidFill>
                  <a:srgbClr val="000000"/>
                </a:solidFill>
              </a:rPr>
              <a:t>časté</a:t>
            </a:r>
            <a:endParaRPr lang="en-US" altLang="cs-CZ" sz="1400" b="1" dirty="0">
              <a:solidFill>
                <a:srgbClr val="000000"/>
              </a:solidFill>
            </a:endParaRPr>
          </a:p>
          <a:p>
            <a:endParaRPr lang="en-US" altLang="cs-CZ" sz="1400" b="1" dirty="0">
              <a:solidFill>
                <a:srgbClr val="000000"/>
              </a:solidFill>
            </a:endParaRPr>
          </a:p>
          <a:p>
            <a:endParaRPr lang="en-US" altLang="cs-CZ" sz="1400" b="1" dirty="0">
              <a:solidFill>
                <a:srgbClr val="000000"/>
              </a:solidFill>
            </a:endParaRPr>
          </a:p>
          <a:p>
            <a:r>
              <a:rPr lang="en-US" altLang="cs-CZ" sz="1400" b="1" dirty="0">
                <a:solidFill>
                  <a:srgbClr val="000000"/>
                </a:solidFill>
              </a:rPr>
              <a:t>1. </a:t>
            </a:r>
            <a:r>
              <a:rPr lang="en-US" altLang="cs-CZ" sz="1400" b="1" dirty="0" err="1">
                <a:solidFill>
                  <a:srgbClr val="000000"/>
                </a:solidFill>
              </a:rPr>
              <a:t>Naivní</a:t>
            </a:r>
            <a:r>
              <a:rPr lang="en-US" altLang="cs-CZ" sz="1400" b="1" dirty="0">
                <a:solidFill>
                  <a:srgbClr val="000000"/>
                </a:solidFill>
              </a:rPr>
              <a:t>/</a:t>
            </a:r>
            <a:r>
              <a:rPr lang="en-US" altLang="cs-CZ" sz="1400" b="1" dirty="0" err="1">
                <a:solidFill>
                  <a:srgbClr val="000000"/>
                </a:solidFill>
              </a:rPr>
              <a:t>vědecké</a:t>
            </a:r>
            <a:r>
              <a:rPr lang="en-US" altLang="cs-CZ" sz="1400" dirty="0">
                <a:solidFill>
                  <a:srgbClr val="000000"/>
                </a:solidFill>
              </a:rPr>
              <a:t> (</a:t>
            </a:r>
            <a:r>
              <a:rPr lang="en-US" altLang="cs-CZ" sz="1400" dirty="0" err="1">
                <a:solidFill>
                  <a:srgbClr val="000000"/>
                </a:solidFill>
              </a:rPr>
              <a:t>vědecké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400" dirty="0">
                <a:solidFill>
                  <a:srgbClr val="000000"/>
                </a:solidFill>
              </a:rPr>
              <a:t> se </a:t>
            </a:r>
            <a:r>
              <a:rPr lang="en-US" altLang="cs-CZ" sz="1400" dirty="0" err="1">
                <a:solidFill>
                  <a:srgbClr val="000000"/>
                </a:solidFill>
              </a:rPr>
              <a:t>vyznačuje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plánovanými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postupy</a:t>
            </a:r>
            <a:r>
              <a:rPr lang="en-US" altLang="cs-CZ" sz="1400" dirty="0">
                <a:solidFill>
                  <a:srgbClr val="000000"/>
                </a:solidFill>
              </a:rPr>
              <a:t>, </a:t>
            </a:r>
            <a:r>
              <a:rPr lang="en-US" altLang="cs-CZ" sz="1400" dirty="0" err="1">
                <a:solidFill>
                  <a:srgbClr val="000000"/>
                </a:solidFill>
              </a:rPr>
              <a:t>systematičností</a:t>
            </a:r>
            <a:r>
              <a:rPr lang="en-US" altLang="cs-CZ" sz="1400" dirty="0">
                <a:solidFill>
                  <a:srgbClr val="000000"/>
                </a:solidFill>
              </a:rPr>
              <a:t> a </a:t>
            </a:r>
            <a:r>
              <a:rPr lang="en-US" altLang="cs-CZ" sz="1400" dirty="0" err="1">
                <a:solidFill>
                  <a:srgbClr val="000000"/>
                </a:solidFill>
              </a:rPr>
              <a:t>konkrétním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výzkumným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účelem</a:t>
            </a:r>
            <a:r>
              <a:rPr lang="en-US" altLang="cs-CZ" sz="1400" dirty="0">
                <a:solidFill>
                  <a:srgbClr val="000000"/>
                </a:solidFill>
              </a:rPr>
              <a:t>, </a:t>
            </a:r>
            <a:r>
              <a:rPr lang="en-US" altLang="cs-CZ" sz="1400" dirty="0" err="1">
                <a:solidFill>
                  <a:srgbClr val="000000"/>
                </a:solidFill>
              </a:rPr>
              <a:t>zatímco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naivní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slouží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zpravidla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ke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získávání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každodenních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zkušeností</a:t>
            </a:r>
            <a:r>
              <a:rPr lang="en-US" altLang="cs-CZ" sz="1400" dirty="0">
                <a:solidFill>
                  <a:srgbClr val="000000"/>
                </a:solidFill>
              </a:rPr>
              <a:t>)</a:t>
            </a:r>
          </a:p>
          <a:p>
            <a:r>
              <a:rPr lang="en-US" altLang="cs-CZ" sz="1400" b="1" dirty="0">
                <a:solidFill>
                  <a:srgbClr val="000000"/>
                </a:solidFill>
              </a:rPr>
              <a:t>2. </a:t>
            </a:r>
            <a:r>
              <a:rPr lang="en-US" altLang="cs-CZ" sz="1400" b="1" dirty="0" err="1">
                <a:solidFill>
                  <a:srgbClr val="000000"/>
                </a:solidFill>
              </a:rPr>
              <a:t>Strukturované</a:t>
            </a:r>
            <a:r>
              <a:rPr lang="en-US" altLang="cs-CZ" sz="1400" b="1" dirty="0">
                <a:solidFill>
                  <a:srgbClr val="000000"/>
                </a:solidFill>
              </a:rPr>
              <a:t> a </a:t>
            </a:r>
            <a:r>
              <a:rPr lang="en-US" altLang="cs-CZ" sz="1400" b="1" dirty="0" err="1">
                <a:solidFill>
                  <a:srgbClr val="000000"/>
                </a:solidFill>
              </a:rPr>
              <a:t>nestrukturované</a:t>
            </a:r>
            <a:r>
              <a:rPr lang="en-US" altLang="cs-CZ" sz="1400" b="1" dirty="0">
                <a:solidFill>
                  <a:srgbClr val="000000"/>
                </a:solidFill>
              </a:rPr>
              <a:t> </a:t>
            </a:r>
            <a:r>
              <a:rPr lang="en-US" altLang="cs-CZ" sz="1400" b="1" dirty="0" err="1">
                <a:solidFill>
                  <a:srgbClr val="000000"/>
                </a:solidFill>
              </a:rPr>
              <a:t>pozorování</a:t>
            </a:r>
            <a:r>
              <a:rPr lang="en-US" altLang="cs-CZ" sz="1400" dirty="0">
                <a:solidFill>
                  <a:srgbClr val="000000"/>
                </a:solidFill>
              </a:rPr>
              <a:t>. </a:t>
            </a:r>
            <a:r>
              <a:rPr lang="en-US" altLang="cs-CZ" sz="1400" dirty="0" err="1">
                <a:solidFill>
                  <a:srgbClr val="000000"/>
                </a:solidFill>
              </a:rPr>
              <a:t>Účelem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nestrukturovaného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400" dirty="0">
                <a:solidFill>
                  <a:srgbClr val="000000"/>
                </a:solidFill>
              </a:rPr>
              <a:t> je </a:t>
            </a:r>
            <a:r>
              <a:rPr lang="en-US" altLang="cs-CZ" sz="1400" dirty="0" err="1">
                <a:solidFill>
                  <a:srgbClr val="000000"/>
                </a:solidFill>
              </a:rPr>
              <a:t>pokud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možno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zhuštěný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popis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politického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jednání</a:t>
            </a:r>
            <a:r>
              <a:rPr lang="en-US" altLang="cs-CZ" sz="1400" dirty="0">
                <a:solidFill>
                  <a:srgbClr val="000000"/>
                </a:solidFill>
              </a:rPr>
              <a:t>. </a:t>
            </a:r>
            <a:r>
              <a:rPr lang="en-US" altLang="cs-CZ" sz="1400" dirty="0" err="1">
                <a:solidFill>
                  <a:srgbClr val="000000"/>
                </a:solidFill>
              </a:rPr>
              <a:t>Začíná</a:t>
            </a:r>
            <a:r>
              <a:rPr lang="en-US" altLang="cs-CZ" sz="1400" dirty="0">
                <a:solidFill>
                  <a:srgbClr val="000000"/>
                </a:solidFill>
              </a:rPr>
              <a:t> s se </a:t>
            </a:r>
            <a:r>
              <a:rPr lang="en-US" altLang="cs-CZ" sz="1400" dirty="0" err="1">
                <a:solidFill>
                  <a:srgbClr val="000000"/>
                </a:solidFill>
              </a:rPr>
              <a:t>spíše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vágně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formulovaným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seznamem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otázek</a:t>
            </a:r>
            <a:r>
              <a:rPr lang="en-US" altLang="cs-CZ" sz="1400" dirty="0">
                <a:solidFill>
                  <a:srgbClr val="000000"/>
                </a:solidFill>
              </a:rPr>
              <a:t>, </a:t>
            </a:r>
            <a:r>
              <a:rPr lang="en-US" altLang="cs-CZ" sz="1400" dirty="0" err="1">
                <a:solidFill>
                  <a:srgbClr val="000000"/>
                </a:solidFill>
              </a:rPr>
              <a:t>které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připouští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otevřenost</a:t>
            </a:r>
            <a:r>
              <a:rPr lang="en-US" altLang="cs-CZ" sz="1400" dirty="0">
                <a:solidFill>
                  <a:srgbClr val="000000"/>
                </a:solidFill>
              </a:rPr>
              <a:t> k </a:t>
            </a:r>
            <a:r>
              <a:rPr lang="en-US" altLang="cs-CZ" sz="1400" dirty="0" err="1">
                <a:solidFill>
                  <a:srgbClr val="000000"/>
                </a:solidFill>
              </a:rPr>
              <a:t>neočekávanému</a:t>
            </a:r>
            <a:r>
              <a:rPr lang="en-US" altLang="cs-CZ" sz="1400" dirty="0">
                <a:solidFill>
                  <a:srgbClr val="000000"/>
                </a:solidFill>
              </a:rPr>
              <a:t>. </a:t>
            </a:r>
            <a:r>
              <a:rPr lang="en-US" altLang="cs-CZ" sz="14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400" dirty="0">
                <a:solidFill>
                  <a:srgbClr val="000000"/>
                </a:solidFill>
              </a:rPr>
              <a:t> je </a:t>
            </a:r>
            <a:r>
              <a:rPr lang="en-US" altLang="cs-CZ" sz="1400" dirty="0" err="1">
                <a:solidFill>
                  <a:srgbClr val="000000"/>
                </a:solidFill>
              </a:rPr>
              <a:t>doprovázeno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analýzou</a:t>
            </a:r>
            <a:r>
              <a:rPr lang="en-US" altLang="cs-CZ" sz="1400" dirty="0">
                <a:solidFill>
                  <a:srgbClr val="000000"/>
                </a:solidFill>
              </a:rPr>
              <a:t>: </a:t>
            </a:r>
            <a:r>
              <a:rPr lang="en-US" altLang="cs-CZ" sz="1400" dirty="0" err="1">
                <a:solidFill>
                  <a:srgbClr val="000000"/>
                </a:solidFill>
              </a:rPr>
              <a:t>poznámky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jsou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strukturovány</a:t>
            </a:r>
            <a:r>
              <a:rPr lang="en-US" altLang="cs-CZ" sz="1400" dirty="0">
                <a:solidFill>
                  <a:srgbClr val="000000"/>
                </a:solidFill>
              </a:rPr>
              <a:t>. Na </a:t>
            </a:r>
            <a:r>
              <a:rPr lang="en-US" altLang="cs-CZ" sz="1400" dirty="0" err="1">
                <a:solidFill>
                  <a:srgbClr val="000000"/>
                </a:solidFill>
              </a:rPr>
              <a:t>jejich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základě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jsou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formulovány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kategorie</a:t>
            </a:r>
            <a:r>
              <a:rPr lang="en-US" altLang="cs-CZ" sz="1400" dirty="0">
                <a:solidFill>
                  <a:srgbClr val="000000"/>
                </a:solidFill>
              </a:rPr>
              <a:t>, </a:t>
            </a:r>
            <a:r>
              <a:rPr lang="en-US" altLang="cs-CZ" sz="1400" dirty="0" err="1">
                <a:solidFill>
                  <a:srgbClr val="000000"/>
                </a:solidFill>
              </a:rPr>
              <a:t>které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dávají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návod</a:t>
            </a:r>
            <a:r>
              <a:rPr lang="en-US" altLang="cs-CZ" sz="1400" dirty="0">
                <a:solidFill>
                  <a:srgbClr val="000000"/>
                </a:solidFill>
              </a:rPr>
              <a:t> k </a:t>
            </a:r>
            <a:r>
              <a:rPr lang="en-US" altLang="cs-CZ" sz="1400" dirty="0" err="1">
                <a:solidFill>
                  <a:srgbClr val="000000"/>
                </a:solidFill>
              </a:rPr>
              <a:t>dalšímu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400" dirty="0">
                <a:solidFill>
                  <a:srgbClr val="000000"/>
                </a:solidFill>
              </a:rPr>
              <a:t>.  U </a:t>
            </a:r>
            <a:r>
              <a:rPr lang="en-US" altLang="cs-CZ" sz="1400" dirty="0" err="1">
                <a:solidFill>
                  <a:srgbClr val="000000"/>
                </a:solidFill>
              </a:rPr>
              <a:t>strukturovaného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400" dirty="0">
                <a:solidFill>
                  <a:srgbClr val="000000"/>
                </a:solidFill>
              </a:rPr>
              <a:t> se </a:t>
            </a:r>
            <a:r>
              <a:rPr lang="en-US" altLang="cs-CZ" sz="1400" dirty="0" err="1">
                <a:solidFill>
                  <a:srgbClr val="000000"/>
                </a:solidFill>
              </a:rPr>
              <a:t>naproti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tomu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předpokládá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schéma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kategorií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ke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klasifikaci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způsobů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jednání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předem</a:t>
            </a:r>
            <a:r>
              <a:rPr lang="en-US" altLang="cs-CZ" sz="1400" dirty="0">
                <a:solidFill>
                  <a:srgbClr val="000000"/>
                </a:solidFill>
              </a:rPr>
              <a:t>.</a:t>
            </a:r>
          </a:p>
          <a:p>
            <a:r>
              <a:rPr lang="en-US" altLang="cs-CZ" sz="1400" b="1" dirty="0">
                <a:solidFill>
                  <a:srgbClr val="000000"/>
                </a:solidFill>
              </a:rPr>
              <a:t>3. </a:t>
            </a:r>
            <a:r>
              <a:rPr lang="en-US" altLang="cs-CZ" sz="1400" b="1" dirty="0" err="1">
                <a:solidFill>
                  <a:srgbClr val="000000"/>
                </a:solidFill>
              </a:rPr>
              <a:t>Otevřené</a:t>
            </a:r>
            <a:r>
              <a:rPr lang="en-US" altLang="cs-CZ" sz="1400" b="1" dirty="0">
                <a:solidFill>
                  <a:srgbClr val="000000"/>
                </a:solidFill>
              </a:rPr>
              <a:t> a </a:t>
            </a:r>
            <a:r>
              <a:rPr lang="en-US" altLang="cs-CZ" sz="1400" b="1" dirty="0" err="1">
                <a:solidFill>
                  <a:srgbClr val="000000"/>
                </a:solidFill>
              </a:rPr>
              <a:t>skryté</a:t>
            </a:r>
            <a:r>
              <a:rPr lang="en-US" altLang="cs-CZ" sz="1400" b="1" dirty="0">
                <a:solidFill>
                  <a:srgbClr val="000000"/>
                </a:solidFill>
              </a:rPr>
              <a:t> </a:t>
            </a:r>
            <a:r>
              <a:rPr lang="en-US" altLang="cs-CZ" sz="1400" b="1" dirty="0" err="1">
                <a:solidFill>
                  <a:srgbClr val="000000"/>
                </a:solidFill>
              </a:rPr>
              <a:t>pozorování</a:t>
            </a:r>
            <a:r>
              <a:rPr lang="en-US" altLang="cs-CZ" sz="1400" b="1" dirty="0">
                <a:solidFill>
                  <a:srgbClr val="000000"/>
                </a:solidFill>
              </a:rPr>
              <a:t>.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Při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otevřeném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vystupuje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pozorovatele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otevřeně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jako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výzkumník</a:t>
            </a:r>
            <a:r>
              <a:rPr lang="en-US" altLang="cs-CZ" sz="1400" dirty="0">
                <a:solidFill>
                  <a:srgbClr val="000000"/>
                </a:solidFill>
              </a:rPr>
              <a:t>, </a:t>
            </a:r>
            <a:r>
              <a:rPr lang="en-US" altLang="cs-CZ" sz="1400" dirty="0" err="1">
                <a:solidFill>
                  <a:srgbClr val="000000"/>
                </a:solidFill>
              </a:rPr>
              <a:t>zatímco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při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skrytém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svoji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identitu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skrývá</a:t>
            </a:r>
            <a:r>
              <a:rPr lang="en-US" altLang="cs-CZ" sz="1400" dirty="0">
                <a:solidFill>
                  <a:srgbClr val="000000"/>
                </a:solidFill>
              </a:rPr>
              <a:t> (</a:t>
            </a:r>
            <a:r>
              <a:rPr lang="en-US" altLang="cs-CZ" sz="1400" dirty="0" err="1">
                <a:solidFill>
                  <a:srgbClr val="000000"/>
                </a:solidFill>
              </a:rPr>
              <a:t>což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při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strukturovaném</a:t>
            </a:r>
            <a:r>
              <a:rPr lang="en-US" altLang="cs-CZ" sz="1400" dirty="0">
                <a:solidFill>
                  <a:srgbClr val="000000"/>
                </a:solidFill>
              </a:rPr>
              <a:t> a </a:t>
            </a:r>
            <a:r>
              <a:rPr lang="en-US" altLang="cs-CZ" sz="1400" dirty="0" err="1">
                <a:solidFill>
                  <a:srgbClr val="000000"/>
                </a:solidFill>
              </a:rPr>
              <a:t>systematickém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lze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ztěží</a:t>
            </a:r>
            <a:r>
              <a:rPr lang="en-US" altLang="cs-CZ" sz="1400" dirty="0">
                <a:solidFill>
                  <a:srgbClr val="000000"/>
                </a:solidFill>
              </a:rPr>
              <a:t>).</a:t>
            </a:r>
          </a:p>
          <a:p>
            <a:r>
              <a:rPr lang="en-US" altLang="cs-CZ" sz="1400" b="1" dirty="0">
                <a:solidFill>
                  <a:srgbClr val="000000"/>
                </a:solidFill>
              </a:rPr>
              <a:t>4. </a:t>
            </a:r>
            <a:r>
              <a:rPr lang="en-US" altLang="cs-CZ" sz="1400" b="1" dirty="0" err="1">
                <a:solidFill>
                  <a:srgbClr val="000000"/>
                </a:solidFill>
              </a:rPr>
              <a:t>Zúčastněné</a:t>
            </a:r>
            <a:r>
              <a:rPr lang="en-US" altLang="cs-CZ" sz="1400" b="1" dirty="0">
                <a:solidFill>
                  <a:srgbClr val="000000"/>
                </a:solidFill>
              </a:rPr>
              <a:t> a </a:t>
            </a:r>
            <a:r>
              <a:rPr lang="en-US" altLang="cs-CZ" sz="1400" b="1" dirty="0" err="1">
                <a:solidFill>
                  <a:srgbClr val="000000"/>
                </a:solidFill>
              </a:rPr>
              <a:t>nezúčastněné</a:t>
            </a:r>
            <a:r>
              <a:rPr lang="en-US" altLang="cs-CZ" sz="1400" b="1" dirty="0">
                <a:solidFill>
                  <a:srgbClr val="000000"/>
                </a:solidFill>
              </a:rPr>
              <a:t> </a:t>
            </a:r>
            <a:r>
              <a:rPr lang="en-US" altLang="cs-CZ" sz="1400" b="1" dirty="0" err="1">
                <a:solidFill>
                  <a:srgbClr val="000000"/>
                </a:solidFill>
              </a:rPr>
              <a:t>pozorování</a:t>
            </a:r>
            <a:r>
              <a:rPr lang="en-US" altLang="cs-CZ" sz="1400" b="1" dirty="0">
                <a:solidFill>
                  <a:srgbClr val="000000"/>
                </a:solidFill>
              </a:rPr>
              <a:t>.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Při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zúčastněném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400" dirty="0">
                <a:solidFill>
                  <a:srgbClr val="000000"/>
                </a:solidFill>
              </a:rPr>
              <a:t> je </a:t>
            </a:r>
            <a:r>
              <a:rPr lang="en-US" altLang="cs-CZ" sz="1400" dirty="0" err="1">
                <a:solidFill>
                  <a:srgbClr val="000000"/>
                </a:solidFill>
              </a:rPr>
              <a:t>výzkumník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sám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elementem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pozorovaného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sociálního</a:t>
            </a:r>
            <a:r>
              <a:rPr lang="en-US" altLang="cs-CZ" sz="1400" dirty="0">
                <a:solidFill>
                  <a:srgbClr val="000000"/>
                </a:solidFill>
              </a:rPr>
              <a:t> pole, </a:t>
            </a:r>
            <a:r>
              <a:rPr lang="en-US" altLang="cs-CZ" sz="1400" dirty="0" err="1">
                <a:solidFill>
                  <a:srgbClr val="000000"/>
                </a:solidFill>
              </a:rPr>
              <a:t>zatímco</a:t>
            </a:r>
            <a:r>
              <a:rPr lang="en-US" altLang="cs-CZ" sz="1400" dirty="0">
                <a:solidFill>
                  <a:srgbClr val="000000"/>
                </a:solidFill>
              </a:rPr>
              <a:t> v </a:t>
            </a:r>
            <a:r>
              <a:rPr lang="en-US" altLang="cs-CZ" sz="1400" dirty="0" err="1">
                <a:solidFill>
                  <a:srgbClr val="000000"/>
                </a:solidFill>
              </a:rPr>
              <a:t>opačném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případě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zůstává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vně</a:t>
            </a:r>
            <a:r>
              <a:rPr lang="en-US" altLang="cs-CZ" sz="1400" dirty="0">
                <a:solidFill>
                  <a:srgbClr val="000000"/>
                </a:solidFill>
              </a:rPr>
              <a:t>. </a:t>
            </a:r>
            <a:r>
              <a:rPr lang="en-US" altLang="cs-CZ" sz="1400" dirty="0" err="1">
                <a:solidFill>
                  <a:srgbClr val="000000"/>
                </a:solidFill>
              </a:rPr>
              <a:t>Zúčastněné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lze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dále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dělit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na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aktivní</a:t>
            </a:r>
            <a:r>
              <a:rPr lang="en-US" altLang="cs-CZ" sz="1400" dirty="0">
                <a:solidFill>
                  <a:srgbClr val="000000"/>
                </a:solidFill>
              </a:rPr>
              <a:t> a </a:t>
            </a:r>
            <a:r>
              <a:rPr lang="en-US" altLang="cs-CZ" sz="1400" dirty="0" err="1">
                <a:solidFill>
                  <a:srgbClr val="000000"/>
                </a:solidFill>
              </a:rPr>
              <a:t>pasivní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podle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toho</a:t>
            </a:r>
            <a:r>
              <a:rPr lang="en-US" altLang="cs-CZ" sz="1400" dirty="0">
                <a:solidFill>
                  <a:srgbClr val="000000"/>
                </a:solidFill>
              </a:rPr>
              <a:t>, </a:t>
            </a:r>
            <a:r>
              <a:rPr lang="en-US" altLang="cs-CZ" sz="1400" dirty="0" err="1">
                <a:solidFill>
                  <a:srgbClr val="000000"/>
                </a:solidFill>
              </a:rPr>
              <a:t>zda</a:t>
            </a:r>
            <a:r>
              <a:rPr lang="en-US" altLang="cs-CZ" sz="1400" dirty="0">
                <a:solidFill>
                  <a:srgbClr val="000000"/>
                </a:solidFill>
              </a:rPr>
              <a:t> se </a:t>
            </a:r>
            <a:r>
              <a:rPr lang="en-US" altLang="cs-CZ" sz="1400" dirty="0" err="1">
                <a:solidFill>
                  <a:srgbClr val="000000"/>
                </a:solidFill>
              </a:rPr>
              <a:t>se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zkoumaným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politickým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polem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identifikuje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či</a:t>
            </a:r>
            <a:r>
              <a:rPr lang="en-US" altLang="cs-CZ" sz="1400" dirty="0">
                <a:solidFill>
                  <a:srgbClr val="000000"/>
                </a:solidFill>
              </a:rPr>
              <a:t> </a:t>
            </a:r>
            <a:r>
              <a:rPr lang="en-US" altLang="cs-CZ" sz="1400" dirty="0" err="1">
                <a:solidFill>
                  <a:srgbClr val="000000"/>
                </a:solidFill>
              </a:rPr>
              <a:t>nikoliv</a:t>
            </a:r>
            <a:r>
              <a:rPr lang="en-US" altLang="cs-CZ" sz="1400" dirty="0">
                <a:solidFill>
                  <a:srgbClr val="000000"/>
                </a:solidFill>
              </a:rPr>
              <a:t>.</a:t>
            </a:r>
          </a:p>
          <a:p>
            <a:endParaRPr lang="en-US" altLang="cs-CZ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104505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0" name="Picture 139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700">
                <a:solidFill>
                  <a:srgbClr val="FFFFFF"/>
                </a:solidFill>
              </a:rPr>
              <a:t>Jak hodnotit „kvalitu“ výzkumného designu: </a:t>
            </a:r>
            <a:r>
              <a:rPr lang="cs-CZ" sz="3700" b="1">
                <a:solidFill>
                  <a:srgbClr val="FFFFFF"/>
                </a:solidFill>
              </a:rPr>
              <a:t>Interní a externí validita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altLang="cs-CZ" sz="2400">
                <a:solidFill>
                  <a:srgbClr val="000000"/>
                </a:solidFill>
              </a:rPr>
              <a:t>Pokud můžeme hodně vsadit na to, že výzkum má dobrou schopnost v rámci zkoumaných případů bezpečně odhalit kauzalitu (že x ovlivňuje y) má vysokou </a:t>
            </a:r>
            <a:r>
              <a:rPr lang="cs-CZ" altLang="cs-CZ" sz="2400" b="1">
                <a:solidFill>
                  <a:srgbClr val="000000"/>
                </a:solidFill>
              </a:rPr>
              <a:t>interní validitu </a:t>
            </a:r>
            <a:r>
              <a:rPr lang="cs-CZ" altLang="cs-CZ" sz="2400">
                <a:solidFill>
                  <a:srgbClr val="000000"/>
                </a:solidFill>
              </a:rPr>
              <a:t>(a naopak)</a:t>
            </a:r>
          </a:p>
          <a:p>
            <a:pPr>
              <a:buFont typeface="Wingdings" pitchFamily="2" charset="2"/>
              <a:buNone/>
            </a:pPr>
            <a:endParaRPr lang="cs-CZ" altLang="cs-CZ" sz="2400">
              <a:solidFill>
                <a:srgbClr val="0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altLang="cs-CZ" sz="2400">
                <a:solidFill>
                  <a:srgbClr val="000000"/>
                </a:solidFill>
              </a:rPr>
              <a:t>Pokud si můžeme být jisti, že výsledky našeho výzkumu jsou platné i mimo kontext (případně zkoumané případy), v němž jsme ho provedli, má vysokou </a:t>
            </a:r>
            <a:r>
              <a:rPr lang="cs-CZ" altLang="cs-CZ" sz="2400" b="1">
                <a:solidFill>
                  <a:srgbClr val="000000"/>
                </a:solidFill>
              </a:rPr>
              <a:t>externí validitu (</a:t>
            </a:r>
            <a:r>
              <a:rPr lang="cs-CZ" altLang="cs-CZ" sz="2400">
                <a:solidFill>
                  <a:srgbClr val="000000"/>
                </a:solidFill>
              </a:rPr>
              <a:t>a naopak</a:t>
            </a:r>
            <a:r>
              <a:rPr lang="cs-CZ" altLang="cs-CZ" sz="2400" b="1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154152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Dekonstrukce interní validity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altLang="cs-CZ" sz="2400">
                <a:solidFill>
                  <a:srgbClr val="000000"/>
                </a:solidFill>
              </a:rPr>
              <a:t>Interní validita má několik komponent:</a:t>
            </a:r>
          </a:p>
          <a:p>
            <a:endParaRPr lang="cs-CZ" altLang="cs-CZ" sz="2400">
              <a:solidFill>
                <a:srgbClr val="000000"/>
              </a:solidFill>
            </a:endParaRPr>
          </a:p>
          <a:p>
            <a:r>
              <a:rPr lang="cs-CZ" altLang="cs-CZ" sz="2400" b="1">
                <a:solidFill>
                  <a:srgbClr val="000000"/>
                </a:solidFill>
              </a:rPr>
              <a:t>Statistickou</a:t>
            </a:r>
          </a:p>
          <a:p>
            <a:r>
              <a:rPr lang="cs-CZ" altLang="cs-CZ" sz="2400" b="1">
                <a:solidFill>
                  <a:srgbClr val="000000"/>
                </a:solidFill>
              </a:rPr>
              <a:t>Kauzální</a:t>
            </a:r>
          </a:p>
          <a:p>
            <a:r>
              <a:rPr lang="cs-CZ" altLang="cs-CZ" sz="2400" b="1">
                <a:solidFill>
                  <a:srgbClr val="000000"/>
                </a:solidFill>
              </a:rPr>
              <a:t>Konstruktovou</a:t>
            </a:r>
          </a:p>
        </p:txBody>
      </p:sp>
    </p:spTree>
    <p:extLst>
      <p:ext uri="{BB962C8B-B14F-4D97-AF65-F5344CB8AC3E}">
        <p14:creationId xmlns:p14="http://schemas.microsoft.com/office/powerpoint/2010/main" val="41469621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altLang="cs-CZ" b="1">
                <a:solidFill>
                  <a:srgbClr val="FFFFFF"/>
                </a:solidFill>
              </a:rPr>
              <a:t>Statistická validita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sz="2200">
                <a:solidFill>
                  <a:srgbClr val="000000"/>
                </a:solidFill>
              </a:rPr>
              <a:t>Zjišťuje, zda existuje </a:t>
            </a:r>
            <a:r>
              <a:rPr lang="cs-CZ" sz="2200" u="sng">
                <a:solidFill>
                  <a:srgbClr val="000000"/>
                </a:solidFill>
              </a:rPr>
              <a:t>statisticky významný vztah (kovariance) </a:t>
            </a:r>
            <a:r>
              <a:rPr lang="cs-CZ" sz="2200">
                <a:solidFill>
                  <a:srgbClr val="000000"/>
                </a:solidFill>
              </a:rPr>
              <a:t>mezi proměnnými, které výzkumníka zajímají a zda lze určit jeho velikost</a:t>
            </a:r>
          </a:p>
          <a:p>
            <a:pPr>
              <a:defRPr/>
            </a:pPr>
            <a:r>
              <a:rPr lang="cs-CZ" sz="2200">
                <a:solidFill>
                  <a:srgbClr val="000000"/>
                </a:solidFill>
              </a:rPr>
              <a:t>Jde o efektivní a přesné použití statistických nástrojů (statistické usuzování- například se předpokládá něco o distribuci hodnot proměnných nebo o vztahu proměnných a podle toho se používá statistika), posouzení statistické významnosti a síly vztahu.</a:t>
            </a:r>
          </a:p>
          <a:p>
            <a:pPr>
              <a:defRPr/>
            </a:pPr>
            <a:r>
              <a:rPr lang="cs-CZ" sz="2200">
                <a:solidFill>
                  <a:srgbClr val="000000"/>
                </a:solidFill>
              </a:rPr>
              <a:t>Manski: SV je o tom, jak velikost a variabilita vzorku ovlivňuje závěry, které můžeme udělat o populaci.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20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88856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altLang="cs-CZ" b="1">
                <a:solidFill>
                  <a:srgbClr val="FFFFFF"/>
                </a:solidFill>
              </a:rPr>
              <a:t>Kauzální validita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altLang="cs-CZ" sz="2400">
                <a:solidFill>
                  <a:srgbClr val="000000"/>
                </a:solidFill>
              </a:rPr>
              <a:t>Jde o určení toho, zda variance, nalezená v datech, má </a:t>
            </a:r>
            <a:r>
              <a:rPr lang="cs-CZ" altLang="cs-CZ" sz="2400" u="sng">
                <a:solidFill>
                  <a:srgbClr val="000000"/>
                </a:solidFill>
              </a:rPr>
              <a:t>kauzální </a:t>
            </a:r>
            <a:r>
              <a:rPr lang="cs-CZ" altLang="cs-CZ" sz="2400">
                <a:solidFill>
                  <a:srgbClr val="000000"/>
                </a:solidFill>
              </a:rPr>
              <a:t>charakter.</a:t>
            </a:r>
          </a:p>
          <a:p>
            <a:pPr>
              <a:buFont typeface="Wingdings" pitchFamily="2" charset="2"/>
              <a:buNone/>
            </a:pPr>
            <a:endParaRPr lang="cs-CZ" altLang="cs-CZ" sz="2400">
              <a:solidFill>
                <a:srgbClr val="0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altLang="cs-CZ" sz="2400">
                <a:solidFill>
                  <a:srgbClr val="000000"/>
                </a:solidFill>
              </a:rPr>
              <a:t>Prakticky to znamená určit (a být si jist), že změna v T způsobuje Y.</a:t>
            </a:r>
          </a:p>
          <a:p>
            <a:pPr>
              <a:buFont typeface="Wingdings" pitchFamily="2" charset="2"/>
              <a:buNone/>
            </a:pPr>
            <a:endParaRPr lang="cs-CZ" altLang="cs-CZ" sz="2400">
              <a:solidFill>
                <a:srgbClr val="0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altLang="cs-CZ" sz="2400">
                <a:solidFill>
                  <a:srgbClr val="000000"/>
                </a:solidFill>
              </a:rPr>
              <a:t>Nejde o to, jak velký/silný je vztah (to je statistická validita), ale o </a:t>
            </a:r>
            <a:r>
              <a:rPr lang="cs-CZ" altLang="cs-CZ" sz="2400" b="1">
                <a:solidFill>
                  <a:srgbClr val="000000"/>
                </a:solidFill>
              </a:rPr>
              <a:t>identifikaci proměnných</a:t>
            </a:r>
            <a:r>
              <a:rPr lang="cs-CZ" altLang="cs-CZ" sz="2400">
                <a:solidFill>
                  <a:srgbClr val="000000"/>
                </a:solidFill>
              </a:rPr>
              <a:t>, které se na něm podílí („4 kauzální překážky“).</a:t>
            </a:r>
          </a:p>
          <a:p>
            <a:pPr>
              <a:buFont typeface="Wingdings" pitchFamily="2" charset="2"/>
              <a:buNone/>
            </a:pPr>
            <a:r>
              <a:rPr lang="cs-CZ" altLang="cs-CZ" sz="2400">
                <a:solidFill>
                  <a:srgbClr val="000000"/>
                </a:solidFill>
              </a:rPr>
              <a:t>„Skutečně je naše nezávislá proměnná nezávislá“?</a:t>
            </a:r>
          </a:p>
        </p:txBody>
      </p:sp>
    </p:spTree>
    <p:extLst>
      <p:ext uri="{BB962C8B-B14F-4D97-AF65-F5344CB8AC3E}">
        <p14:creationId xmlns:p14="http://schemas.microsoft.com/office/powerpoint/2010/main" val="27636654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altLang="cs-CZ" b="1">
                <a:solidFill>
                  <a:srgbClr val="FFFFFF"/>
                </a:solidFill>
              </a:rPr>
              <a:t>Konstruktová validita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altLang="cs-CZ" sz="2400">
                <a:solidFill>
                  <a:srgbClr val="000000"/>
                </a:solidFill>
              </a:rPr>
              <a:t>Hodnocení toho, jak validní je pozorování/data pro teorii, k níž je vztaženo.</a:t>
            </a:r>
          </a:p>
          <a:p>
            <a:endParaRPr lang="cs-CZ" altLang="cs-CZ" sz="2400">
              <a:solidFill>
                <a:srgbClr val="000000"/>
              </a:solidFill>
            </a:endParaRPr>
          </a:p>
          <a:p>
            <a:r>
              <a:rPr lang="cs-CZ" altLang="cs-CZ" sz="2400">
                <a:solidFill>
                  <a:srgbClr val="000000"/>
                </a:solidFill>
              </a:rPr>
              <a:t>Širší než kauzální validita, nejde jen o to, zda mezi T a Y je kauzální vztah, ale o to, zda tento vztah jde dobře (validně) uplatnit i na T a Y v již existující teorii (z níž jsme vyšli).</a:t>
            </a:r>
          </a:p>
          <a:p>
            <a:r>
              <a:rPr lang="cs-CZ" altLang="cs-CZ" sz="2400">
                <a:solidFill>
                  <a:srgbClr val="000000"/>
                </a:solidFill>
              </a:rPr>
              <a:t>„Operacionalizovali jsme proměnné (případně převzali z nějakého předchozího výzkumu) tak, že teď naše zjištění dobře můžeme vztáhnout k teorii?“</a:t>
            </a:r>
          </a:p>
        </p:txBody>
      </p:sp>
    </p:spTree>
    <p:extLst>
      <p:ext uri="{BB962C8B-B14F-4D97-AF65-F5344CB8AC3E}">
        <p14:creationId xmlns:p14="http://schemas.microsoft.com/office/powerpoint/2010/main" val="24842400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cs-CZ" altLang="cs-CZ"/>
              <a:t>Externí validita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 fontScale="92500"/>
          </a:bodyPr>
          <a:lstStyle/>
          <a:p>
            <a:r>
              <a:rPr lang="cs-CZ" altLang="cs-CZ" dirty="0"/>
              <a:t>Úzce souvisí s koncepty </a:t>
            </a:r>
            <a:r>
              <a:rPr lang="cs-CZ" altLang="cs-CZ" b="1" dirty="0"/>
              <a:t>„robustnosti“ výsledku </a:t>
            </a:r>
            <a:r>
              <a:rPr lang="cs-CZ" altLang="cs-CZ" dirty="0"/>
              <a:t>a „</a:t>
            </a:r>
            <a:r>
              <a:rPr lang="cs-CZ" altLang="cs-CZ" b="1" dirty="0"/>
              <a:t>vědecké replikace</a:t>
            </a:r>
            <a:r>
              <a:rPr lang="cs-CZ" altLang="cs-CZ" dirty="0"/>
              <a:t>“.</a:t>
            </a:r>
          </a:p>
          <a:p>
            <a:r>
              <a:rPr lang="cs-CZ" altLang="cs-CZ" dirty="0"/>
              <a:t>Zajímá se o to, jestli výsledek, který jsme získali na nějaké populaci, je snadno přenositelný i na populaci jinou („robustnost výsledku“).</a:t>
            </a:r>
          </a:p>
          <a:p>
            <a:r>
              <a:rPr lang="cs-CZ" altLang="cs-CZ" dirty="0"/>
              <a:t>Vědecká replikace odkazuje k situaci, kdy (např. v teoretickém vakuu) buďto </a:t>
            </a:r>
            <a:r>
              <a:rPr lang="cs-CZ" altLang="cs-CZ" b="1" dirty="0"/>
              <a:t>opakujeme</a:t>
            </a:r>
            <a:r>
              <a:rPr lang="cs-CZ" altLang="cs-CZ" dirty="0"/>
              <a:t> náš </a:t>
            </a:r>
            <a:r>
              <a:rPr lang="cs-CZ" altLang="cs-CZ" b="1" dirty="0"/>
              <a:t>výzkum</a:t>
            </a:r>
            <a:r>
              <a:rPr lang="cs-CZ" altLang="cs-CZ" dirty="0"/>
              <a:t> na </a:t>
            </a:r>
            <a:r>
              <a:rPr lang="cs-CZ" altLang="cs-CZ" b="1" dirty="0"/>
              <a:t>jiné populaci</a:t>
            </a:r>
            <a:r>
              <a:rPr lang="cs-CZ" altLang="cs-CZ" dirty="0"/>
              <a:t>, abychom ověřili naše původní zjištění nebo </a:t>
            </a:r>
            <a:r>
              <a:rPr lang="cs-CZ" altLang="cs-CZ" b="1" dirty="0"/>
              <a:t>rozšíříme teorii </a:t>
            </a:r>
            <a:r>
              <a:rPr lang="cs-CZ" altLang="cs-CZ" dirty="0"/>
              <a:t>o další předpoklady na </a:t>
            </a:r>
            <a:r>
              <a:rPr lang="cs-CZ" altLang="cs-CZ" b="1" dirty="0"/>
              <a:t>stejné populaci</a:t>
            </a:r>
            <a:r>
              <a:rPr lang="cs-CZ" altLang="cs-CZ" dirty="0"/>
              <a:t>.</a:t>
            </a:r>
          </a:p>
          <a:p>
            <a:r>
              <a:rPr lang="cs-CZ" altLang="cs-CZ" dirty="0"/>
              <a:t>„Platí naše zjištění i v jiném kontextu, než jsme ho zjistili?“ „Pokud ne, proč“?</a:t>
            </a:r>
          </a:p>
        </p:txBody>
      </p:sp>
    </p:spTree>
    <p:extLst>
      <p:ext uri="{BB962C8B-B14F-4D97-AF65-F5344CB8AC3E}">
        <p14:creationId xmlns:p14="http://schemas.microsoft.com/office/powerpoint/2010/main" val="88162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pPr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pPr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6000" b="1" dirty="0">
                <a:solidFill>
                  <a:srgbClr val="000000"/>
                </a:solidFill>
              </a:rPr>
              <a:t>                                    ZKOUMÁME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„Čtyři kauzální překážky“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sz="2400" b="1">
                <a:solidFill>
                  <a:srgbClr val="000000"/>
                </a:solidFill>
              </a:rPr>
              <a:t>Abychom mohli mezi dvěma proměnnými konstatovat kauzální vztah </a:t>
            </a:r>
            <a:r>
              <a:rPr lang="cs-CZ" sz="2400">
                <a:solidFill>
                  <a:srgbClr val="000000"/>
                </a:solidFill>
              </a:rPr>
              <a:t>(nezávislá proměnná X ovlivňuje závislou Y):</a:t>
            </a:r>
          </a:p>
          <a:p>
            <a:pPr>
              <a:buFont typeface="Wingdings" pitchFamily="2" charset="2"/>
              <a:buAutoNum type="arabicPeriod"/>
            </a:pPr>
            <a:r>
              <a:rPr lang="cs-CZ" sz="2400">
                <a:solidFill>
                  <a:srgbClr val="000000"/>
                </a:solidFill>
              </a:rPr>
              <a:t>Musí existovat věrohodný mechanismus, který spojuje X a Y.</a:t>
            </a:r>
          </a:p>
          <a:p>
            <a:pPr>
              <a:buFont typeface="Wingdings" pitchFamily="2" charset="2"/>
              <a:buAutoNum type="arabicPeriod"/>
            </a:pPr>
            <a:r>
              <a:rPr lang="cs-CZ" sz="2400">
                <a:solidFill>
                  <a:srgbClr val="000000"/>
                </a:solidFill>
              </a:rPr>
              <a:t>Musíme si být jisti, že to není naopak a Y neovlivňuje X</a:t>
            </a:r>
          </a:p>
          <a:p>
            <a:pPr>
              <a:buFont typeface="Wingdings" pitchFamily="2" charset="2"/>
              <a:buAutoNum type="arabicPeriod"/>
            </a:pPr>
            <a:r>
              <a:rPr lang="cs-CZ" sz="2400">
                <a:solidFill>
                  <a:srgbClr val="000000"/>
                </a:solidFill>
              </a:rPr>
              <a:t>Mění se Y s tím, jak se mění X (kovariance).</a:t>
            </a:r>
          </a:p>
          <a:p>
            <a:pPr>
              <a:buFont typeface="Wingdings" pitchFamily="2" charset="2"/>
              <a:buAutoNum type="arabicPeriod"/>
            </a:pPr>
            <a:r>
              <a:rPr lang="cs-CZ" sz="2400">
                <a:solidFill>
                  <a:srgbClr val="000000"/>
                </a:solidFill>
              </a:rPr>
              <a:t>Neexistuje nějaká proměnná Z, která zároveň ovlivňuje X a Y.</a:t>
            </a:r>
          </a:p>
        </p:txBody>
      </p:sp>
    </p:spTree>
    <p:extLst>
      <p:ext uri="{BB962C8B-B14F-4D97-AF65-F5344CB8AC3E}">
        <p14:creationId xmlns:p14="http://schemas.microsoft.com/office/powerpoint/2010/main" val="3560268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endParaRPr lang="cs-CZ" sz="2400">
              <a:solidFill>
                <a:srgbClr val="000000"/>
              </a:solidFill>
            </a:endParaRPr>
          </a:p>
          <a:p>
            <a:endParaRPr lang="cs-CZ" sz="240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400">
                <a:solidFill>
                  <a:srgbClr val="000000"/>
                </a:solidFill>
              </a:rPr>
              <a:t>Jsme HRC a vyrobili jsme následující video:</a:t>
            </a:r>
          </a:p>
          <a:p>
            <a:endParaRPr lang="cs-CZ" sz="240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400">
                <a:solidFill>
                  <a:srgbClr val="000000"/>
                </a:solidFill>
                <a:hlinkClick r:id="rId3"/>
              </a:rPr>
              <a:t>https://www.youtube.com/watch?v=RaxNEzA3jRs</a:t>
            </a:r>
            <a:endParaRPr lang="cs-CZ" sz="24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cs-CZ" sz="240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400">
                <a:solidFill>
                  <a:srgbClr val="000000"/>
                </a:solidFill>
              </a:rPr>
              <a:t>  chceme zkoumat, jestli „funguje“</a:t>
            </a:r>
          </a:p>
          <a:p>
            <a:pPr marL="0" indent="0">
              <a:buNone/>
            </a:pPr>
            <a:endParaRPr lang="cs-CZ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200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endParaRPr lang="cs-CZ" sz="2400">
              <a:solidFill>
                <a:srgbClr val="000000"/>
              </a:solidFill>
            </a:endParaRPr>
          </a:p>
          <a:p>
            <a:endParaRPr lang="cs-CZ" sz="2400">
              <a:solidFill>
                <a:srgbClr val="000000"/>
              </a:solidFill>
            </a:endParaRPr>
          </a:p>
          <a:p>
            <a:r>
              <a:rPr lang="cs-CZ" sz="2400" b="1">
                <a:solidFill>
                  <a:srgbClr val="000000"/>
                </a:solidFill>
              </a:rPr>
              <a:t>Zkuste navrhnout, co znamená „funguje“, tak, aby to byl vztah mezi proměnnými</a:t>
            </a:r>
          </a:p>
          <a:p>
            <a:pPr marL="0" indent="0">
              <a:buNone/>
            </a:pPr>
            <a:endParaRPr lang="cs-CZ" sz="2400">
              <a:solidFill>
                <a:srgbClr val="000000"/>
              </a:solidFill>
            </a:endParaRPr>
          </a:p>
          <a:p>
            <a:endParaRPr lang="cs-CZ" sz="2400">
              <a:solidFill>
                <a:srgbClr val="000000"/>
              </a:solidFill>
            </a:endParaRPr>
          </a:p>
          <a:p>
            <a:r>
              <a:rPr lang="cs-CZ" sz="2400" b="1">
                <a:solidFill>
                  <a:srgbClr val="000000"/>
                </a:solidFill>
              </a:rPr>
              <a:t>Zkuste „funguje“ operacionalizovat</a:t>
            </a:r>
          </a:p>
          <a:p>
            <a:pPr marL="0" indent="0">
              <a:buNone/>
            </a:pPr>
            <a:endParaRPr lang="cs-CZ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379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Cesty, jak zjišťovat, zda video funguje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endParaRPr lang="cs-CZ" sz="1600">
              <a:solidFill>
                <a:srgbClr val="000000"/>
              </a:solidFill>
            </a:endParaRPr>
          </a:p>
          <a:p>
            <a:r>
              <a:rPr lang="cs-CZ" sz="1600">
                <a:solidFill>
                  <a:srgbClr val="000000"/>
                </a:solidFill>
              </a:rPr>
              <a:t>Máme hypotézu, že ti, kdo viděli video, budou Donalda Trumpa hodnotit hůře, než ti, kdo ho neviděli („Sledování videa s negativní reklamou ovlivňuje hodnocení kandidáta, kterého se týká“)</a:t>
            </a:r>
          </a:p>
          <a:p>
            <a:pPr marL="0" indent="0">
              <a:buNone/>
            </a:pPr>
            <a:endParaRPr lang="cs-CZ" sz="1600">
              <a:solidFill>
                <a:srgbClr val="000000"/>
              </a:solidFill>
            </a:endParaRPr>
          </a:p>
          <a:p>
            <a:r>
              <a:rPr lang="cs-CZ" sz="1600">
                <a:solidFill>
                  <a:srgbClr val="000000"/>
                </a:solidFill>
              </a:rPr>
              <a:t>Abychom ji ověřili, potřebujeme </a:t>
            </a:r>
            <a:r>
              <a:rPr lang="cs-CZ" sz="1600" b="1">
                <a:solidFill>
                  <a:srgbClr val="000000"/>
                </a:solidFill>
              </a:rPr>
              <a:t>data</a:t>
            </a:r>
          </a:p>
          <a:p>
            <a:r>
              <a:rPr lang="cs-CZ" sz="1600">
                <a:solidFill>
                  <a:srgbClr val="000000"/>
                </a:solidFill>
              </a:rPr>
              <a:t>V rámci jakého výzkumného postupu se pohybujeme?</a:t>
            </a:r>
          </a:p>
          <a:p>
            <a:endParaRPr lang="cs-CZ" sz="1600">
              <a:solidFill>
                <a:srgbClr val="000000"/>
              </a:solidFill>
            </a:endParaRPr>
          </a:p>
          <a:p>
            <a:r>
              <a:rPr lang="cs-CZ" sz="1600">
                <a:solidFill>
                  <a:srgbClr val="000000"/>
                </a:solidFill>
              </a:rPr>
              <a:t>Kolik případů bychom asi tak měli zkoumat a jakých?</a:t>
            </a:r>
          </a:p>
        </p:txBody>
      </p:sp>
    </p:spTree>
    <p:extLst>
      <p:ext uri="{BB962C8B-B14F-4D97-AF65-F5344CB8AC3E}">
        <p14:creationId xmlns:p14="http://schemas.microsoft.com/office/powerpoint/2010/main" val="2380778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altLang="cs-CZ" sz="4000">
                <a:solidFill>
                  <a:srgbClr val="FFFFFF"/>
                </a:solidFill>
              </a:rPr>
              <a:t>Od designu výzkumu k datům: Jak si vybírat případy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cs-CZ" altLang="cs-CZ" sz="2000">
                <a:solidFill>
                  <a:srgbClr val="000000"/>
                </a:solidFill>
              </a:rPr>
              <a:t>Kromě </a:t>
            </a:r>
            <a:r>
              <a:rPr lang="cs-CZ" altLang="cs-CZ" sz="2000" b="1">
                <a:solidFill>
                  <a:srgbClr val="000000"/>
                </a:solidFill>
              </a:rPr>
              <a:t>jednopřípadových studií</a:t>
            </a:r>
            <a:r>
              <a:rPr lang="cs-CZ" altLang="cs-CZ" sz="2000">
                <a:solidFill>
                  <a:srgbClr val="000000"/>
                </a:solidFill>
              </a:rPr>
              <a:t> (další přednáška) sbíráme často data o větším množství případů, které jsou buďto z hlediska výběru případů:</a:t>
            </a:r>
          </a:p>
          <a:p>
            <a:endParaRPr lang="cs-CZ" altLang="cs-CZ" sz="2000">
              <a:solidFill>
                <a:srgbClr val="000000"/>
              </a:solidFill>
            </a:endParaRPr>
          </a:p>
          <a:p>
            <a:r>
              <a:rPr lang="cs-CZ" altLang="cs-CZ" sz="2000" b="1">
                <a:solidFill>
                  <a:srgbClr val="000000"/>
                </a:solidFill>
              </a:rPr>
              <a:t>Cenzus </a:t>
            </a:r>
            <a:r>
              <a:rPr lang="cs-CZ" altLang="cs-CZ" sz="2000">
                <a:solidFill>
                  <a:srgbClr val="000000"/>
                </a:solidFill>
              </a:rPr>
              <a:t>(vybraný vzorek rovná se celá zkoumaná populace)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Výběr </a:t>
            </a:r>
            <a:r>
              <a:rPr lang="cs-CZ" altLang="cs-CZ" sz="2000">
                <a:solidFill>
                  <a:srgbClr val="000000"/>
                </a:solidFill>
              </a:rPr>
              <a:t>(vybíráme jenom určité jednotky populace).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Kdy zvolit cenzus, kdy vzorek a jak případy vybrat </a:t>
            </a:r>
            <a:r>
              <a:rPr lang="cs-CZ" altLang="cs-CZ" sz="2000">
                <a:solidFill>
                  <a:srgbClr val="000000"/>
                </a:solidFill>
              </a:rPr>
              <a:t>(pokud zkoumáme politické systémy, strany atd.) </a:t>
            </a:r>
            <a:r>
              <a:rPr lang="cs-CZ" altLang="cs-CZ" sz="2000" b="1">
                <a:solidFill>
                  <a:srgbClr val="000000"/>
                </a:solidFill>
              </a:rPr>
              <a:t>viz následující přednáška</a:t>
            </a:r>
          </a:p>
          <a:p>
            <a:endParaRPr lang="cs-CZ" altLang="cs-CZ" sz="20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1635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2390</Words>
  <Application>Microsoft Office PowerPoint</Application>
  <PresentationFormat>Širokoúhlá obrazovka</PresentationFormat>
  <Paragraphs>233</Paragraphs>
  <Slides>38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Calibri</vt:lpstr>
      <vt:lpstr>Wingdings</vt:lpstr>
      <vt:lpstr>Motiv Office</vt:lpstr>
      <vt:lpstr>Výzkum v sociálních vědách III. Od kritického zhodnocení literatury přes design výzkumu po sběr dat</vt:lpstr>
      <vt:lpstr>Kritické zhodnocení literatury</vt:lpstr>
      <vt:lpstr>Úkoly kritického zhodnocení literatury</vt:lpstr>
      <vt:lpstr>Prezentace aplikace PowerPoint</vt:lpstr>
      <vt:lpstr>„Čtyři kauzální překážky“</vt:lpstr>
      <vt:lpstr>PŘÍKLAD</vt:lpstr>
      <vt:lpstr>Prezentace aplikace PowerPoint</vt:lpstr>
      <vt:lpstr>Cesty, jak zjišťovat, zda video funguje</vt:lpstr>
      <vt:lpstr>Od designu výzkumu k datům: Jak si vybírat případy</vt:lpstr>
      <vt:lpstr>Druhy výběrů („pokud zkoumáme lidi“)</vt:lpstr>
      <vt:lpstr>Jak to můžeme zkoumat</vt:lpstr>
      <vt:lpstr>Experiment</vt:lpstr>
      <vt:lpstr>Co bychom dělali v našem úkolu</vt:lpstr>
      <vt:lpstr>Observační studie</vt:lpstr>
      <vt:lpstr>Dva druhy observačních studií: průřezové a longitudinální</vt:lpstr>
      <vt:lpstr>Co bychom dělali v našem úkolu</vt:lpstr>
      <vt:lpstr>Prezentace aplikace PowerPoint</vt:lpstr>
      <vt:lpstr>Experiment</vt:lpstr>
      <vt:lpstr>Observační studie</vt:lpstr>
      <vt:lpstr>Závěr</vt:lpstr>
      <vt:lpstr>Nevýhody experimentu a observačních studií</vt:lpstr>
      <vt:lpstr>Testování hypotéz: co se děje s hypotézami, když už máme data</vt:lpstr>
      <vt:lpstr>Jak se statisticky prověřuje: Příklady lineárních (ne)závislostí</vt:lpstr>
      <vt:lpstr>Potřebujeme vždy hypotézy?</vt:lpstr>
      <vt:lpstr>Jaké jsou techniky sběru dat?</vt:lpstr>
      <vt:lpstr>Techniky sběru dat</vt:lpstr>
      <vt:lpstr>Sekundární analýza</vt:lpstr>
      <vt:lpstr>Příklady</vt:lpstr>
      <vt:lpstr>Obsahová analýza</vt:lpstr>
      <vt:lpstr>Obsahová analýza- příklady</vt:lpstr>
      <vt:lpstr>Dotazování</vt:lpstr>
      <vt:lpstr>Pozorování</vt:lpstr>
      <vt:lpstr>Jak hodnotit „kvalitu“ výzkumného designu: Interní a externí validita</vt:lpstr>
      <vt:lpstr>Dekonstrukce interní validity</vt:lpstr>
      <vt:lpstr>Statistická validita</vt:lpstr>
      <vt:lpstr>Kauzální validita</vt:lpstr>
      <vt:lpstr>Konstruktová validita</vt:lpstr>
      <vt:lpstr>Externí validita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v sociálních vědách III. Od kritického zhodnocení literatury přes design výzkumu po sběr dat</dc:title>
  <dc:creator>Roman Chytilek</dc:creator>
  <cp:lastModifiedBy>Roman Chytilek</cp:lastModifiedBy>
  <cp:revision>1</cp:revision>
  <dcterms:created xsi:type="dcterms:W3CDTF">2018-10-18T15:17:27Z</dcterms:created>
  <dcterms:modified xsi:type="dcterms:W3CDTF">2018-10-18T15:17:53Z</dcterms:modified>
</cp:coreProperties>
</file>