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60" r:id="rId6"/>
    <p:sldId id="259" r:id="rId7"/>
    <p:sldId id="264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4C16406-2A01-49B6-A6D8-FD8E9639510C}">
          <p14:sldIdLst>
            <p14:sldId id="256"/>
            <p14:sldId id="262"/>
            <p14:sldId id="257"/>
            <p14:sldId id="258"/>
            <p14:sldId id="260"/>
            <p14:sldId id="259"/>
            <p14:sldId id="26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14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B7725-114B-4B94-BC74-30A6F7A43791}" type="datetimeFigureOut">
              <a:rPr lang="cs-CZ" smtClean="0"/>
              <a:t>26.11.2018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942D6-5A13-4B94-A7C3-D5BC748AEF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0159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B7725-114B-4B94-BC74-30A6F7A43791}" type="datetimeFigureOut">
              <a:rPr lang="cs-CZ" smtClean="0"/>
              <a:t>26.11.2018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942D6-5A13-4B94-A7C3-D5BC748AEF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3413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B7725-114B-4B94-BC74-30A6F7A43791}" type="datetimeFigureOut">
              <a:rPr lang="cs-CZ" smtClean="0"/>
              <a:t>26.11.2018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942D6-5A13-4B94-A7C3-D5BC748AEF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0598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B7725-114B-4B94-BC74-30A6F7A43791}" type="datetimeFigureOut">
              <a:rPr lang="cs-CZ" smtClean="0"/>
              <a:t>26.11.2018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942D6-5A13-4B94-A7C3-D5BC748AEF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9822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B7725-114B-4B94-BC74-30A6F7A43791}" type="datetimeFigureOut">
              <a:rPr lang="cs-CZ" smtClean="0"/>
              <a:t>26.11.2018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942D6-5A13-4B94-A7C3-D5BC748AEF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3920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B7725-114B-4B94-BC74-30A6F7A43791}" type="datetimeFigureOut">
              <a:rPr lang="cs-CZ" smtClean="0"/>
              <a:t>26.11.2018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942D6-5A13-4B94-A7C3-D5BC748AEF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3046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B7725-114B-4B94-BC74-30A6F7A43791}" type="datetimeFigureOut">
              <a:rPr lang="cs-CZ" smtClean="0"/>
              <a:t>26.11.2018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942D6-5A13-4B94-A7C3-D5BC748AEF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26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B7725-114B-4B94-BC74-30A6F7A43791}" type="datetimeFigureOut">
              <a:rPr lang="cs-CZ" smtClean="0"/>
              <a:t>26.11.2018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942D6-5A13-4B94-A7C3-D5BC748AEF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6273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B7725-114B-4B94-BC74-30A6F7A43791}" type="datetimeFigureOut">
              <a:rPr lang="cs-CZ" smtClean="0"/>
              <a:t>26.11.2018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942D6-5A13-4B94-A7C3-D5BC748AEF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5369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B7725-114B-4B94-BC74-30A6F7A43791}" type="datetimeFigureOut">
              <a:rPr lang="cs-CZ" smtClean="0"/>
              <a:t>26.11.2018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942D6-5A13-4B94-A7C3-D5BC748AEF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090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B7725-114B-4B94-BC74-30A6F7A43791}" type="datetimeFigureOut">
              <a:rPr lang="cs-CZ" smtClean="0"/>
              <a:t>26.11.2018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942D6-5A13-4B94-A7C3-D5BC748AEF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9046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B7725-114B-4B94-BC74-30A6F7A43791}" type="datetimeFigureOut">
              <a:rPr lang="cs-CZ" smtClean="0"/>
              <a:t>26.11.2018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942D6-5A13-4B94-A7C3-D5BC748AEF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4913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List_of_cognitive_biase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/>
              <a:t>Zkreslen</a:t>
            </a:r>
            <a:r>
              <a:rPr lang="cs-CZ" dirty="0"/>
              <a:t>í</a:t>
            </a:r>
            <a:r>
              <a:rPr lang="en-GB" dirty="0"/>
              <a:t> v</a:t>
            </a:r>
            <a:r>
              <a:rPr lang="cs-CZ" dirty="0"/>
              <a:t>ý</a:t>
            </a:r>
            <a:r>
              <a:rPr lang="en-GB" dirty="0" err="1"/>
              <a:t>zkumu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BSS104, </a:t>
            </a:r>
            <a:r>
              <a:rPr lang="en-GB" dirty="0" smtClean="0"/>
              <a:t>26</a:t>
            </a:r>
            <a:r>
              <a:rPr lang="cs-CZ" dirty="0" smtClean="0"/>
              <a:t>.-</a:t>
            </a:r>
            <a:r>
              <a:rPr lang="en-GB" dirty="0" smtClean="0"/>
              <a:t>27</a:t>
            </a:r>
            <a:r>
              <a:rPr lang="cs-CZ" dirty="0" smtClean="0"/>
              <a:t>.11</a:t>
            </a:r>
            <a:r>
              <a:rPr lang="cs-CZ" dirty="0"/>
              <a:t>. </a:t>
            </a:r>
            <a:r>
              <a:rPr lang="cs-CZ" dirty="0" smtClean="0"/>
              <a:t>201</a:t>
            </a:r>
            <a:r>
              <a:rPr lang="en-US" dirty="0" smtClean="0"/>
              <a:t>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166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40B41-86E8-4E1D-B066-562F90FFA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 descr="Image result for feynman easiest person to fool">
            <a:extLst>
              <a:ext uri="{FF2B5EF4-FFF2-40B4-BE49-F238E27FC236}">
                <a16:creationId xmlns:a16="http://schemas.microsoft.com/office/drawing/2014/main" id="{F8AA0031-5583-4871-8DC0-9E69CE492D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5643"/>
            <a:ext cx="12187400" cy="5874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6226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1837AE-04A8-421E-B5AD-BE095D458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Zkreslení výzkumu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AFC84A-6863-4497-A856-F671FE62B3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aneb „</a:t>
            </a:r>
            <a:r>
              <a:rPr lang="cs-CZ" dirty="0" err="1"/>
              <a:t>bias</a:t>
            </a:r>
            <a:r>
              <a:rPr lang="cs-CZ" dirty="0" smtClean="0"/>
              <a:t>“</a:t>
            </a:r>
          </a:p>
          <a:p>
            <a:pPr lvl="1"/>
            <a:r>
              <a:rPr lang="cs-CZ" sz="1400" dirty="0">
                <a:hlinkClick r:id="rId2"/>
              </a:rPr>
              <a:t>https://</a:t>
            </a:r>
            <a:r>
              <a:rPr lang="cs-CZ" sz="1400" dirty="0" smtClean="0">
                <a:hlinkClick r:id="rId2"/>
              </a:rPr>
              <a:t>en.wikipedia.org/wiki/List_of_cognitive_biases</a:t>
            </a:r>
            <a:endParaRPr lang="cs-CZ" sz="1400" dirty="0" smtClean="0"/>
          </a:p>
          <a:p>
            <a:endParaRPr lang="cs-CZ" dirty="0"/>
          </a:p>
          <a:p>
            <a:r>
              <a:rPr lang="cs-CZ" dirty="0"/>
              <a:t>nutno se mít na pozoru během vlastního výzkumu</a:t>
            </a:r>
          </a:p>
          <a:p>
            <a:r>
              <a:rPr lang="cs-CZ" dirty="0"/>
              <a:t>zároveň i při interpretaci a vstřebávání zdrojů mimo výzkum</a:t>
            </a:r>
          </a:p>
          <a:p>
            <a:endParaRPr lang="cs-CZ" dirty="0"/>
          </a:p>
          <a:p>
            <a:r>
              <a:rPr lang="cs-CZ" dirty="0"/>
              <a:t>„věda“ je vlastně </a:t>
            </a:r>
            <a:r>
              <a:rPr lang="en-US" dirty="0" err="1" smtClean="0"/>
              <a:t>jen</a:t>
            </a:r>
            <a:r>
              <a:rPr lang="en-US" dirty="0" smtClean="0"/>
              <a:t> </a:t>
            </a:r>
            <a:r>
              <a:rPr lang="en-US" dirty="0" err="1" smtClean="0"/>
              <a:t>zp</a:t>
            </a:r>
            <a:r>
              <a:rPr lang="cs-CZ" dirty="0" err="1" smtClean="0"/>
              <a:t>ůsob</a:t>
            </a:r>
            <a:r>
              <a:rPr lang="cs-CZ" dirty="0" smtClean="0"/>
              <a:t>, </a:t>
            </a:r>
            <a:r>
              <a:rPr lang="cs-CZ" dirty="0"/>
              <a:t>jak proti těmto zkreslením bojovat při poznávání světa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7230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CD56A-9027-4F76-82F4-79B737320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Některé časté zdroje zkreslení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571A5E-F35D-41B2-8B14-2B8777F2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/>
          <a:lstStyle/>
          <a:p>
            <a:endParaRPr lang="cs-CZ" dirty="0"/>
          </a:p>
          <a:p>
            <a:r>
              <a:rPr lang="cs-CZ" dirty="0" err="1"/>
              <a:t>Recency</a:t>
            </a:r>
            <a:r>
              <a:rPr lang="cs-CZ" dirty="0"/>
              <a:t> </a:t>
            </a:r>
            <a:r>
              <a:rPr lang="cs-CZ" dirty="0" err="1"/>
              <a:t>Bias</a:t>
            </a:r>
            <a:endParaRPr lang="cs-CZ" dirty="0"/>
          </a:p>
          <a:p>
            <a:pPr lvl="1"/>
            <a:r>
              <a:rPr lang="cs-CZ" dirty="0"/>
              <a:t>nová data považujeme za hodnotnější</a:t>
            </a:r>
          </a:p>
          <a:p>
            <a:r>
              <a:rPr lang="cs-CZ" dirty="0" err="1"/>
              <a:t>Sunk</a:t>
            </a:r>
            <a:r>
              <a:rPr lang="cs-CZ" dirty="0"/>
              <a:t> </a:t>
            </a:r>
            <a:r>
              <a:rPr lang="cs-CZ" dirty="0" err="1"/>
              <a:t>Cost</a:t>
            </a:r>
            <a:r>
              <a:rPr lang="cs-CZ" dirty="0"/>
              <a:t> </a:t>
            </a:r>
            <a:r>
              <a:rPr lang="cs-CZ" dirty="0" err="1"/>
              <a:t>Fallacy</a:t>
            </a:r>
            <a:endParaRPr lang="cs-CZ" dirty="0"/>
          </a:p>
          <a:p>
            <a:pPr lvl="1"/>
            <a:r>
              <a:rPr lang="cs-CZ" dirty="0"/>
              <a:t>neochota zahodit vykonanou práci</a:t>
            </a:r>
          </a:p>
          <a:p>
            <a:r>
              <a:rPr lang="cs-CZ" dirty="0" err="1"/>
              <a:t>Pareidolia</a:t>
            </a:r>
            <a:endParaRPr lang="cs-CZ" dirty="0"/>
          </a:p>
          <a:p>
            <a:pPr lvl="1"/>
            <a:r>
              <a:rPr lang="cs-CZ" dirty="0"/>
              <a:t>nacházení vzorců a struktur i tam, kde nejsou</a:t>
            </a:r>
          </a:p>
          <a:p>
            <a:pPr lvl="1"/>
            <a:r>
              <a:rPr lang="cs-CZ" dirty="0"/>
              <a:t>kulturně formované</a:t>
            </a:r>
          </a:p>
          <a:p>
            <a:r>
              <a:rPr lang="cs-CZ" dirty="0"/>
              <a:t>In-Group </a:t>
            </a:r>
            <a:r>
              <a:rPr lang="cs-CZ" dirty="0" err="1"/>
              <a:t>Bias</a:t>
            </a:r>
            <a:endParaRPr lang="cs-CZ" dirty="0"/>
          </a:p>
          <a:p>
            <a:pPr lvl="1"/>
            <a:r>
              <a:rPr lang="cs-CZ" dirty="0"/>
              <a:t>hodnocení argumentů na základě příslušnosti ke skupině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7525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9A1D29-3AAE-4CE5-975E-7361C871B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časté zdroje zkreslení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503DD0-0247-4FBE-897B-63FE2F04E1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 err="1"/>
              <a:t>Confirmation</a:t>
            </a:r>
            <a:r>
              <a:rPr lang="cs-CZ" dirty="0"/>
              <a:t> </a:t>
            </a:r>
            <a:r>
              <a:rPr lang="cs-CZ" dirty="0" err="1"/>
              <a:t>Bias</a:t>
            </a:r>
            <a:endParaRPr lang="cs-CZ" dirty="0"/>
          </a:p>
          <a:p>
            <a:pPr lvl="1"/>
            <a:r>
              <a:rPr lang="cs-CZ" dirty="0"/>
              <a:t>potvrzování předsudků</a:t>
            </a:r>
          </a:p>
          <a:p>
            <a:pPr lvl="1"/>
            <a:r>
              <a:rPr lang="cs-CZ" dirty="0"/>
              <a:t>asi nejdůležitější zdroj zkreslení nejen výzkumu</a:t>
            </a:r>
          </a:p>
          <a:p>
            <a:r>
              <a:rPr lang="cs-CZ" dirty="0" err="1"/>
              <a:t>Anchoring</a:t>
            </a:r>
            <a:r>
              <a:rPr lang="cs-CZ" dirty="0"/>
              <a:t> </a:t>
            </a:r>
            <a:r>
              <a:rPr lang="cs-CZ" dirty="0" err="1"/>
              <a:t>Bias</a:t>
            </a:r>
            <a:endParaRPr lang="cs-CZ" dirty="0"/>
          </a:p>
          <a:p>
            <a:pPr lvl="1"/>
            <a:r>
              <a:rPr lang="cs-CZ" dirty="0"/>
              <a:t>ovlivnění prvotními informacemi</a:t>
            </a:r>
          </a:p>
          <a:p>
            <a:r>
              <a:rPr lang="cs-CZ" dirty="0" err="1"/>
              <a:t>Hindsight</a:t>
            </a:r>
            <a:r>
              <a:rPr lang="cs-CZ" dirty="0"/>
              <a:t> </a:t>
            </a:r>
            <a:r>
              <a:rPr lang="cs-CZ" dirty="0" err="1"/>
              <a:t>Bias</a:t>
            </a:r>
            <a:r>
              <a:rPr lang="en-GB" dirty="0"/>
              <a:t>/</a:t>
            </a:r>
            <a:r>
              <a:rPr lang="cs-CZ" dirty="0" err="1"/>
              <a:t>Telescoping</a:t>
            </a:r>
            <a:r>
              <a:rPr lang="cs-CZ" dirty="0"/>
              <a:t> </a:t>
            </a:r>
            <a:r>
              <a:rPr lang="cs-CZ" dirty="0" err="1" smtClean="0"/>
              <a:t>Effec</a:t>
            </a:r>
            <a:r>
              <a:rPr lang="en-US" dirty="0" smtClean="0"/>
              <a:t>t</a:t>
            </a:r>
            <a:r>
              <a:rPr lang="en-GB" dirty="0" smtClean="0"/>
              <a:t>/</a:t>
            </a:r>
            <a:r>
              <a:rPr lang="en-GB" dirty="0" err="1" smtClean="0"/>
              <a:t>Chronocentrism</a:t>
            </a:r>
            <a:r>
              <a:rPr lang="en-GB" dirty="0" smtClean="0"/>
              <a:t> </a:t>
            </a:r>
            <a:r>
              <a:rPr lang="en-GB" dirty="0"/>
              <a:t>a </a:t>
            </a:r>
            <a:r>
              <a:rPr lang="cs-CZ" dirty="0"/>
              <a:t>další</a:t>
            </a:r>
          </a:p>
          <a:p>
            <a:pPr lvl="1"/>
            <a:r>
              <a:rPr lang="cs-CZ" dirty="0"/>
              <a:t>posuzování minulosti dle současných znalostí a standardů</a:t>
            </a:r>
          </a:p>
          <a:p>
            <a:pPr lvl="1"/>
            <a:r>
              <a:rPr lang="cs-CZ" dirty="0"/>
              <a:t>prioritizace přítomnosti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9593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C5DF5-4A42-4575-8EA3-E9E78C33C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Relevance i mimo výzkum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C0090F-0F67-403C-B065-5F3365B9B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echo </a:t>
            </a:r>
            <a:r>
              <a:rPr lang="cs-CZ" dirty="0" err="1"/>
              <a:t>chamber</a:t>
            </a:r>
            <a:r>
              <a:rPr lang="cs-CZ" dirty="0"/>
              <a:t> </a:t>
            </a:r>
            <a:r>
              <a:rPr lang="cs-CZ" dirty="0" err="1"/>
              <a:t>effect</a:t>
            </a:r>
            <a:endParaRPr lang="cs-CZ" dirty="0"/>
          </a:p>
          <a:p>
            <a:r>
              <a:rPr lang="en-GB" dirty="0" err="1"/>
              <a:t>bandwagoning</a:t>
            </a:r>
            <a:endParaRPr lang="cs-CZ" dirty="0"/>
          </a:p>
          <a:p>
            <a:endParaRPr lang="cs-CZ" dirty="0"/>
          </a:p>
          <a:p>
            <a:r>
              <a:rPr lang="cs-CZ" dirty="0"/>
              <a:t>dopad na praktickou politiku, volby a bezpečnost ve světě</a:t>
            </a:r>
          </a:p>
          <a:p>
            <a:pPr lvl="1"/>
            <a:r>
              <a:rPr lang="cs-CZ" dirty="0"/>
              <a:t>např. i skrze konspirační teorie</a:t>
            </a:r>
          </a:p>
          <a:p>
            <a:endParaRPr lang="cs-CZ" dirty="0"/>
          </a:p>
          <a:p>
            <a:endParaRPr lang="en-GB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4474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3AC1AC-A390-4F35-85D0-1A6503B7B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490" y="0"/>
            <a:ext cx="10086109" cy="1325563"/>
          </a:xfrm>
        </p:spPr>
        <p:txBody>
          <a:bodyPr/>
          <a:lstStyle/>
          <a:p>
            <a:r>
              <a:rPr lang="cs-CZ" dirty="0"/>
              <a:t>Bull</a:t>
            </a:r>
            <a:r>
              <a:rPr lang="en-GB" dirty="0"/>
              <a:t>&amp;#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detection</a:t>
            </a:r>
            <a:r>
              <a:rPr lang="cs-CZ" dirty="0"/>
              <a:t> </a:t>
            </a:r>
            <a:r>
              <a:rPr lang="cs-CZ" dirty="0" err="1"/>
              <a:t>kit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5A966A-1BC7-4891-BBB7-D6B9B40EEE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4726"/>
            <a:ext cx="6332764" cy="5403273"/>
          </a:xfrm>
        </p:spPr>
        <p:txBody>
          <a:bodyPr>
            <a:normAutofit fontScale="92500"/>
          </a:bodyPr>
          <a:lstStyle/>
          <a:p>
            <a:r>
              <a:rPr lang="cs-CZ" dirty="0"/>
              <a:t>n</a:t>
            </a:r>
            <a:r>
              <a:rPr lang="en-GB" dirty="0" err="1"/>
              <a:t>ez</a:t>
            </a:r>
            <a:r>
              <a:rPr lang="cs-CZ" dirty="0" err="1"/>
              <a:t>ávislé</a:t>
            </a:r>
            <a:r>
              <a:rPr lang="cs-CZ" dirty="0"/>
              <a:t> ověřování „faktů“ a kritika důkazů</a:t>
            </a:r>
            <a:endParaRPr lang="en-GB" dirty="0"/>
          </a:p>
          <a:p>
            <a:r>
              <a:rPr lang="cs-CZ" dirty="0"/>
              <a:t>odmítání argumentů z pozice autority</a:t>
            </a:r>
            <a:endParaRPr lang="en-GB" dirty="0"/>
          </a:p>
          <a:p>
            <a:r>
              <a:rPr lang="cs-CZ" dirty="0"/>
              <a:t>práce s větším množstvím hypotéz	       a jejich postupná eliminace</a:t>
            </a:r>
            <a:endParaRPr lang="en-GB" dirty="0"/>
          </a:p>
          <a:p>
            <a:r>
              <a:rPr lang="cs-CZ" dirty="0"/>
              <a:t>nepřilněte ke své vlastní hypotéze</a:t>
            </a:r>
            <a:endParaRPr lang="en-GB" dirty="0"/>
          </a:p>
          <a:p>
            <a:r>
              <a:rPr lang="cs-CZ" dirty="0"/>
              <a:t>snažte se kvantifikovat vše, co jde</a:t>
            </a:r>
            <a:r>
              <a:rPr lang="en-GB" dirty="0"/>
              <a:t>;</a:t>
            </a:r>
            <a:r>
              <a:rPr lang="cs-CZ" dirty="0"/>
              <a:t>	           buďte opatrní s tím, co kvantifikovat nejde</a:t>
            </a:r>
            <a:endParaRPr lang="en-GB" dirty="0"/>
          </a:p>
          <a:p>
            <a:r>
              <a:rPr lang="cs-CZ" dirty="0"/>
              <a:t>vyžaduje-li teorie řetězec argumentů,	 musí být platné úplně všechny</a:t>
            </a:r>
            <a:endParaRPr lang="en-GB" dirty="0"/>
          </a:p>
          <a:p>
            <a:r>
              <a:rPr lang="en-GB" dirty="0" smtClean="0"/>
              <a:t>Occam’s </a:t>
            </a:r>
            <a:r>
              <a:rPr lang="en-GB" dirty="0"/>
              <a:t>Razor</a:t>
            </a:r>
            <a:endParaRPr lang="cs-CZ" dirty="0"/>
          </a:p>
          <a:p>
            <a:r>
              <a:rPr lang="cs-CZ" dirty="0"/>
              <a:t>každá teorie musí být </a:t>
            </a:r>
            <a:r>
              <a:rPr lang="cs-CZ" dirty="0" err="1"/>
              <a:t>falzifikovatelná</a:t>
            </a:r>
            <a:endParaRPr lang="en-GB" dirty="0"/>
          </a:p>
        </p:txBody>
      </p:sp>
      <p:pic>
        <p:nvPicPr>
          <p:cNvPr id="2050" name="Picture 2" descr="Image result for sagan carl">
            <a:extLst>
              <a:ext uri="{FF2B5EF4-FFF2-40B4-BE49-F238E27FC236}">
                <a16:creationId xmlns:a16="http://schemas.microsoft.com/office/drawing/2014/main" id="{57DE1CFF-524B-44DA-A4A5-B7EB145063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0964" y="0"/>
            <a:ext cx="502103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5438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182</Words>
  <Application>Microsoft Office PowerPoint</Application>
  <PresentationFormat>Širokoúhlá obrazovka</PresentationFormat>
  <Paragraphs>49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Zkreslení výzkumu</vt:lpstr>
      <vt:lpstr>Prezentace aplikace PowerPoint</vt:lpstr>
      <vt:lpstr>Zkreslení výzkumu</vt:lpstr>
      <vt:lpstr>Některé časté zdroje zkreslení</vt:lpstr>
      <vt:lpstr>Další časté zdroje zkreslení</vt:lpstr>
      <vt:lpstr>Relevance i mimo výzkum</vt:lpstr>
      <vt:lpstr>Bull&amp;#it detection kit</vt:lpstr>
    </vt:vector>
  </TitlesOfParts>
  <Company>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Přehled literatury</dc:title>
  <dc:creator>171810</dc:creator>
  <cp:lastModifiedBy>171810</cp:lastModifiedBy>
  <cp:revision>18</cp:revision>
  <dcterms:created xsi:type="dcterms:W3CDTF">2017-11-13T08:47:35Z</dcterms:created>
  <dcterms:modified xsi:type="dcterms:W3CDTF">2018-11-26T11:00:11Z</dcterms:modified>
</cp:coreProperties>
</file>