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  <p:sldMasterId id="2147483655" r:id="rId2"/>
  </p:sldMasterIdLst>
  <p:notesMasterIdLst>
    <p:notesMasterId r:id="rId9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307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308" r:id="rId27"/>
    <p:sldId id="30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310" r:id="rId46"/>
    <p:sldId id="297" r:id="rId47"/>
    <p:sldId id="298" r:id="rId48"/>
    <p:sldId id="299" r:id="rId49"/>
    <p:sldId id="311" r:id="rId50"/>
    <p:sldId id="301" r:id="rId51"/>
    <p:sldId id="302" r:id="rId52"/>
    <p:sldId id="303" r:id="rId53"/>
    <p:sldId id="312" r:id="rId54"/>
    <p:sldId id="304" r:id="rId55"/>
    <p:sldId id="313" r:id="rId56"/>
    <p:sldId id="314" r:id="rId57"/>
    <p:sldId id="305" r:id="rId58"/>
    <p:sldId id="315" r:id="rId59"/>
    <p:sldId id="316" r:id="rId60"/>
    <p:sldId id="317" r:id="rId61"/>
    <p:sldId id="318" r:id="rId62"/>
    <p:sldId id="306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6" r:id="rId79"/>
    <p:sldId id="340" r:id="rId80"/>
    <p:sldId id="342" r:id="rId81"/>
    <p:sldId id="345" r:id="rId82"/>
    <p:sldId id="346" r:id="rId83"/>
    <p:sldId id="347" r:id="rId84"/>
    <p:sldId id="348" r:id="rId85"/>
    <p:sldId id="349" r:id="rId86"/>
    <p:sldId id="351" r:id="rId87"/>
    <p:sldId id="352" r:id="rId88"/>
    <p:sldId id="353" r:id="rId89"/>
    <p:sldId id="354" r:id="rId90"/>
    <p:sldId id="358" r:id="rId91"/>
    <p:sldId id="355" r:id="rId92"/>
    <p:sldId id="356" r:id="rId93"/>
    <p:sldId id="357" r:id="rId9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209" autoAdjust="0"/>
    <p:restoredTop sz="90831" autoAdjust="0"/>
  </p:normalViewPr>
  <p:slideViewPr>
    <p:cSldViewPr snapToGrid="0">
      <p:cViewPr varScale="1">
        <p:scale>
          <a:sx n="97" d="100"/>
          <a:sy n="97" d="100"/>
        </p:scale>
        <p:origin x="11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viewProps" Target="view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notesMaster" Target="notesMasters/notesMaster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microsoft.com/office/2015/10/relationships/revisionInfo" Target="revisionInfo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30041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2070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38208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72350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7748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97048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71956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268117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17566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805376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3850018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0729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714762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974676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567499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134423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Shape 15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031168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6189540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08106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15429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19688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696825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244151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4146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777912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11386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2326748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330469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2714278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261646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3404985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64373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036341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Shape 1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23340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68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5169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818155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012321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524490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33715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26995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264351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863561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Shape 1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8023296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1397704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3192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0235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62528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6145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02118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39289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rot="10800000" flipH="1">
            <a:off x="0" y="4124212"/>
            <a:ext cx="8458200" cy="95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50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marL="0"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2pPr>
            <a:lvl3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3pPr>
            <a:lvl4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4pPr>
            <a:lvl5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5pPr>
            <a:lvl6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6pPr>
            <a:lvl7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7pPr>
            <a:lvl8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8pPr>
            <a:lvl9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98787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2960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431566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8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53034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062293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372932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27222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6036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9625" y="1604963"/>
            <a:ext cx="4984750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0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610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56667" y="1949211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5875078"/>
            <a:ext cx="8686800" cy="69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indent="15240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223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64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1249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902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1pPr>
            <a:lvl2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2pPr>
            <a:lvl3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3pPr>
            <a:lvl4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4pPr>
            <a:lvl5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5pPr>
            <a:lvl6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6pPr>
            <a:lvl7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7pPr>
            <a:lvl8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8pPr>
            <a:lvl9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ustomShape 1"/>
          <p:cNvSpPr>
            <a:spLocks noChangeArrowheads="1"/>
          </p:cNvSpPr>
          <p:nvPr/>
        </p:nvSpPr>
        <p:spPr bwMode="auto">
          <a:xfrm>
            <a:off x="0" y="274638"/>
            <a:ext cx="8686800" cy="1554162"/>
          </a:xfrm>
          <a:prstGeom prst="rect">
            <a:avLst/>
          </a:prstGeom>
          <a:solidFill>
            <a:srgbClr val="191919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800" kern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75" name="PlaceHolder 2"/>
          <p:cNvSpPr>
            <a:spLocks noGrp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Click to edit the title text format</a:t>
            </a:r>
            <a:endParaRPr lang="cs-CZ" altLang="cs-CZ"/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457200" y="1719263"/>
            <a:ext cx="8229600" cy="4411662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GB"/>
              <a:t>Click to edit the outline text format</a:t>
            </a:r>
            <a:endParaRPr/>
          </a:p>
          <a:p>
            <a:pPr lvl="1"/>
            <a:r>
              <a:rPr lang="en-GB"/>
              <a:t>Second Outline Level</a:t>
            </a:r>
            <a:endParaRPr/>
          </a:p>
          <a:p>
            <a:pPr lvl="2"/>
            <a:r>
              <a:rPr lang="en-GB"/>
              <a:t>Third Outline Level</a:t>
            </a:r>
            <a:endParaRPr/>
          </a:p>
          <a:p>
            <a:pPr lvl="3"/>
            <a:r>
              <a:rPr lang="en-GB"/>
              <a:t>Fourth Outline Level</a:t>
            </a:r>
            <a:endParaRPr/>
          </a:p>
          <a:p>
            <a:pPr lvl="4"/>
            <a:r>
              <a:rPr lang="en-GB"/>
              <a:t>Fifth Outline Level</a:t>
            </a:r>
            <a:endParaRPr/>
          </a:p>
          <a:p>
            <a:pPr lvl="5"/>
            <a:r>
              <a:rPr lang="en-GB"/>
              <a:t>Sixth Outline Level</a:t>
            </a:r>
            <a:endParaRPr/>
          </a:p>
          <a:p>
            <a:pPr lvl="6"/>
            <a:r>
              <a:rPr lang="en-GB"/>
              <a:t>Seventh Outline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957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  <p:sldLayoutId id="214748366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pitchFamily="34" charset="0"/>
        </a:defRPr>
      </a:lvl9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youtu.be/ZHl0WI32XkY?t=1410" TargetMode="Externa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gn9-80ObGA8" TargetMode="Externa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3.jpg"/><Relationship Id="rId4" Type="http://schemas.openxmlformats.org/officeDocument/2006/relationships/image" Target="../media/image42.jp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188686" y="1734342"/>
            <a:ext cx="8269514" cy="2245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 dirty="0"/>
              <a:t>Kyberterorismus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50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>
              <a:buNone/>
            </a:pPr>
            <a:r>
              <a:rPr lang="en" dirty="0"/>
              <a:t>Jakub Drmola, BSS152, </a:t>
            </a:r>
            <a:r>
              <a:rPr lang="en" dirty="0" smtClean="0"/>
              <a:t>18.10.2018</a:t>
            </a:r>
            <a:endParaRPr lang="en" dirty="0"/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Výzvy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/>
              <a:t>tragická úroveň porozumění mezí politiky, médii a lidmi obecně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/>
              <a:t>zlepšuje se jen velmi pomalu</a:t>
            </a:r>
          </a:p>
          <a:p>
            <a:pPr marL="647700" indent="-457200">
              <a:buFont typeface="Arial" panose="020B0604020202020204" pitchFamily="34" charset="0"/>
              <a:buChar char="•"/>
            </a:pPr>
            <a:r>
              <a:rPr lang="cs-CZ" dirty="0"/>
              <a:t>vzácný překryv IT a politiky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534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Pojetí kyberterorismu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38100" lvl="0" indent="0" rtl="0">
              <a:buClr>
                <a:schemeClr val="dk2"/>
              </a:buClr>
              <a:buSzPct val="166666"/>
            </a:pPr>
            <a:endParaRPr lang="cs-CZ" sz="2400" dirty="0" smtClean="0"/>
          </a:p>
          <a:p>
            <a:pPr marL="38100" lvl="0" indent="0" rtl="0">
              <a:buClr>
                <a:schemeClr val="dk2"/>
              </a:buClr>
              <a:buSzPct val="166666"/>
            </a:pPr>
            <a:r>
              <a:rPr lang="en-US" sz="2400" dirty="0" smtClean="0"/>
              <a:t>p</a:t>
            </a:r>
            <a:r>
              <a:rPr lang="cs-CZ" sz="2400" dirty="0" err="1" smtClean="0"/>
              <a:t>ředstavy</a:t>
            </a:r>
            <a:r>
              <a:rPr lang="cs-CZ" sz="2400" dirty="0" smtClean="0"/>
              <a:t> co je „kyberterorismus“ se dost rozchází: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 smtClean="0"/>
              <a:t>teroristé </a:t>
            </a:r>
            <a:r>
              <a:rPr lang="cs-CZ" dirty="0" smtClean="0"/>
              <a:t>používající internet</a:t>
            </a:r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rekrutace, návody, propaganda, komunikce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fyzické útoky na datovou infrastrukturu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/>
          <p:nvPr/>
        </p:nvSpPr>
        <p:spPr>
          <a:xfrm>
            <a:off x="629437" y="30150"/>
            <a:ext cx="7885112" cy="69040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/>
        </p:nvSpPr>
        <p:spPr>
          <a:xfrm>
            <a:off x="228600" y="0"/>
            <a:ext cx="8658999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0" y="0"/>
            <a:ext cx="9087799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/>
        </p:nvSpPr>
        <p:spPr>
          <a:xfrm>
            <a:off x="0" y="457200"/>
            <a:ext cx="9143998" cy="5564376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1" name="Shape 111"/>
          <p:cNvSpPr txBox="1"/>
          <p:nvPr/>
        </p:nvSpPr>
        <p:spPr>
          <a:xfrm>
            <a:off x="0" y="6400800"/>
            <a:ext cx="9144000" cy="45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"/>
              <a:t>http://theterramarproject.org/thedailycatch/wp-content/uploads/2012/07/SeaCableHi.jpeg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Historie a představy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počátky koncem Studené války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rozmach v 90. letech </a:t>
            </a:r>
            <a:r>
              <a:rPr lang="en"/>
              <a:t>(+ Y2K</a:t>
            </a:r>
            <a:r>
              <a:rPr lang="en" dirty="0"/>
              <a:t>)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exploze po 9/11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/>
        </p:nvSpPr>
        <p:spPr>
          <a:xfrm>
            <a:off x="304800" y="17462"/>
            <a:ext cx="8532812" cy="68230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0" y="609600"/>
            <a:ext cx="9144000" cy="53439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1295400" y="0"/>
            <a:ext cx="6536649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0" y="0"/>
            <a:ext cx="9102100" cy="685800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/>
        </p:nvSpPr>
        <p:spPr>
          <a:xfrm>
            <a:off x="269875" y="-12700"/>
            <a:ext cx="8604249" cy="68833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/>
        </p:nvSpPr>
        <p:spPr>
          <a:xfrm>
            <a:off x="0" y="-3975"/>
            <a:ext cx="9144000" cy="68659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Skutečné případy?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cs-CZ" dirty="0" err="1"/>
              <a:t>Queensland</a:t>
            </a:r>
            <a:r>
              <a:rPr lang="cs-CZ" dirty="0"/>
              <a:t>, 2000</a:t>
            </a:r>
            <a:r>
              <a:rPr lang="cs-CZ" dirty="0" smtClean="0"/>
              <a:t>?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 smtClean="0"/>
              <a:t>StuxNe</a:t>
            </a:r>
            <a:r>
              <a:rPr lang="cs-CZ" dirty="0"/>
              <a:t>t, 2010</a:t>
            </a:r>
            <a:r>
              <a:rPr lang="en" dirty="0"/>
              <a:t>?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Lodz</a:t>
            </a:r>
            <a:r>
              <a:rPr lang="cs-CZ" dirty="0"/>
              <a:t>,</a:t>
            </a:r>
            <a:r>
              <a:rPr lang="en" dirty="0"/>
              <a:t> 2008?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Anonymous a LulzSec?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Estonsko 2007 a Gruzie 2008?</a:t>
            </a:r>
            <a:endParaRPr lang="cs-CZ" dirty="0"/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cs-CZ" dirty="0"/>
              <a:t>sibiřský plynovod, mafiánský bos</a:t>
            </a:r>
            <a:endParaRPr lang="en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Situace</a:t>
            </a:r>
          </a:p>
        </p:txBody>
      </p:sp>
      <p:sp>
        <p:nvSpPr>
          <p:cNvPr id="159" name="Shape 159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jde o nenaplňěný, imaginární koncept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“</a:t>
            </a:r>
            <a:r>
              <a:rPr lang="cs-CZ" dirty="0"/>
              <a:t>nic se neděje</a:t>
            </a:r>
            <a:r>
              <a:rPr lang="en" dirty="0"/>
              <a:t>”</a:t>
            </a:r>
          </a:p>
          <a:p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chybí nástroje, schopnosti </a:t>
            </a:r>
          </a:p>
          <a:p>
            <a:pPr lvl="0" indent="457200">
              <a:buNone/>
            </a:pPr>
            <a:r>
              <a:rPr lang="en" dirty="0"/>
              <a:t>a motivace, zájem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Budoucnost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7162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ustomShape 1"/>
          <p:cNvSpPr>
            <a:spLocks noChangeArrowheads="1"/>
          </p:cNvSpPr>
          <p:nvPr/>
        </p:nvSpPr>
        <p:spPr bwMode="auto">
          <a:xfrm>
            <a:off x="457200" y="274638"/>
            <a:ext cx="82296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30723" name="CustomShape 2"/>
          <p:cNvSpPr>
            <a:spLocks noChangeArrowheads="1"/>
          </p:cNvSpPr>
          <p:nvPr/>
        </p:nvSpPr>
        <p:spPr bwMode="auto">
          <a:xfrm>
            <a:off x="457200" y="1947863"/>
            <a:ext cx="82296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7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576830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Hacktivismus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50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>
              <a:buNone/>
            </a:pPr>
            <a:r>
              <a:rPr lang="cs-CZ" dirty="0"/>
              <a:t>pořád ještě </a:t>
            </a:r>
            <a:r>
              <a:rPr lang="en" dirty="0"/>
              <a:t>Jakub Drmola</a:t>
            </a:r>
          </a:p>
        </p:txBody>
      </p:sp>
    </p:spTree>
    <p:extLst>
      <p:ext uri="{BB962C8B-B14F-4D97-AF65-F5344CB8AC3E}">
        <p14:creationId xmlns:p14="http://schemas.microsoft.com/office/powerpoint/2010/main" val="241616333"/>
      </p:ext>
    </p:extLst>
  </p:cSld>
  <p:clrMapOvr>
    <a:masterClrMapping/>
  </p:clrMapOvr>
  <p:transition spd="slow">
    <p:cut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/>
          <p:nvPr/>
        </p:nvSpPr>
        <p:spPr>
          <a:xfrm>
            <a:off x="1391275" y="0"/>
            <a:ext cx="6361449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3381402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Hacktivismus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199" y="1947332"/>
            <a:ext cx="8558981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narušování chodu sítí a informačních systémů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 smtClean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 smtClean="0"/>
              <a:t>cílem </a:t>
            </a:r>
            <a:r>
              <a:rPr lang="en" dirty="0"/>
              <a:t>je podpořit ideologii, protest, atp.</a:t>
            </a:r>
          </a:p>
          <a:p>
            <a:endParaRPr lang="en" dirty="0"/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 smtClean="0"/>
              <a:t>adaptace </a:t>
            </a:r>
            <a:r>
              <a:rPr lang="en" dirty="0"/>
              <a:t>politického aktivismu na internet a 21. století</a:t>
            </a:r>
          </a:p>
        </p:txBody>
      </p:sp>
    </p:spTree>
    <p:extLst>
      <p:ext uri="{BB962C8B-B14F-4D97-AF65-F5344CB8AC3E}">
        <p14:creationId xmlns:p14="http://schemas.microsoft.com/office/powerpoint/2010/main" val="310150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Teroristické minimum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“zastrašování”</a:t>
            </a:r>
          </a:p>
          <a:p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teroristický kalkul </a:t>
            </a:r>
          </a:p>
          <a:p>
            <a:pPr lvl="0" indent="457200" rtl="0">
              <a:buNone/>
            </a:pPr>
            <a:r>
              <a:rPr lang="en" dirty="0"/>
              <a:t>a teroristický trojúhelník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47" name="Shape 47"/>
          <p:cNvSpPr/>
          <p:nvPr/>
        </p:nvSpPr>
        <p:spPr>
          <a:xfrm>
            <a:off x="0" y="0"/>
            <a:ext cx="9143999" cy="60991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1362798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344775" y="0"/>
            <a:ext cx="8579374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509743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  <p:sp>
        <p:nvSpPr>
          <p:cNvPr id="59" name="Shape 59"/>
          <p:cNvSpPr/>
          <p:nvPr/>
        </p:nvSpPr>
        <p:spPr>
          <a:xfrm>
            <a:off x="0" y="0"/>
            <a:ext cx="9143998" cy="5892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8699761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/>
          <p:nvPr/>
        </p:nvSpPr>
        <p:spPr>
          <a:xfrm>
            <a:off x="0" y="1351625"/>
            <a:ext cx="9143999" cy="27800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1429590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/>
        </p:nvSpPr>
        <p:spPr>
          <a:xfrm>
            <a:off x="0" y="228600"/>
            <a:ext cx="9144000" cy="61178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63254308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/>
        </p:nvSpPr>
        <p:spPr>
          <a:xfrm>
            <a:off x="0" y="304800"/>
            <a:ext cx="9144000" cy="51341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03861492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Stručná historie</a:t>
            </a:r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počátky ještě před koncem Studené války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hacktivismus se vyvinul z hackerů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ne z aktivismu</a:t>
            </a:r>
          </a:p>
          <a:p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odkazy ke counterculture</a:t>
            </a:r>
          </a:p>
          <a:p>
            <a:pPr marL="457200" lvl="0" indent="-41910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počátky na univerzitách, korporacích</a:t>
            </a:r>
          </a:p>
        </p:txBody>
      </p:sp>
    </p:spTree>
    <p:extLst>
      <p:ext uri="{BB962C8B-B14F-4D97-AF65-F5344CB8AC3E}">
        <p14:creationId xmlns:p14="http://schemas.microsoft.com/office/powerpoint/2010/main" val="13948137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1068025" y="0"/>
            <a:ext cx="6895474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0818756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Současnost?</a:t>
            </a:r>
          </a:p>
        </p:txBody>
      </p:sp>
      <p:sp>
        <p:nvSpPr>
          <p:cNvPr id="91" name="Shape 91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cca od 2008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všechny ideologie a politiky</a:t>
            </a:r>
          </a:p>
          <a:p>
            <a:endParaRPr lang="en" dirty="0"/>
          </a:p>
          <a:p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ikona Anonymous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realita složitější - skupinky, jednotlivci, atp.</a:t>
            </a:r>
          </a:p>
        </p:txBody>
      </p:sp>
    </p:spTree>
    <p:extLst>
      <p:ext uri="{BB962C8B-B14F-4D97-AF65-F5344CB8AC3E}">
        <p14:creationId xmlns:p14="http://schemas.microsoft.com/office/powerpoint/2010/main" val="124010823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/>
        </p:nvSpPr>
        <p:spPr>
          <a:xfrm>
            <a:off x="1128950" y="-152400"/>
            <a:ext cx="6886099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46245560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/>
          <p:nvPr/>
        </p:nvSpPr>
        <p:spPr>
          <a:xfrm>
            <a:off x="1990800" y="798300"/>
            <a:ext cx="5162400" cy="4347000"/>
          </a:xfrm>
          <a:prstGeom prst="triangle">
            <a:avLst>
              <a:gd name="adj" fmla="val 50000"/>
            </a:avLst>
          </a:prstGeom>
          <a:noFill/>
          <a:ln w="3810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endParaRPr sz="1800"/>
          </a:p>
        </p:txBody>
      </p:sp>
      <p:sp>
        <p:nvSpPr>
          <p:cNvPr id="46" name="Shape 46"/>
          <p:cNvSpPr txBox="1"/>
          <p:nvPr/>
        </p:nvSpPr>
        <p:spPr>
          <a:xfrm>
            <a:off x="637900" y="5145300"/>
            <a:ext cx="1670960" cy="73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3200" dirty="0"/>
              <a:t>útočníci</a:t>
            </a:r>
          </a:p>
        </p:txBody>
      </p:sp>
      <p:sp>
        <p:nvSpPr>
          <p:cNvPr id="47" name="Shape 47"/>
          <p:cNvSpPr txBox="1"/>
          <p:nvPr/>
        </p:nvSpPr>
        <p:spPr>
          <a:xfrm>
            <a:off x="6504984" y="5183500"/>
            <a:ext cx="2474315" cy="7337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3200" dirty="0"/>
              <a:t>obecenstvo</a:t>
            </a:r>
          </a:p>
        </p:txBody>
      </p:sp>
      <p:sp>
        <p:nvSpPr>
          <p:cNvPr id="48" name="Shape 48"/>
          <p:cNvSpPr txBox="1"/>
          <p:nvPr/>
        </p:nvSpPr>
        <p:spPr>
          <a:xfrm>
            <a:off x="3970575" y="327000"/>
            <a:ext cx="1184099" cy="471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buNone/>
            </a:pPr>
            <a:r>
              <a:rPr lang="en" sz="3200"/>
              <a:t>oběti</a:t>
            </a:r>
          </a:p>
        </p:txBody>
      </p:sp>
      <p:sp>
        <p:nvSpPr>
          <p:cNvPr id="49" name="Shape 49"/>
          <p:cNvSpPr/>
          <p:nvPr/>
        </p:nvSpPr>
        <p:spPr>
          <a:xfrm rot="-3456136">
            <a:off x="2122606" y="2789242"/>
            <a:ext cx="1838507" cy="248773"/>
          </a:xfrm>
          <a:prstGeom prst="notchedRightArrow">
            <a:avLst>
              <a:gd name="adj1" fmla="val 50000"/>
              <a:gd name="adj2" fmla="val 157721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2400" dirty="0"/>
              <a:t>
</a:t>
            </a:r>
          </a:p>
          <a:p>
            <a:endParaRPr lang="en" sz="2400" dirty="0"/>
          </a:p>
          <a:p>
            <a:pPr>
              <a:buNone/>
            </a:pPr>
            <a:r>
              <a:rPr lang="en" sz="2400" dirty="0"/>
              <a:t>násilí</a:t>
            </a:r>
          </a:p>
        </p:txBody>
      </p:sp>
      <p:sp>
        <p:nvSpPr>
          <p:cNvPr id="50" name="Shape 50"/>
          <p:cNvSpPr/>
          <p:nvPr/>
        </p:nvSpPr>
        <p:spPr>
          <a:xfrm rot="3635830">
            <a:off x="5128093" y="2807699"/>
            <a:ext cx="1883452" cy="328200"/>
          </a:xfrm>
          <a:prstGeom prst="notchedRightArrow">
            <a:avLst>
              <a:gd name="adj1" fmla="val 50000"/>
              <a:gd name="adj2" fmla="val 157721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800" dirty="0"/>
              <a:t>
</a:t>
            </a:r>
          </a:p>
          <a:p>
            <a:endParaRPr lang="en" sz="1800" dirty="0"/>
          </a:p>
          <a:p>
            <a:pPr>
              <a:buNone/>
            </a:pPr>
            <a:r>
              <a:rPr lang="en" sz="2400" dirty="0"/>
              <a:t>strach</a:t>
            </a:r>
            <a:endParaRPr lang="en" sz="1800" dirty="0"/>
          </a:p>
        </p:txBody>
      </p:sp>
      <p:sp>
        <p:nvSpPr>
          <p:cNvPr id="51" name="Shape 51"/>
          <p:cNvSpPr/>
          <p:nvPr/>
        </p:nvSpPr>
        <p:spPr>
          <a:xfrm rot="-673">
            <a:off x="3368481" y="5286629"/>
            <a:ext cx="2347467" cy="329742"/>
          </a:xfrm>
          <a:prstGeom prst="notchedRightArrow">
            <a:avLst>
              <a:gd name="adj1" fmla="val 50000"/>
              <a:gd name="adj2" fmla="val 157721"/>
            </a:avLst>
          </a:prstGeom>
          <a:solidFill>
            <a:srgbClr val="FF0000"/>
          </a:solidFill>
          <a:ln w="19050" cap="flat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 sz="1800" dirty="0"/>
              <a:t>
</a:t>
            </a:r>
          </a:p>
          <a:p>
            <a:endParaRPr lang="en" sz="1800" dirty="0"/>
          </a:p>
          <a:p>
            <a:pPr>
              <a:buNone/>
            </a:pPr>
            <a:r>
              <a:rPr lang="en" sz="2400" dirty="0"/>
              <a:t>požadavky</a:t>
            </a:r>
            <a:endParaRPr lang="en" sz="1800" dirty="0"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/>
        </p:nvSpPr>
        <p:spPr>
          <a:xfrm>
            <a:off x="0" y="0"/>
            <a:ext cx="3108449" cy="310844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2" name="Shape 102"/>
          <p:cNvSpPr/>
          <p:nvPr/>
        </p:nvSpPr>
        <p:spPr>
          <a:xfrm>
            <a:off x="3996000" y="3545525"/>
            <a:ext cx="6585650" cy="38661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03" name="Shape 103"/>
          <p:cNvSpPr/>
          <p:nvPr/>
        </p:nvSpPr>
        <p:spPr>
          <a:xfrm>
            <a:off x="3429000" y="0"/>
            <a:ext cx="5715000" cy="38100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04" name="Shape 104"/>
          <p:cNvSpPr/>
          <p:nvPr/>
        </p:nvSpPr>
        <p:spPr>
          <a:xfrm>
            <a:off x="0" y="5332925"/>
            <a:ext cx="5851249" cy="1097675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69768814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Anonymous</a:t>
            </a:r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endParaRPr lang="cs-CZ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kdo to je?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odkud se vzali?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proč vůbec?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co chtějí?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proč masky?</a:t>
            </a:r>
          </a:p>
        </p:txBody>
      </p:sp>
    </p:spTree>
    <p:extLst>
      <p:ext uri="{BB962C8B-B14F-4D97-AF65-F5344CB8AC3E}">
        <p14:creationId xmlns:p14="http://schemas.microsoft.com/office/powerpoint/2010/main" val="8898412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endParaRPr/>
          </a:p>
        </p:txBody>
      </p:sp>
      <p:sp>
        <p:nvSpPr>
          <p:cNvPr id="116" name="Shape 116"/>
          <p:cNvSpPr/>
          <p:nvPr/>
        </p:nvSpPr>
        <p:spPr>
          <a:xfrm>
            <a:off x="0" y="0"/>
            <a:ext cx="9144000" cy="578167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2055387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/>
        </p:nvSpPr>
        <p:spPr>
          <a:xfrm>
            <a:off x="0" y="381000"/>
            <a:ext cx="9144000" cy="53027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22" name="Shape 122"/>
          <p:cNvSpPr txBox="1"/>
          <p:nvPr/>
        </p:nvSpPr>
        <p:spPr>
          <a:xfrm>
            <a:off x="46850" y="5705625"/>
            <a:ext cx="9097199" cy="1152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3429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 dirty="0"/>
              <a:t>Hal </a:t>
            </a:r>
            <a:r>
              <a:rPr lang="en" sz="1800" dirty="0" smtClean="0"/>
              <a:t>Turner</a:t>
            </a:r>
            <a:r>
              <a:rPr lang="cs-CZ" sz="1800" dirty="0" smtClean="0"/>
              <a:t> </a:t>
            </a:r>
            <a:r>
              <a:rPr lang="cs-CZ" altLang="cs-CZ" sz="1800" kern="1200" dirty="0">
                <a:solidFill>
                  <a:prstClr val="black"/>
                </a:solidFill>
                <a:hlinkClick r:id="rId4"/>
              </a:rPr>
              <a:t>https://</a:t>
            </a:r>
            <a:r>
              <a:rPr lang="cs-CZ" altLang="cs-CZ" sz="1800" kern="1200" dirty="0" smtClean="0">
                <a:solidFill>
                  <a:prstClr val="black"/>
                </a:solidFill>
                <a:hlinkClick r:id="rId4"/>
              </a:rPr>
              <a:t>youtu.be/ZHl0WI32XkY?t=1410</a:t>
            </a:r>
            <a:endParaRPr lang="en" sz="1800" dirty="0"/>
          </a:p>
          <a:p>
            <a:pPr marL="457200" indent="-3429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 dirty="0"/>
              <a:t>Epilepsy Foundation</a:t>
            </a:r>
          </a:p>
          <a:p>
            <a:pPr marL="457200" indent="-34290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1800" dirty="0"/>
              <a:t>PirateBay</a:t>
            </a:r>
          </a:p>
        </p:txBody>
      </p:sp>
    </p:spTree>
    <p:extLst>
      <p:ext uri="{BB962C8B-B14F-4D97-AF65-F5344CB8AC3E}">
        <p14:creationId xmlns:p14="http://schemas.microsoft.com/office/powerpoint/2010/main" val="34340984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384182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/>
        </p:nvSpPr>
        <p:spPr>
          <a:xfrm>
            <a:off x="417837" y="0"/>
            <a:ext cx="8308324" cy="64083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35618651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/>
        </p:nvSpPr>
        <p:spPr>
          <a:xfrm>
            <a:off x="269875" y="-11112"/>
            <a:ext cx="8604249" cy="68802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63471873"/>
      </p:ext>
    </p:extLst>
  </p:cSld>
  <p:clrMapOvr>
    <a:masterClrMapping/>
  </p:clrMapOvr>
  <p:transition spd="slow">
    <p:cut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423285788"/>
      </p:ext>
    </p:extLst>
  </p:cSld>
  <p:clrMapOvr>
    <a:masterClrMapping/>
  </p:clrMapOvr>
  <p:transition spd="slow">
    <p:cut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ustomShape 1"/>
          <p:cNvSpPr>
            <a:spLocks noChangeArrowheads="1"/>
          </p:cNvSpPr>
          <p:nvPr/>
        </p:nvSpPr>
        <p:spPr bwMode="auto">
          <a:xfrm>
            <a:off x="914400" y="0"/>
            <a:ext cx="82296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4800" b="1" kern="1200" dirty="0">
                <a:solidFill>
                  <a:srgbClr val="FFFFFF"/>
                </a:solidFill>
                <a:cs typeface="Arial" panose="020B0604020202020204" pitchFamily="34" charset="0"/>
              </a:rPr>
              <a:t>Vide</a:t>
            </a:r>
            <a:r>
              <a:rPr lang="cs-CZ" altLang="cs-CZ" sz="4800" b="1" kern="1200" dirty="0">
                <a:solidFill>
                  <a:srgbClr val="FFFFFF"/>
                </a:solidFill>
                <a:cs typeface="Arial" panose="020B0604020202020204" pitchFamily="34" charset="0"/>
              </a:rPr>
              <a:t>a</a:t>
            </a:r>
            <a:endParaRPr lang="cs-CZ" altLang="cs-CZ" sz="1800" kern="12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8371" name="CustomShape 2"/>
          <p:cNvSpPr>
            <a:spLocks noChangeArrowheads="1"/>
          </p:cNvSpPr>
          <p:nvPr/>
        </p:nvSpPr>
        <p:spPr bwMode="auto">
          <a:xfrm>
            <a:off x="457200" y="1947863"/>
            <a:ext cx="82296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kern="1200" dirty="0">
                <a:solidFill>
                  <a:srgbClr val="191919"/>
                </a:solidFill>
                <a:cs typeface="Arial" panose="020B0604020202020204" pitchFamily="34" charset="0"/>
              </a:rPr>
              <a:t>Tom Cruise</a:t>
            </a:r>
            <a:endParaRPr lang="cs-CZ" altLang="cs-CZ" sz="160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u="sng" kern="1200" dirty="0">
                <a:solidFill>
                  <a:srgbClr val="227A78"/>
                </a:solidFill>
                <a:cs typeface="Arial" panose="020B0604020202020204" pitchFamily="34" charset="0"/>
              </a:rPr>
              <a:t>https://www.youtube.com/watch?v=UFBZ_uAbxS0</a:t>
            </a:r>
            <a:endParaRPr lang="cs-CZ" altLang="cs-CZ" sz="160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60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kern="1200" dirty="0" err="1">
                <a:solidFill>
                  <a:srgbClr val="191919"/>
                </a:solidFill>
              </a:rPr>
              <a:t>Chanology</a:t>
            </a: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u="sng" kern="1200" dirty="0">
                <a:solidFill>
                  <a:srgbClr val="227A78"/>
                </a:solidFill>
              </a:rPr>
              <a:t>http://www.youtube.com/watch?v=JCbKv9yiLiQ</a:t>
            </a: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kern="1200" dirty="0" smtClean="0">
                <a:solidFill>
                  <a:srgbClr val="191919"/>
                </a:solidFill>
              </a:rPr>
              <a:t>Vendetta</a:t>
            </a:r>
            <a:r>
              <a:rPr lang="cs-CZ" altLang="cs-CZ" sz="1600" kern="1200" dirty="0" smtClean="0">
                <a:solidFill>
                  <a:srgbClr val="191919"/>
                </a:solidFill>
              </a:rPr>
              <a:t> </a:t>
            </a:r>
            <a:r>
              <a:rPr lang="cs-CZ" altLang="cs-CZ" sz="1600" kern="1200" dirty="0" err="1" smtClean="0">
                <a:solidFill>
                  <a:srgbClr val="191919"/>
                </a:solidFill>
              </a:rPr>
              <a:t>speech</a:t>
            </a: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u="sng" kern="1200" dirty="0">
                <a:solidFill>
                  <a:srgbClr val="227A78"/>
                </a:solidFill>
              </a:rPr>
              <a:t>http://www.youtube.com/watch?v=chqi8m4CEEY</a:t>
            </a: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kern="1200" dirty="0">
                <a:solidFill>
                  <a:srgbClr val="191919"/>
                </a:solidFill>
              </a:rPr>
              <a:t>11/11/11</a:t>
            </a: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u="sng" kern="1200" dirty="0">
                <a:solidFill>
                  <a:srgbClr val="227A78"/>
                </a:solidFill>
              </a:rPr>
              <a:t>http://www.youtube.com/watch?v=bUm5seVCpf4</a:t>
            </a: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kern="1200" dirty="0">
                <a:solidFill>
                  <a:srgbClr val="191919"/>
                </a:solidFill>
              </a:rPr>
              <a:t>We are Legion</a:t>
            </a:r>
            <a:endParaRPr lang="cs-CZ" altLang="cs-CZ" sz="16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1600" u="sng" kern="1200" dirty="0">
                <a:solidFill>
                  <a:srgbClr val="227A78"/>
                </a:solidFill>
                <a:hlinkClick r:id="rId2"/>
              </a:rPr>
              <a:t>http://www.youtube.com/watch?v=gn9-80ObGA8</a:t>
            </a:r>
            <a:endParaRPr lang="en-GB" altLang="cs-CZ" sz="1600" u="sng" kern="1200" dirty="0">
              <a:solidFill>
                <a:srgbClr val="227A78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cs-CZ" sz="1600" u="sng" kern="1200" dirty="0">
              <a:solidFill>
                <a:srgbClr val="227A78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 smtClean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70957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8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83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83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83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5837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8371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allAtOnce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/>
        </p:nvSpPr>
        <p:spPr>
          <a:xfrm>
            <a:off x="0" y="0"/>
            <a:ext cx="9143999" cy="58836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464045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Znaky terorismu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0050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</a:pPr>
            <a:endParaRPr lang="en" sz="2700" dirty="0">
              <a:solidFill>
                <a:schemeClr val="dk1"/>
              </a:solidFill>
            </a:endParaRPr>
          </a:p>
          <a:p>
            <a:pPr marL="457200" lvl="0" indent="-400050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700" dirty="0">
                <a:solidFill>
                  <a:schemeClr val="dk1"/>
                </a:solidFill>
              </a:rPr>
              <a:t>násilí, škody a strach</a:t>
            </a:r>
          </a:p>
          <a:p>
            <a:pPr marL="457200" lvl="0" indent="-400050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700" dirty="0">
                <a:solidFill>
                  <a:schemeClr val="dk1"/>
                </a:solidFill>
              </a:rPr>
              <a:t>cíl a reprezentace</a:t>
            </a:r>
          </a:p>
          <a:p>
            <a:pPr marL="457200" lvl="0" indent="-400050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700" dirty="0">
                <a:solidFill>
                  <a:schemeClr val="dk1"/>
                </a:solidFill>
              </a:rPr>
              <a:t>publicita</a:t>
            </a:r>
          </a:p>
          <a:p>
            <a:pPr marL="457200" lvl="0" indent="-400050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700" dirty="0">
                <a:solidFill>
                  <a:schemeClr val="dk1"/>
                </a:solidFill>
              </a:rPr>
              <a:t>opakovatelnost, souvislost</a:t>
            </a:r>
          </a:p>
          <a:p>
            <a:pPr marL="457200" lvl="0" indent="-400050" rtl="0">
              <a:spcBef>
                <a:spcPts val="400"/>
              </a:spcBef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sz="2700" dirty="0">
                <a:solidFill>
                  <a:schemeClr val="dk1"/>
                </a:solidFill>
              </a:rPr>
              <a:t>symbolismus a dramatičnost</a:t>
            </a:r>
          </a:p>
          <a:p>
            <a:endParaRPr lang="en" sz="27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/>
          <p:nvPr/>
        </p:nvSpPr>
        <p:spPr>
          <a:xfrm>
            <a:off x="0" y="0"/>
            <a:ext cx="9144000" cy="6091237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24954574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/>
        </p:nvSpPr>
        <p:spPr>
          <a:xfrm>
            <a:off x="0" y="0"/>
            <a:ext cx="9144000" cy="64364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998779965"/>
      </p:ext>
    </p:extLst>
  </p:cSld>
  <p:clrMapOvr>
    <a:masterClrMapping/>
  </p:clrMapOvr>
  <p:transition spd="slow">
    <p:cut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59395" name="CustomShape 2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59396" name="Shape 55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11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521229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/>
        </p:nvSpPr>
        <p:spPr>
          <a:xfrm>
            <a:off x="3475850" y="0"/>
            <a:ext cx="5668149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65" name="Shape 165"/>
          <p:cNvSpPr/>
          <p:nvPr/>
        </p:nvSpPr>
        <p:spPr>
          <a:xfrm>
            <a:off x="0" y="1199225"/>
            <a:ext cx="3475850" cy="4909275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66" name="Shape 166"/>
          <p:cNvSpPr/>
          <p:nvPr/>
        </p:nvSpPr>
        <p:spPr>
          <a:xfrm>
            <a:off x="0" y="318525"/>
            <a:ext cx="3475849" cy="927524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96590791"/>
      </p:ext>
    </p:extLst>
  </p:cSld>
  <p:clrMapOvr>
    <a:masterClrMapping/>
  </p:clrMapOvr>
  <p:transition spd="slow">
    <p:cut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Shape 5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063"/>
            <a:ext cx="9144000" cy="527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43" name="CustomShape 1"/>
          <p:cNvSpPr>
            <a:spLocks noChangeArrowheads="1"/>
          </p:cNvSpPr>
          <p:nvPr/>
        </p:nvSpPr>
        <p:spPr bwMode="auto">
          <a:xfrm>
            <a:off x="214313" y="6215063"/>
            <a:ext cx="5143500" cy="303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kern="1200">
                <a:solidFill>
                  <a:srgbClr val="000000"/>
                </a:solidFill>
                <a:cs typeface="Arial" panose="020B0604020202020204" pitchFamily="34" charset="0"/>
              </a:rPr>
              <a:t>http://pastebin.com/HZtH523f</a:t>
            </a:r>
            <a:endParaRPr lang="cs-CZ" altLang="cs-CZ" sz="1800" kern="12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515245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813" y="0"/>
            <a:ext cx="7143750" cy="687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464370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Pokračování </a:t>
            </a:r>
            <a:r>
              <a:rPr lang="en" sz="2400"/>
              <a:t>(nejen anon)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Sony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Arabské jaro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AntiSec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Vigilantismus</a:t>
            </a:r>
          </a:p>
          <a:p>
            <a:pPr marL="914400" lvl="1" indent="-381000" rtl="0">
              <a:buClr>
                <a:schemeClr val="dk2"/>
              </a:buClr>
              <a:buSzPct val="80000"/>
              <a:buFont typeface="Courier New"/>
              <a:buChar char="o"/>
            </a:pPr>
            <a:r>
              <a:rPr lang="en" dirty="0"/>
              <a:t>hlavně ultrapravice a dětské porno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Stratfor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MegaUpload, ACTA</a:t>
            </a:r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cs-CZ" dirty="0" smtClean="0"/>
              <a:t>vlna </a:t>
            </a:r>
            <a:r>
              <a:rPr lang="en" dirty="0" smtClean="0"/>
              <a:t>zatýkání</a:t>
            </a:r>
            <a:endParaRPr lang="en" dirty="0"/>
          </a:p>
          <a:p>
            <a:pPr marL="457200" lvl="0" indent="-419100" rtl="0">
              <a:buClr>
                <a:schemeClr val="dk2"/>
              </a:buClr>
              <a:buSzPct val="166666"/>
              <a:buFont typeface="Arial"/>
              <a:buChar char="•"/>
            </a:pPr>
            <a:r>
              <a:rPr lang="en" dirty="0"/>
              <a:t>Sýrie, KLDR</a:t>
            </a:r>
          </a:p>
        </p:txBody>
      </p:sp>
    </p:spTree>
    <p:extLst>
      <p:ext uri="{BB962C8B-B14F-4D97-AF65-F5344CB8AC3E}">
        <p14:creationId xmlns:p14="http://schemas.microsoft.com/office/powerpoint/2010/main" val="288375436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1592" y="-1563359"/>
            <a:ext cx="6918007" cy="8421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74555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ustomShape 1"/>
          <p:cNvSpPr>
            <a:spLocks noChangeArrowheads="1"/>
          </p:cNvSpPr>
          <p:nvPr/>
        </p:nvSpPr>
        <p:spPr bwMode="auto">
          <a:xfrm>
            <a:off x="457200" y="274638"/>
            <a:ext cx="82296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5539" name="CustomShape 2"/>
          <p:cNvSpPr>
            <a:spLocks noChangeArrowheads="1"/>
          </p:cNvSpPr>
          <p:nvPr/>
        </p:nvSpPr>
        <p:spPr bwMode="auto">
          <a:xfrm>
            <a:off x="457200" y="1947863"/>
            <a:ext cx="8229600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55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9075" cy="657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03433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CustomShape 1"/>
          <p:cNvSpPr>
            <a:spLocks noChangeArrowheads="1"/>
          </p:cNvSpPr>
          <p:nvPr/>
        </p:nvSpPr>
        <p:spPr bwMode="auto">
          <a:xfrm>
            <a:off x="457200" y="274638"/>
            <a:ext cx="82296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65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24950" cy="607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3509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Stav poznání</a:t>
            </a:r>
          </a:p>
        </p:txBody>
      </p:sp>
      <p:sp>
        <p:nvSpPr>
          <p:cNvPr id="63" name="Shape 63"/>
          <p:cNvSpPr/>
          <p:nvPr/>
        </p:nvSpPr>
        <p:spPr>
          <a:xfrm>
            <a:off x="0" y="1979325"/>
            <a:ext cx="8797925" cy="25908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4" name="Shape 64"/>
          <p:cNvSpPr txBox="1"/>
          <p:nvPr/>
        </p:nvSpPr>
        <p:spPr>
          <a:xfrm>
            <a:off x="250" y="1796525"/>
            <a:ext cx="9144000" cy="50613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buNone/>
            </a:pPr>
            <a:r>
              <a:rPr lang="en"/>
              <a:t>
</a:t>
            </a:r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endParaRPr lang="en"/>
          </a:p>
          <a:p>
            <a:pPr marL="457200" lvl="0" indent="-381000" rtl="0"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/>
              <a:t>nebo i “pirátské útoky”</a:t>
            </a:r>
          </a:p>
          <a:p>
            <a:endParaRPr lang="en" sz="2400"/>
          </a:p>
          <a:p>
            <a:endParaRPr lang="en" sz="2400"/>
          </a:p>
          <a:p>
            <a:endParaRPr lang="en" sz="2400"/>
          </a:p>
          <a:p>
            <a:endParaRPr lang="en" sz="2400"/>
          </a:p>
          <a:p>
            <a:pPr marL="914400" lvl="0" indent="457200" rtl="0">
              <a:buNone/>
            </a:pPr>
            <a:r>
              <a:rPr lang="en"/>
              <a:t>http://www.novinky.cz/internet-a-pc/62464-kyberterorismus-roste-zavratnym-tempem.html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CustomShape 1"/>
          <p:cNvSpPr>
            <a:spLocks noChangeArrowheads="1"/>
          </p:cNvSpPr>
          <p:nvPr/>
        </p:nvSpPr>
        <p:spPr bwMode="auto">
          <a:xfrm>
            <a:off x="457200" y="274638"/>
            <a:ext cx="8229600" cy="152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675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7338" cy="592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31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/>
        </p:nvSpPr>
        <p:spPr>
          <a:xfrm>
            <a:off x="2666137" y="0"/>
            <a:ext cx="3811724" cy="6857999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35424801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803" y="0"/>
            <a:ext cx="5116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70863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bojovat lze za cokoliv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marL="457200"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2600" kern="1200" dirty="0">
                <a:solidFill>
                  <a:srgbClr val="000000"/>
                </a:solidFill>
              </a:rPr>
              <a:t>nacionalistický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marL="457200"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en-GB" altLang="cs-CZ" sz="2600" kern="1200" dirty="0">
                <a:solidFill>
                  <a:srgbClr val="000000"/>
                </a:solidFill>
              </a:rPr>
              <a:t>anarchistic</a:t>
            </a:r>
            <a:r>
              <a:rPr lang="cs-CZ" altLang="cs-CZ" sz="2600" kern="1200" dirty="0" err="1">
                <a:solidFill>
                  <a:srgbClr val="000000"/>
                </a:solidFill>
              </a:rPr>
              <a:t>ký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marL="457200"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2600" kern="1200" dirty="0">
                <a:solidFill>
                  <a:srgbClr val="000000"/>
                </a:solidFill>
              </a:rPr>
              <a:t>náboženský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marL="457200"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en-GB" altLang="cs-CZ" sz="2600" kern="1200" dirty="0">
                <a:solidFill>
                  <a:srgbClr val="000000"/>
                </a:solidFill>
              </a:rPr>
              <a:t>vigilantism</a:t>
            </a:r>
            <a:r>
              <a:rPr lang="cs-CZ" altLang="cs-CZ" sz="2600" kern="1200" dirty="0" err="1">
                <a:solidFill>
                  <a:srgbClr val="000000"/>
                </a:solidFill>
              </a:rPr>
              <a:t>us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marL="457200"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2600" kern="1200" dirty="0">
                <a:solidFill>
                  <a:srgbClr val="000000"/>
                </a:solidFill>
              </a:rPr>
              <a:t>ekologický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dominantní je levicově-anarchistické „cosi“ </a:t>
            </a:r>
            <a:r>
              <a:rPr lang="en-GB" altLang="cs-CZ" sz="3000" kern="1200" dirty="0">
                <a:solidFill>
                  <a:srgbClr val="000000"/>
                </a:solidFill>
              </a:rPr>
              <a:t>(Anonymous</a:t>
            </a:r>
            <a:r>
              <a:rPr lang="cs-CZ" altLang="cs-CZ" sz="3000" kern="1200" dirty="0">
                <a:solidFill>
                  <a:srgbClr val="000000"/>
                </a:solidFill>
              </a:rPr>
              <a:t> a následníci</a:t>
            </a:r>
            <a:r>
              <a:rPr lang="en-GB" altLang="cs-CZ" sz="3000" kern="1200" dirty="0">
                <a:solidFill>
                  <a:srgbClr val="000000"/>
                </a:solidFill>
              </a:rPr>
              <a:t>)</a:t>
            </a:r>
            <a:endParaRPr lang="cs-CZ" altLang="cs-CZ" sz="1800" kern="1200" dirty="0">
              <a:solidFill>
                <a:prstClr val="black"/>
              </a:solidFill>
            </a:endParaRPr>
          </a:p>
        </p:txBody>
      </p:sp>
      <p:sp>
        <p:nvSpPr>
          <p:cNvPr id="70659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Spektrum </a:t>
            </a:r>
            <a:r>
              <a:rPr lang="en-GB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hacktivism</a:t>
            </a:r>
            <a:r>
              <a:rPr lang="cs-CZ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u</a:t>
            </a:r>
            <a:endParaRPr lang="cs-CZ" altLang="cs-CZ" sz="180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0000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 nepříliš, v porovnání s ostatními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marL="457200"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2600" kern="1200" dirty="0">
                <a:solidFill>
                  <a:srgbClr val="000000"/>
                </a:solidFill>
              </a:rPr>
              <a:t>krátké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marL="457200" lvl="1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2600" kern="1200" dirty="0">
                <a:solidFill>
                  <a:srgbClr val="000000"/>
                </a:solidFill>
              </a:rPr>
              <a:t>a hlavně </a:t>
            </a:r>
            <a:r>
              <a:rPr lang="en-GB" altLang="cs-CZ" sz="2600" kern="1200" dirty="0">
                <a:solidFill>
                  <a:srgbClr val="000000"/>
                </a:solidFill>
              </a:rPr>
              <a:t>– </a:t>
            </a:r>
            <a:r>
              <a:rPr lang="en-GB" altLang="cs-CZ" sz="2600" u="sng" kern="1200" dirty="0">
                <a:solidFill>
                  <a:srgbClr val="000000"/>
                </a:solidFill>
              </a:rPr>
              <a:t>public!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 problém tzv. kinetické bariéry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 err="1">
                <a:solidFill>
                  <a:srgbClr val="000000"/>
                </a:solidFill>
              </a:rPr>
              <a:t>hacktivismus</a:t>
            </a:r>
            <a:r>
              <a:rPr lang="cs-CZ" altLang="cs-CZ" sz="3000" kern="1200" dirty="0">
                <a:solidFill>
                  <a:srgbClr val="000000"/>
                </a:solidFill>
              </a:rPr>
              <a:t> může fungovat i jako imunizace</a:t>
            </a:r>
            <a:endParaRPr lang="cs-CZ" altLang="cs-CZ" sz="1800" kern="1200" dirty="0">
              <a:solidFill>
                <a:prstClr val="black"/>
              </a:solidFill>
            </a:endParaRPr>
          </a:p>
        </p:txBody>
      </p:sp>
      <p:sp>
        <p:nvSpPr>
          <p:cNvPr id="71683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Jak je nebezpečný</a:t>
            </a:r>
            <a:endParaRPr lang="cs-CZ" altLang="cs-CZ" sz="180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134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2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 err="1">
                <a:solidFill>
                  <a:srgbClr val="000000"/>
                </a:solidFill>
                <a:cs typeface="Arial" panose="020B0604020202020204" pitchFamily="34" charset="0"/>
              </a:rPr>
              <a:t>nehierachická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en-GB" altLang="cs-CZ" sz="3000" kern="1200" dirty="0">
                <a:solidFill>
                  <a:srgbClr val="000000"/>
                </a:solidFill>
              </a:rPr>
              <a:t>„</a:t>
            </a:r>
            <a:r>
              <a:rPr lang="en-GB" altLang="cs-CZ" sz="3000" kern="1200" dirty="0" err="1">
                <a:solidFill>
                  <a:srgbClr val="000000"/>
                </a:solidFill>
              </a:rPr>
              <a:t>adho</a:t>
            </a:r>
            <a:r>
              <a:rPr lang="cs-CZ" altLang="cs-CZ" sz="3000" kern="1200" dirty="0" err="1">
                <a:solidFill>
                  <a:srgbClr val="000000"/>
                </a:solidFill>
              </a:rPr>
              <a:t>kracie</a:t>
            </a:r>
            <a:r>
              <a:rPr lang="en-GB" altLang="cs-CZ" sz="3000" kern="1200" dirty="0">
                <a:solidFill>
                  <a:srgbClr val="000000"/>
                </a:solidFill>
              </a:rPr>
              <a:t>“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volná síťová struktura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vnitřní členění a rozkoly, konkurence</a:t>
            </a:r>
            <a:endParaRPr lang="cs-CZ" altLang="cs-CZ" sz="1800" kern="1200" dirty="0">
              <a:solidFill>
                <a:prstClr val="black"/>
              </a:solidFill>
            </a:endParaRPr>
          </a:p>
        </p:txBody>
      </p:sp>
      <p:sp>
        <p:nvSpPr>
          <p:cNvPr id="72707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900" b="1" kern="1200" dirty="0" err="1">
                <a:solidFill>
                  <a:schemeClr val="bg1"/>
                </a:solidFill>
                <a:cs typeface="Arial" panose="020B0604020202020204" pitchFamily="34" charset="0"/>
              </a:rPr>
              <a:t>Stru</a:t>
            </a:r>
            <a:r>
              <a:rPr lang="cs-CZ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kura a organizace</a:t>
            </a:r>
            <a:endParaRPr lang="cs-CZ" altLang="cs-CZ" sz="180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193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8" y="0"/>
            <a:ext cx="77930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863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koncept </a:t>
            </a:r>
            <a:r>
              <a:rPr lang="en-GB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„ops“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volba cílů převážně reaktivní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</p:txBody>
      </p:sp>
      <p:sp>
        <p:nvSpPr>
          <p:cNvPr id="74755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C9le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cs-CZ" sz="3900" b="1" kern="1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GB" altLang="cs-CZ" sz="3900" b="1" kern="120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cs-CZ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Cíle</a:t>
            </a:r>
            <a:endParaRPr lang="cs-CZ" altLang="cs-CZ" sz="180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294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5" grpId="0" build="p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757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2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112394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endParaRPr lang="cs-CZ" altLang="cs-CZ" sz="3000" kern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en-GB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DDoS</a:t>
            </a:r>
            <a:endParaRPr lang="cs-CZ" altLang="cs-CZ" sz="180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 </a:t>
            </a:r>
            <a:r>
              <a:rPr lang="en-GB" altLang="cs-CZ" sz="3000" kern="1200" dirty="0">
                <a:solidFill>
                  <a:srgbClr val="000000"/>
                </a:solidFill>
              </a:rPr>
              <a:t>defacement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 </a:t>
            </a:r>
            <a:r>
              <a:rPr lang="en-GB" altLang="cs-CZ" sz="3000" kern="1200" dirty="0">
                <a:solidFill>
                  <a:srgbClr val="000000"/>
                </a:solidFill>
              </a:rPr>
              <a:t>dox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 </a:t>
            </a:r>
            <a:r>
              <a:rPr lang="en-GB" altLang="cs-CZ" sz="3000" kern="1200" dirty="0">
                <a:solidFill>
                  <a:srgbClr val="000000"/>
                </a:solidFill>
              </a:rPr>
              <a:t>propaganda</a:t>
            </a:r>
            <a:endParaRPr lang="cs-CZ" altLang="cs-CZ" sz="1800" kern="1200" dirty="0">
              <a:solidFill>
                <a:prstClr val="black"/>
              </a:solidFill>
            </a:endParaRPr>
          </a:p>
        </p:txBody>
      </p:sp>
      <p:sp>
        <p:nvSpPr>
          <p:cNvPr id="76803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Nástroje a metody</a:t>
            </a:r>
            <a:endParaRPr lang="cs-CZ" altLang="cs-CZ" sz="180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07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en"/>
              <a:t>Stav poznání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buNone/>
            </a:pPr>
            <a:r>
              <a:rPr lang="en" sz="1600" dirty="0">
                <a:solidFill>
                  <a:schemeClr val="dk1"/>
                </a:solidFill>
              </a:rPr>
              <a:t>
</a:t>
            </a:r>
          </a:p>
          <a:p>
            <a:endParaRPr lang="en" sz="1600" dirty="0">
              <a:solidFill>
                <a:schemeClr val="dk1"/>
              </a:solidFill>
            </a:endParaRPr>
          </a:p>
          <a:p>
            <a:endParaRPr lang="en" sz="1600" dirty="0">
              <a:solidFill>
                <a:schemeClr val="dk1"/>
              </a:solidFill>
            </a:endParaRPr>
          </a:p>
          <a:p>
            <a:endParaRPr lang="en" sz="1600" dirty="0">
              <a:solidFill>
                <a:schemeClr val="dk1"/>
              </a:solidFill>
            </a:endParaRPr>
          </a:p>
          <a:p>
            <a:endParaRPr lang="en" sz="1600" dirty="0">
              <a:solidFill>
                <a:schemeClr val="dk1"/>
              </a:solidFill>
            </a:endParaRPr>
          </a:p>
          <a:p>
            <a:endParaRPr lang="en" sz="1600" dirty="0">
              <a:solidFill>
                <a:schemeClr val="dk1"/>
              </a:solidFill>
            </a:endParaRPr>
          </a:p>
          <a:p>
            <a:endParaRPr lang="en" sz="1600" dirty="0">
              <a:solidFill>
                <a:schemeClr val="dk1"/>
              </a:solidFill>
            </a:endParaRPr>
          </a:p>
          <a:p>
            <a:endParaRPr lang="en" sz="1600" dirty="0">
              <a:solidFill>
                <a:schemeClr val="dk1"/>
              </a:solidFill>
            </a:endParaRPr>
          </a:p>
          <a:p>
            <a:endParaRPr lang="en" sz="1600" dirty="0">
              <a:solidFill>
                <a:schemeClr val="dk1"/>
              </a:solidFill>
            </a:endParaRPr>
          </a:p>
          <a:p>
            <a:endParaRPr lang="en" sz="1600" dirty="0">
              <a:solidFill>
                <a:schemeClr val="dk1"/>
              </a:solidFill>
            </a:endParaRPr>
          </a:p>
          <a:p>
            <a:endParaRPr lang="en" sz="1600" dirty="0">
              <a:solidFill>
                <a:schemeClr val="dk1"/>
              </a:solidFill>
            </a:endParaRPr>
          </a:p>
          <a:p>
            <a:endParaRPr lang="en" sz="1600" dirty="0">
              <a:solidFill>
                <a:schemeClr val="dk1"/>
              </a:solidFill>
            </a:endParaRPr>
          </a:p>
          <a:p>
            <a:endParaRPr lang="en" sz="1600" dirty="0">
              <a:solidFill>
                <a:schemeClr val="dk1"/>
              </a:solidFill>
            </a:endParaRPr>
          </a:p>
          <a:p>
            <a:endParaRPr lang="en" sz="1600" dirty="0">
              <a:solidFill>
                <a:schemeClr val="dk1"/>
              </a:solidFill>
            </a:endParaRPr>
          </a:p>
        </p:txBody>
      </p:sp>
      <p:sp>
        <p:nvSpPr>
          <p:cNvPr id="71" name="Shape 71"/>
          <p:cNvSpPr/>
          <p:nvPr/>
        </p:nvSpPr>
        <p:spPr>
          <a:xfrm>
            <a:off x="0" y="2247900"/>
            <a:ext cx="9143999" cy="23241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535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45047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78851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788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12881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79875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798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40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413470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80899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809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3099533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81923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819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0" cy="689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83225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82947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829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67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3956617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83971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839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5447750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87043" name="Picture 5" descr="http://a2.files.maxim.com/image/upload/c_fit,cs_srgb,dpr_1.0,q_80,w_620/MTM5NDQ5MTA3NDE5NzY3OTcx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113" y="428625"/>
            <a:ext cx="9155113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465793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CustomShape 1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endParaRPr lang="cs-CZ" altLang="cs-CZ" sz="3000" kern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 err="1">
                <a:solidFill>
                  <a:srgbClr val="000000"/>
                </a:solidFill>
                <a:cs typeface="Arial" panose="020B0604020202020204" pitchFamily="34" charset="0"/>
              </a:rPr>
              <a:t>kybermilice</a:t>
            </a:r>
            <a:r>
              <a:rPr lang="cs-CZ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 a patriotičtí hackeři</a:t>
            </a:r>
            <a:endParaRPr lang="cs-CZ" altLang="cs-CZ" sz="180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tři pilíře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2800" kern="1200" dirty="0">
                <a:solidFill>
                  <a:prstClr val="black"/>
                </a:solidFill>
              </a:rPr>
              <a:t>lidé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2800" kern="1200" dirty="0">
                <a:solidFill>
                  <a:prstClr val="black"/>
                </a:solidFill>
              </a:rPr>
              <a:t>nástroje</a:t>
            </a:r>
          </a:p>
          <a:p>
            <a:pPr lvl="2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2800" kern="1200" dirty="0">
                <a:solidFill>
                  <a:prstClr val="black"/>
                </a:solidFill>
              </a:rPr>
              <a:t>cíle</a:t>
            </a:r>
          </a:p>
        </p:txBody>
      </p:sp>
      <p:sp>
        <p:nvSpPr>
          <p:cNvPr id="91139" name="CustomShape 2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Budoucnost?</a:t>
            </a:r>
            <a:endParaRPr lang="cs-CZ" altLang="cs-CZ" sz="180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2879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9318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3838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5000625"/>
            <a:ext cx="91138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GB" sz="3200" dirty="0"/>
              <a:t>n</a:t>
            </a:r>
            <a:r>
              <a:rPr lang="cs-CZ" sz="3200" dirty="0"/>
              <a:t>á</a:t>
            </a:r>
            <a:r>
              <a:rPr lang="en-GB" sz="3200" dirty="0" err="1"/>
              <a:t>stroje</a:t>
            </a:r>
            <a:r>
              <a:rPr lang="en-GB" sz="3200" dirty="0"/>
              <a:t> </a:t>
            </a:r>
            <a:r>
              <a:rPr lang="en-GB" sz="3200" dirty="0" err="1"/>
              <a:t>voln</a:t>
            </a:r>
            <a:r>
              <a:rPr lang="cs-CZ" sz="3200" dirty="0"/>
              <a:t>ě dostupné</a:t>
            </a:r>
          </a:p>
          <a:p>
            <a:pPr marL="457200" indent="-457200">
              <a:buFontTx/>
              <a:buChar char="-"/>
            </a:pPr>
            <a:r>
              <a:rPr lang="en-GB" sz="3200" dirty="0"/>
              <a:t>c</a:t>
            </a:r>
            <a:r>
              <a:rPr lang="cs-CZ" sz="3200" dirty="0" err="1"/>
              <a:t>íle</a:t>
            </a:r>
            <a:r>
              <a:rPr lang="cs-CZ" sz="3200" dirty="0"/>
              <a:t> budou </a:t>
            </a:r>
            <a:r>
              <a:rPr lang="cs-CZ" sz="3200" dirty="0" smtClean="0"/>
              <a:t>vždy</a:t>
            </a:r>
          </a:p>
          <a:p>
            <a:pPr marL="457200" indent="-457200">
              <a:buFontTx/>
              <a:buChar char="-"/>
            </a:pPr>
            <a:r>
              <a:rPr lang="cs-CZ" sz="3200" dirty="0" smtClean="0"/>
              <a:t>lidí je čím dál více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8415309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/>
        </p:nvSpPr>
        <p:spPr>
          <a:xfrm>
            <a:off x="1943100" y="0"/>
            <a:ext cx="5257799" cy="6169025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77" name="Shape 77"/>
          <p:cNvSpPr txBox="1"/>
          <p:nvPr/>
        </p:nvSpPr>
        <p:spPr>
          <a:xfrm>
            <a:off x="-60900" y="6169025"/>
            <a:ext cx="9204900" cy="6890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buNone/>
            </a:pPr>
            <a:r>
              <a:rPr lang="en" sz="3000" b="1">
                <a:solidFill>
                  <a:schemeClr val="dk1"/>
                </a:solidFill>
              </a:rPr>
              <a:t> prof. Dorothy Elizabeth Denning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CustomShape 1"/>
          <p:cNvSpPr>
            <a:spLocks noChangeArrowheads="1"/>
          </p:cNvSpPr>
          <p:nvPr/>
        </p:nvSpPr>
        <p:spPr bwMode="auto">
          <a:xfrm>
            <a:off x="640080" y="731520"/>
            <a:ext cx="76946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cs-CZ" sz="5400" kern="1200" dirty="0">
                <a:solidFill>
                  <a:schemeClr val="bg1"/>
                </a:solidFill>
                <a:cs typeface="Arial" panose="020B0604020202020204" pitchFamily="34" charset="0"/>
              </a:rPr>
              <a:t>Cybercrime</a:t>
            </a:r>
            <a:endParaRPr lang="cs-CZ" altLang="cs-CZ" sz="180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/>
          </p:nvPr>
        </p:nvSpPr>
        <p:spPr>
          <a:xfrm>
            <a:off x="372766" y="2084580"/>
            <a:ext cx="8229240" cy="3977640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  Stejné nástroje, jiné motivy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24693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Shape 5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0"/>
            <a:ext cx="7883525" cy="683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5247172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98307" name="CustomShape 2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9830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8"/>
            <a:ext cx="11787188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699035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99331" name="CustomShape 2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9933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76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839199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Základy</a:t>
            </a:r>
            <a:endParaRPr lang="cs-CZ" altLang="cs-CZ" sz="180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23" name="CustomShape 2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endParaRPr lang="cs-CZ" altLang="cs-CZ" sz="3000" kern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typicky motivovaný finančním ziskem</a:t>
            </a:r>
            <a:endParaRPr lang="cs-CZ" altLang="cs-CZ" sz="180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standartní zločin rozšířený do nové domény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podobná pravidla i skupiny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na rozdíl od </a:t>
            </a:r>
            <a:r>
              <a:rPr lang="cs-CZ" altLang="cs-CZ" sz="3000" kern="1200" dirty="0" err="1">
                <a:solidFill>
                  <a:srgbClr val="000000"/>
                </a:solidFill>
              </a:rPr>
              <a:t>hacktivismu</a:t>
            </a:r>
            <a:r>
              <a:rPr lang="cs-CZ" altLang="cs-CZ" sz="3000" kern="1200" dirty="0">
                <a:solidFill>
                  <a:srgbClr val="000000"/>
                </a:solidFill>
              </a:rPr>
              <a:t> se snaží o utajení</a:t>
            </a:r>
            <a:endParaRPr lang="cs-CZ" altLang="cs-CZ" sz="1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673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102403" name="CustomShape 2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102404" name="Shape 59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5456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2761684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103427" name="CustomShape 2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103428" name="Shape 6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0"/>
            <a:ext cx="8891587" cy="685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521936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sp>
        <p:nvSpPr>
          <p:cNvPr id="104451" name="CustomShape 2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10445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18613" cy="585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7732285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en-US" sz="1800" kern="1200">
              <a:solidFill>
                <a:prstClr val="black"/>
              </a:solidFill>
            </a:endParaRPr>
          </a:p>
        </p:txBody>
      </p:sp>
      <p:pic>
        <p:nvPicPr>
          <p:cNvPr id="1054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63" y="0"/>
            <a:ext cx="83042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50699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wannacr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1"/>
            <a:ext cx="9141815" cy="5142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41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buNone/>
            </a:pPr>
            <a:r>
              <a:rPr lang="en"/>
              <a:t>Stav poznání</a:t>
            </a:r>
          </a:p>
        </p:txBody>
      </p:sp>
      <p:sp>
        <p:nvSpPr>
          <p:cNvPr id="83" name="Shape 83"/>
          <p:cNvSpPr/>
          <p:nvPr/>
        </p:nvSpPr>
        <p:spPr>
          <a:xfrm>
            <a:off x="9525" y="2035550"/>
            <a:ext cx="9124950" cy="204311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Různé formy</a:t>
            </a:r>
            <a:endParaRPr lang="cs-CZ" altLang="cs-CZ" sz="180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38" name="CustomShape 2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SzPct val="41000"/>
              <a:buFont typeface="Arial" panose="020B0604020202020204" pitchFamily="34" charset="0"/>
              <a:buChar char="●"/>
            </a:pPr>
            <a:endParaRPr lang="cs-CZ" altLang="cs-CZ" sz="3000" kern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88900" indent="265113" eaLnBrk="1" fontAlgn="base" hangingPunct="1">
              <a:spcBef>
                <a:spcPct val="0"/>
              </a:spcBef>
              <a:spcAft>
                <a:spcPct val="0"/>
              </a:spcAft>
              <a:buSzPct val="41000"/>
              <a:buFont typeface="Arial" panose="020B0604020202020204" pitchFamily="34" charset="0"/>
              <a:buChar char="●"/>
            </a:pPr>
            <a:r>
              <a:rPr lang="en-GB" altLang="cs-CZ" sz="3600" kern="1200" dirty="0">
                <a:solidFill>
                  <a:srgbClr val="000000"/>
                </a:solidFill>
                <a:cs typeface="Arial" panose="020B0604020202020204" pitchFamily="34" charset="0"/>
              </a:rPr>
              <a:t>DDoS</a:t>
            </a:r>
            <a:endParaRPr lang="cs-CZ" altLang="cs-CZ" sz="3600" kern="1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88900" indent="265113" eaLnBrk="1" fontAlgn="base" hangingPunct="1">
              <a:spcBef>
                <a:spcPct val="0"/>
              </a:spcBef>
              <a:spcAft>
                <a:spcPct val="0"/>
              </a:spcAft>
              <a:buSzPct val="41000"/>
              <a:buFont typeface="Arial" panose="020B0604020202020204" pitchFamily="34" charset="0"/>
              <a:buChar char="●"/>
            </a:pPr>
            <a:r>
              <a:rPr lang="cs-CZ" altLang="cs-CZ" sz="3600" kern="1200" dirty="0">
                <a:solidFill>
                  <a:srgbClr val="000000"/>
                </a:solidFill>
              </a:rPr>
              <a:t>přímý </a:t>
            </a:r>
            <a:r>
              <a:rPr lang="cs-CZ" altLang="cs-CZ" sz="3600" kern="1200" dirty="0" err="1">
                <a:solidFill>
                  <a:srgbClr val="000000"/>
                </a:solidFill>
              </a:rPr>
              <a:t>hacking</a:t>
            </a:r>
            <a:r>
              <a:rPr lang="cs-CZ" altLang="cs-CZ" sz="3600" kern="1200" dirty="0">
                <a:solidFill>
                  <a:srgbClr val="000000"/>
                </a:solidFill>
              </a:rPr>
              <a:t> a špionáž</a:t>
            </a:r>
            <a:endParaRPr lang="cs-CZ" altLang="cs-CZ" sz="3600" kern="1200" dirty="0">
              <a:solidFill>
                <a:prstClr val="black"/>
              </a:solidFill>
            </a:endParaRPr>
          </a:p>
          <a:p>
            <a:pPr marL="88900" indent="265113" eaLnBrk="1" fontAlgn="base" hangingPunct="1">
              <a:spcBef>
                <a:spcPct val="0"/>
              </a:spcBef>
              <a:spcAft>
                <a:spcPct val="0"/>
              </a:spcAft>
              <a:buSzPct val="42000"/>
              <a:buFont typeface="Arial" panose="020B0604020202020204" pitchFamily="34" charset="0"/>
              <a:buChar char="●"/>
            </a:pPr>
            <a:r>
              <a:rPr lang="cs-CZ" altLang="cs-CZ" sz="3600" kern="1200" dirty="0">
                <a:solidFill>
                  <a:srgbClr val="000000"/>
                </a:solidFill>
              </a:rPr>
              <a:t>sběr dat</a:t>
            </a:r>
          </a:p>
          <a:p>
            <a:pPr marL="88900" indent="265113" eaLnBrk="1" fontAlgn="base" hangingPunct="1">
              <a:spcBef>
                <a:spcPct val="0"/>
              </a:spcBef>
              <a:spcAft>
                <a:spcPct val="0"/>
              </a:spcAft>
              <a:buSzPct val="42000"/>
              <a:buFont typeface="Arial" panose="020B0604020202020204" pitchFamily="34" charset="0"/>
              <a:buChar char="●"/>
            </a:pPr>
            <a:r>
              <a:rPr lang="cs-CZ" altLang="cs-CZ" sz="3600" kern="1200" dirty="0" err="1">
                <a:solidFill>
                  <a:prstClr val="black"/>
                </a:solidFill>
              </a:rPr>
              <a:t>ransomware</a:t>
            </a:r>
            <a:endParaRPr lang="cs-CZ" altLang="cs-CZ" sz="3600" kern="1200" dirty="0">
              <a:solidFill>
                <a:prstClr val="black"/>
              </a:solidFill>
            </a:endParaRPr>
          </a:p>
          <a:p>
            <a:pPr marL="88900" indent="265113" eaLnBrk="1" fontAlgn="base" hangingPunct="1">
              <a:spcBef>
                <a:spcPct val="0"/>
              </a:spcBef>
              <a:spcAft>
                <a:spcPct val="0"/>
              </a:spcAft>
              <a:buSzPct val="42000"/>
              <a:buFont typeface="Arial" panose="020B0604020202020204" pitchFamily="34" charset="0"/>
              <a:buChar char="●"/>
            </a:pPr>
            <a:endParaRPr lang="cs-CZ" altLang="cs-CZ" sz="3600" kern="1200" dirty="0">
              <a:solidFill>
                <a:prstClr val="black"/>
              </a:solidFill>
            </a:endParaRPr>
          </a:p>
          <a:p>
            <a:pPr marL="88900" indent="265113" eaLnBrk="1" fontAlgn="base" hangingPunct="1">
              <a:spcBef>
                <a:spcPct val="0"/>
              </a:spcBef>
              <a:spcAft>
                <a:spcPct val="0"/>
              </a:spcAft>
              <a:buSzPct val="42000"/>
              <a:buFont typeface="Arial" panose="020B0604020202020204" pitchFamily="34" charset="0"/>
              <a:buChar char="●"/>
            </a:pPr>
            <a:r>
              <a:rPr lang="cs-CZ" altLang="cs-CZ" sz="3600" kern="1200" dirty="0">
                <a:solidFill>
                  <a:prstClr val="black"/>
                </a:solidFill>
              </a:rPr>
              <a:t>nefinanční? </a:t>
            </a:r>
            <a:r>
              <a:rPr lang="cs-CZ" altLang="cs-CZ" sz="3600" kern="1200" dirty="0" err="1">
                <a:solidFill>
                  <a:prstClr val="black"/>
                </a:solidFill>
              </a:rPr>
              <a:t>RATs</a:t>
            </a:r>
            <a:r>
              <a:rPr lang="cs-CZ" altLang="cs-CZ" sz="3600" kern="1200" dirty="0">
                <a:solidFill>
                  <a:prstClr val="black"/>
                </a:solidFill>
              </a:rPr>
              <a:t> a</a:t>
            </a:r>
            <a:r>
              <a:rPr lang="en-US" altLang="cs-CZ" sz="3600" kern="1200" dirty="0">
                <a:solidFill>
                  <a:prstClr val="black"/>
                </a:solidFill>
              </a:rPr>
              <a:t>tp.</a:t>
            </a:r>
            <a:endParaRPr lang="cs-CZ" altLang="cs-CZ" sz="36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56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" grpId="0" build="p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2938"/>
            <a:ext cx="917257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315762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CustomShape 1"/>
          <p:cNvSpPr>
            <a:spLocks noChangeArrowheads="1"/>
          </p:cNvSpPr>
          <p:nvPr/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3900" b="1" kern="1200" dirty="0">
                <a:solidFill>
                  <a:schemeClr val="bg1"/>
                </a:solidFill>
                <a:cs typeface="Arial" panose="020B0604020202020204" pitchFamily="34" charset="0"/>
              </a:rPr>
              <a:t>Další formy?</a:t>
            </a:r>
            <a:endParaRPr lang="cs-CZ" altLang="cs-CZ" sz="1800" kern="1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341" name="CustomShape 2"/>
          <p:cNvSpPr>
            <a:spLocks noChangeArrowheads="1"/>
          </p:cNvSpPr>
          <p:nvPr/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91440" rIns="90000" bIns="91440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DejaVu Sans"/>
                <a:cs typeface="DejaVu Sans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  <a:cs typeface="Arial" panose="020B0604020202020204" pitchFamily="34" charset="0"/>
              </a:rPr>
              <a:t>dětská pornografie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prodej drog a zbraní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en-GB" altLang="cs-CZ" sz="3000" kern="1200" dirty="0">
                <a:solidFill>
                  <a:srgbClr val="000000"/>
                </a:solidFill>
              </a:rPr>
              <a:t>cyberbullying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en-GB" altLang="cs-CZ" sz="3000" kern="1200" dirty="0" err="1">
                <a:solidFill>
                  <a:srgbClr val="000000"/>
                </a:solidFill>
              </a:rPr>
              <a:t>hatespeech</a:t>
            </a:r>
            <a:endParaRPr lang="cs-CZ" altLang="cs-CZ" sz="1800" kern="1200" dirty="0">
              <a:solidFill>
                <a:prstClr val="black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●"/>
            </a:pPr>
            <a:r>
              <a:rPr lang="cs-CZ" altLang="cs-CZ" sz="3000" kern="1200" dirty="0">
                <a:solidFill>
                  <a:srgbClr val="000000"/>
                </a:solidFill>
              </a:rPr>
              <a:t>vydírání</a:t>
            </a:r>
            <a:endParaRPr lang="cs-CZ" altLang="cs-CZ" sz="1800" kern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86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1" grpId="0" build="p"/>
    </p:bldLst>
  </p:timing>
</p:sld>
</file>

<file path=ppt/theme/theme1.xml><?xml version="1.0" encoding="utf-8"?>
<a:theme xmlns:a="http://schemas.openxmlformats.org/drawingml/2006/main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502</Words>
  <Application>Microsoft Office PowerPoint</Application>
  <PresentationFormat>Předvádění na obrazovce (4:3)</PresentationFormat>
  <Paragraphs>240</Paragraphs>
  <Slides>92</Slides>
  <Notes>49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92</vt:i4>
      </vt:variant>
    </vt:vector>
  </HeadingPairs>
  <TitlesOfParts>
    <vt:vector size="97" baseType="lpstr">
      <vt:lpstr>Arial</vt:lpstr>
      <vt:lpstr>Courier New</vt:lpstr>
      <vt:lpstr>DejaVu Sans</vt:lpstr>
      <vt:lpstr>modern</vt:lpstr>
      <vt:lpstr>2_Office Theme</vt:lpstr>
      <vt:lpstr>Kyberterorismus</vt:lpstr>
      <vt:lpstr>Prezentace aplikace PowerPoint</vt:lpstr>
      <vt:lpstr>Teroristické minimum</vt:lpstr>
      <vt:lpstr>Prezentace aplikace PowerPoint</vt:lpstr>
      <vt:lpstr>Znaky terorismu</vt:lpstr>
      <vt:lpstr>Stav poznání</vt:lpstr>
      <vt:lpstr>Stav poznání</vt:lpstr>
      <vt:lpstr>Prezentace aplikace PowerPoint</vt:lpstr>
      <vt:lpstr>Stav poznání</vt:lpstr>
      <vt:lpstr>Výzvy</vt:lpstr>
      <vt:lpstr>Pojetí kyberterorismu</vt:lpstr>
      <vt:lpstr>Prezentace aplikace PowerPoint</vt:lpstr>
      <vt:lpstr>Prezentace aplikace PowerPoint</vt:lpstr>
      <vt:lpstr>Prezentace aplikace PowerPoint</vt:lpstr>
      <vt:lpstr>Prezentace aplikace PowerPoint</vt:lpstr>
      <vt:lpstr>Historie a představy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Skutečné případy?</vt:lpstr>
      <vt:lpstr>Situace</vt:lpstr>
      <vt:lpstr>Budoucnost</vt:lpstr>
      <vt:lpstr>Prezentace aplikace PowerPoint</vt:lpstr>
      <vt:lpstr>Hacktivismus</vt:lpstr>
      <vt:lpstr>Prezentace aplikace PowerPoint</vt:lpstr>
      <vt:lpstr>Hacktivismus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Stručná historie</vt:lpstr>
      <vt:lpstr>Prezentace aplikace PowerPoint</vt:lpstr>
      <vt:lpstr>Současnost?</vt:lpstr>
      <vt:lpstr>Prezentace aplikace PowerPoint</vt:lpstr>
      <vt:lpstr>Prezentace aplikace PowerPoint</vt:lpstr>
      <vt:lpstr>Anonymous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Pokračování (nejen anon)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Kyberterorismus</dc:title>
  <cp:lastModifiedBy>171810</cp:lastModifiedBy>
  <cp:revision>16</cp:revision>
  <dcterms:modified xsi:type="dcterms:W3CDTF">2018-10-18T13:58:22Z</dcterms:modified>
</cp:coreProperties>
</file>