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6" r:id="rId1"/>
  </p:sldMasterIdLst>
  <p:sldIdLst>
    <p:sldId id="256" r:id="rId2"/>
    <p:sldId id="261" r:id="rId3"/>
    <p:sldId id="296" r:id="rId4"/>
    <p:sldId id="260" r:id="rId5"/>
    <p:sldId id="271" r:id="rId6"/>
    <p:sldId id="295" r:id="rId7"/>
    <p:sldId id="287" r:id="rId8"/>
    <p:sldId id="283" r:id="rId9"/>
    <p:sldId id="285" r:id="rId10"/>
    <p:sldId id="281" r:id="rId11"/>
    <p:sldId id="278" r:id="rId12"/>
    <p:sldId id="258" r:id="rId13"/>
    <p:sldId id="284" r:id="rId14"/>
    <p:sldId id="286" r:id="rId15"/>
    <p:sldId id="263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17D9962-A4FB-4B34-A959-D1BA43D23880}">
          <p14:sldIdLst>
            <p14:sldId id="256"/>
            <p14:sldId id="261"/>
            <p14:sldId id="296"/>
            <p14:sldId id="260"/>
            <p14:sldId id="271"/>
            <p14:sldId id="295"/>
            <p14:sldId id="287"/>
            <p14:sldId id="283"/>
            <p14:sldId id="285"/>
            <p14:sldId id="281"/>
            <p14:sldId id="278"/>
            <p14:sldId id="258"/>
            <p14:sldId id="284"/>
            <p14:sldId id="286"/>
            <p14:sldId id="263"/>
          </p14:sldIdLst>
        </p14:section>
        <p14:section name="Oddíl bez názvu" id="{DCA14F29-0691-449C-9DF3-0E3B9026705C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92" autoAdjust="0"/>
  </p:normalViewPr>
  <p:slideViewPr>
    <p:cSldViewPr snapToGrid="0">
      <p:cViewPr varScale="1">
        <p:scale>
          <a:sx n="109" d="100"/>
          <a:sy n="109" d="100"/>
        </p:scale>
        <p:origin x="38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11F85-7BFA-47B5-8A31-C0BF5D2195D7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2487-A961-45BA-824B-DCB1F4940D4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09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11F85-7BFA-47B5-8A31-C0BF5D2195D7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2487-A961-45BA-824B-DCB1F4940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968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11F85-7BFA-47B5-8A31-C0BF5D2195D7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2487-A961-45BA-824B-DCB1F4940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4752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11F85-7BFA-47B5-8A31-C0BF5D2195D7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2487-A961-45BA-824B-DCB1F4940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803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11F85-7BFA-47B5-8A31-C0BF5D2195D7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2487-A961-45BA-824B-DCB1F4940D4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547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11F85-7BFA-47B5-8A31-C0BF5D2195D7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2487-A961-45BA-824B-DCB1F4940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571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11F85-7BFA-47B5-8A31-C0BF5D2195D7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2487-A961-45BA-824B-DCB1F4940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153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11F85-7BFA-47B5-8A31-C0BF5D2195D7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2487-A961-45BA-824B-DCB1F4940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303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11F85-7BFA-47B5-8A31-C0BF5D2195D7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2487-A961-45BA-824B-DCB1F4940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739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C511F85-7BFA-47B5-8A31-C0BF5D2195D7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432487-A961-45BA-824B-DCB1F4940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245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11F85-7BFA-47B5-8A31-C0BF5D2195D7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2487-A961-45BA-824B-DCB1F4940D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073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C511F85-7BFA-47B5-8A31-C0BF5D2195D7}" type="datetimeFigureOut">
              <a:rPr lang="cs-CZ" smtClean="0"/>
              <a:t>31.10.2018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B432487-A961-45BA-824B-DCB1F4940D4D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360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5" r:id="rId9"/>
    <p:sldLayoutId id="2147483986" r:id="rId10"/>
    <p:sldLayoutId id="214748398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b="1" dirty="0" smtClean="0"/>
              <a:t>Vojenská politika NATO   </a:t>
            </a:r>
            <a:endParaRPr lang="cs-CZ" sz="6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algn="ctr"/>
            <a:r>
              <a:rPr lang="cs-CZ" dirty="0" smtClean="0"/>
              <a:t>Mgr. Adam </a:t>
            </a:r>
            <a:r>
              <a:rPr lang="cs-CZ" dirty="0" err="1" smtClean="0"/>
              <a:t>Potočňák</a:t>
            </a:r>
            <a:endParaRPr lang="cs-CZ" dirty="0" smtClean="0"/>
          </a:p>
          <a:p>
            <a:pPr algn="ctr"/>
            <a:r>
              <a:rPr lang="cs-CZ" dirty="0" smtClean="0"/>
              <a:t>adam.potocnak@mail.muni.cz</a:t>
            </a:r>
          </a:p>
          <a:p>
            <a:pPr algn="ctr"/>
            <a:r>
              <a:rPr lang="cs-CZ" dirty="0" smtClean="0"/>
              <a:t>BSS 157 Vojenská politika  </a:t>
            </a:r>
          </a:p>
          <a:p>
            <a:pPr algn="ctr"/>
            <a:r>
              <a:rPr lang="cs-CZ" dirty="0" smtClean="0"/>
              <a:t>31. 10. 2018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50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/>
              <a:t>Vojenská politika NATO  </a:t>
            </a:r>
            <a:endParaRPr lang="cs-CZ" sz="44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Permanentní síly v aktivní službě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Air </a:t>
            </a:r>
            <a:r>
              <a:rPr lang="cs-CZ" dirty="0" err="1"/>
              <a:t>P</a:t>
            </a:r>
            <a:r>
              <a:rPr lang="cs-CZ" dirty="0" err="1" smtClean="0"/>
              <a:t>olicing</a:t>
            </a:r>
            <a:r>
              <a:rPr lang="cs-CZ" dirty="0" smtClean="0"/>
              <a:t> (Slovinsko, Albánie, Pobaltí, Island)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Permanentní námořní síly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 Integrovaný systém protiletecké a protiraketové obrany 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NATO Response </a:t>
            </a:r>
            <a:r>
              <a:rPr lang="cs-CZ" b="1" dirty="0" err="1" smtClean="0"/>
              <a:t>Force</a:t>
            </a:r>
            <a:r>
              <a:rPr lang="cs-CZ" b="1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 </a:t>
            </a:r>
            <a:r>
              <a:rPr lang="cs-CZ" b="1" dirty="0" smtClean="0"/>
              <a:t> </a:t>
            </a:r>
            <a:r>
              <a:rPr lang="cs-CZ" dirty="0" smtClean="0"/>
              <a:t>multinárodní jednotky </a:t>
            </a:r>
            <a:r>
              <a:rPr lang="cs-CZ" b="1" dirty="0" smtClean="0"/>
              <a:t>rychlé reakce </a:t>
            </a:r>
            <a:r>
              <a:rPr lang="cs-CZ" dirty="0" smtClean="0"/>
              <a:t>ve 4 doménách (pozemní, námořní, letecká, speciální síly)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summit 2002 v Praze (vytvoření), summit 2006 v Rize (plná operační připravenost)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summit 2014 ve Walesu – </a:t>
            </a:r>
            <a:r>
              <a:rPr lang="cs-CZ" b="1" dirty="0" smtClean="0"/>
              <a:t>NATO Very </a:t>
            </a:r>
            <a:r>
              <a:rPr lang="cs-CZ" b="1" dirty="0" err="1" smtClean="0"/>
              <a:t>High</a:t>
            </a:r>
            <a:r>
              <a:rPr lang="cs-CZ" b="1" dirty="0" smtClean="0"/>
              <a:t> </a:t>
            </a:r>
            <a:r>
              <a:rPr lang="cs-CZ" b="1" dirty="0" err="1" smtClean="0"/>
              <a:t>Readiness</a:t>
            </a:r>
            <a:r>
              <a:rPr lang="cs-CZ" b="1" dirty="0" smtClean="0"/>
              <a:t> Joint </a:t>
            </a:r>
            <a:r>
              <a:rPr lang="cs-CZ" b="1" dirty="0" err="1" smtClean="0"/>
              <a:t>Task</a:t>
            </a:r>
            <a:r>
              <a:rPr lang="cs-CZ" b="1" dirty="0" smtClean="0"/>
              <a:t> </a:t>
            </a:r>
            <a:r>
              <a:rPr lang="cs-CZ" b="1" dirty="0" err="1" smtClean="0"/>
              <a:t>Force</a:t>
            </a:r>
            <a:r>
              <a:rPr lang="cs-CZ" b="1" dirty="0" smtClean="0"/>
              <a:t> (VJTF) </a:t>
            </a:r>
            <a:r>
              <a:rPr lang="cs-CZ" dirty="0" smtClean="0"/>
              <a:t>– multinárodní jednotky </a:t>
            </a:r>
            <a:r>
              <a:rPr lang="cs-CZ" b="1" dirty="0" smtClean="0"/>
              <a:t>okamžité reakce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 </a:t>
            </a:r>
            <a:r>
              <a:rPr lang="cs-CZ" b="1" dirty="0" smtClean="0"/>
              <a:t> </a:t>
            </a:r>
            <a:r>
              <a:rPr lang="cs-CZ" dirty="0" smtClean="0"/>
              <a:t>summit 2016 ve Varšavě – plná operační připravenost VJTF, plán na kvantitativní rozšíření 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536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Obranné plánování v NATO </a:t>
            </a:r>
            <a:endParaRPr lang="cs-CZ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  NATO </a:t>
            </a:r>
            <a:r>
              <a:rPr lang="cs-CZ" b="1" dirty="0" err="1" smtClean="0"/>
              <a:t>Defence</a:t>
            </a:r>
            <a:r>
              <a:rPr lang="cs-CZ" b="1" dirty="0" smtClean="0"/>
              <a:t> </a:t>
            </a:r>
            <a:r>
              <a:rPr lang="cs-CZ" b="1" dirty="0" err="1" smtClean="0"/>
              <a:t>Planning</a:t>
            </a:r>
            <a:r>
              <a:rPr lang="cs-CZ" b="1" dirty="0" smtClean="0"/>
              <a:t> </a:t>
            </a:r>
            <a:r>
              <a:rPr lang="cs-CZ" b="1" dirty="0" err="1" smtClean="0"/>
              <a:t>Process</a:t>
            </a:r>
            <a:r>
              <a:rPr lang="cs-CZ" b="1" dirty="0" smtClean="0"/>
              <a:t> – </a:t>
            </a:r>
            <a:r>
              <a:rPr lang="cs-CZ" dirty="0" smtClean="0"/>
              <a:t>harmonizace obranného plánováni</a:t>
            </a:r>
            <a:r>
              <a:rPr lang="cs-CZ" dirty="0"/>
              <a:t> </a:t>
            </a:r>
            <a:r>
              <a:rPr lang="cs-CZ" dirty="0" smtClean="0"/>
              <a:t>tak, aby každý člen přispěl k Aliančním schopnostem nejefektivnějším způsobem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4-roční cykly, max. 20 let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 celkem 14 domén (civilní nouzové plánováni, logistika, protiletadlová a protiraketová obrany, podpora logistiky, podpora medicíny, podpora zpravodajské činnosti, kybernetická bezpečnost) </a:t>
            </a:r>
          </a:p>
          <a:p>
            <a:pPr marL="0" indent="0">
              <a:buNone/>
            </a:pPr>
            <a:endParaRPr lang="cs-CZ" dirty="0"/>
          </a:p>
          <a:p>
            <a:pPr marL="457200" indent="-457200">
              <a:buAutoNum type="arabicPeriod"/>
            </a:pPr>
            <a:r>
              <a:rPr lang="cs-CZ" dirty="0" smtClean="0"/>
              <a:t>Vypracování manuálu (Výbor pro obrannou politiku a plánování) </a:t>
            </a:r>
          </a:p>
          <a:p>
            <a:pPr marL="457200" indent="-457200">
              <a:buAutoNum type="arabicPeriod"/>
            </a:pPr>
            <a:r>
              <a:rPr lang="cs-CZ" dirty="0" smtClean="0"/>
              <a:t>Určení požadavků (ACO + ACT) </a:t>
            </a:r>
          </a:p>
          <a:p>
            <a:pPr marL="457200" indent="-457200">
              <a:buAutoNum type="arabicPeriod"/>
            </a:pPr>
            <a:r>
              <a:rPr lang="cs-CZ" dirty="0" smtClean="0"/>
              <a:t>Přidělení požadavků (NAC – formát ministrů obrany) </a:t>
            </a:r>
          </a:p>
          <a:p>
            <a:pPr marL="457200" indent="-457200">
              <a:buAutoNum type="arabicPeriod"/>
            </a:pPr>
            <a:r>
              <a:rPr lang="cs-CZ" dirty="0" smtClean="0"/>
              <a:t>Asistence a implementace</a:t>
            </a:r>
          </a:p>
          <a:p>
            <a:pPr marL="457200" indent="-457200">
              <a:buAutoNum type="arabicPeriod"/>
            </a:pPr>
            <a:r>
              <a:rPr lang="cs-CZ" dirty="0" smtClean="0"/>
              <a:t>Závěrečné vyhodnocení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596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Partnerství organizace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b="1" dirty="0" err="1" smtClean="0"/>
              <a:t>North</a:t>
            </a:r>
            <a:r>
              <a:rPr lang="cs-CZ" b="1" dirty="0" smtClean="0"/>
              <a:t> </a:t>
            </a:r>
            <a:r>
              <a:rPr lang="cs-CZ" b="1" dirty="0" err="1" smtClean="0"/>
              <a:t>Atlantic</a:t>
            </a:r>
            <a:r>
              <a:rPr lang="cs-CZ" b="1" dirty="0" smtClean="0"/>
              <a:t> </a:t>
            </a:r>
            <a:r>
              <a:rPr lang="cs-CZ" b="1" dirty="0" err="1" smtClean="0"/>
              <a:t>Cooperation</a:t>
            </a:r>
            <a:r>
              <a:rPr lang="cs-CZ" b="1" dirty="0" smtClean="0"/>
              <a:t> </a:t>
            </a:r>
            <a:r>
              <a:rPr lang="cs-CZ" b="1" dirty="0" err="1" smtClean="0"/>
              <a:t>Council</a:t>
            </a:r>
            <a:r>
              <a:rPr lang="cs-CZ" b="1" dirty="0" smtClean="0"/>
              <a:t> </a:t>
            </a:r>
            <a:r>
              <a:rPr lang="cs-CZ" b="1" dirty="0" smtClean="0"/>
              <a:t>(prosinec 1991</a:t>
            </a:r>
            <a:r>
              <a:rPr lang="cs-CZ" b="1" dirty="0" smtClean="0"/>
              <a:t>, bývalé státy Varšavské smlouvy a SSSR)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 </a:t>
            </a:r>
            <a:r>
              <a:rPr lang="cs-CZ" b="1" dirty="0" smtClean="0"/>
              <a:t> Partnerství pro mír </a:t>
            </a:r>
            <a:r>
              <a:rPr lang="cs-CZ" dirty="0" smtClean="0"/>
              <a:t>(1994, celkem 21 států)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 </a:t>
            </a:r>
            <a:r>
              <a:rPr lang="cs-CZ" b="1" dirty="0" smtClean="0"/>
              <a:t> </a:t>
            </a:r>
            <a:r>
              <a:rPr lang="cs-CZ" b="1" dirty="0"/>
              <a:t>Středomořský dialog </a:t>
            </a:r>
            <a:r>
              <a:rPr lang="cs-CZ" dirty="0"/>
              <a:t>(1994, Mauritánie, Maroko, Alžírsko, Tunisko, Egypt, Izrael, Jordánsko) </a:t>
            </a:r>
            <a:endParaRPr lang="cs-CZ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b="1" dirty="0" smtClean="0"/>
              <a:t>Istanbulská iniciativa </a:t>
            </a:r>
            <a:r>
              <a:rPr lang="cs-CZ" dirty="0" smtClean="0"/>
              <a:t>(2008, Bahrajn, Katar, SAE, Kuvajt)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  Globální partneři </a:t>
            </a:r>
            <a:r>
              <a:rPr lang="cs-CZ" dirty="0" smtClean="0"/>
              <a:t>(Irák, Afghánistán, Pákistán, Austrálie, Nový Zéland, Jižní Korea, Japonsko, </a:t>
            </a:r>
            <a:r>
              <a:rPr lang="cs-CZ" dirty="0" smtClean="0"/>
              <a:t>Mongolsko</a:t>
            </a:r>
            <a:r>
              <a:rPr lang="cs-CZ" dirty="0" smtClean="0"/>
              <a:t>, Kolumbie)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 Rada </a:t>
            </a:r>
            <a:r>
              <a:rPr lang="cs-CZ" dirty="0"/>
              <a:t>NATO-Rusko(2002)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 Komise NATO –Gruzie (2008)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 Komise NATO-Ukrajina (2014)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 </a:t>
            </a:r>
            <a:r>
              <a:rPr lang="cs-CZ" dirty="0" smtClean="0"/>
              <a:t>      </a:t>
            </a:r>
            <a:endParaRPr lang="cs-CZ" b="1" dirty="0" smtClean="0"/>
          </a:p>
        </p:txBody>
      </p:sp>
      <p:sp>
        <p:nvSpPr>
          <p:cNvPr id="4" name="AutoShape 4" descr="VÃ½sledok vyhÄ¾adÃ¡vania obrÃ¡zkov pre dopyt manstein pl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" name="AutoShape 6" descr="VÃ½sledok vyhÄ¾adÃ¡vania obrÃ¡zkov pre dopyt manstein pla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963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/>
              <a:t>Formy partnerské spolupráce </a:t>
            </a:r>
            <a:endParaRPr lang="cs-CZ" sz="44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600" dirty="0" smtClean="0"/>
              <a:t>  Konzultace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 </a:t>
            </a:r>
            <a:r>
              <a:rPr lang="cs-CZ" sz="1600" dirty="0" smtClean="0"/>
              <a:t> Interoperabilita (společné cvičení)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 </a:t>
            </a:r>
            <a:r>
              <a:rPr lang="cs-CZ" sz="1600" dirty="0" smtClean="0"/>
              <a:t> Účast na misích krizového managementu NATO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 smtClean="0"/>
              <a:t>  Reforma bezpečnostního sektoru, výstavba a posilňování institucí, poradenství 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600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     </a:t>
            </a:r>
            <a:r>
              <a:rPr lang="cs-CZ" sz="1800" dirty="0" smtClean="0"/>
              <a:t>Globální </a:t>
            </a:r>
            <a:r>
              <a:rPr lang="cs-CZ" sz="1800" dirty="0"/>
              <a:t>vojenská a politická organizace:</a:t>
            </a:r>
          </a:p>
          <a:p>
            <a:pPr marL="0" indent="0">
              <a:buNone/>
            </a:pPr>
            <a:r>
              <a:rPr lang="cs-CZ" sz="1800" b="1" dirty="0" smtClean="0"/>
              <a:t>politická </a:t>
            </a:r>
            <a:r>
              <a:rPr lang="cs-CZ" sz="1800" b="1" dirty="0"/>
              <a:t>spřízněnost vs. strategická vojenská logika </a:t>
            </a:r>
          </a:p>
          <a:p>
            <a:pPr marL="0" indent="0">
              <a:buNone/>
            </a:pPr>
            <a:endParaRPr lang="cs-CZ" sz="1600" dirty="0"/>
          </a:p>
        </p:txBody>
      </p:sp>
      <p:pic>
        <p:nvPicPr>
          <p:cNvPr id="4" name="Picture 2" descr="SÃºvisiaci obrÃ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250" y="3528432"/>
            <a:ext cx="6053749" cy="3329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335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2548" y="340924"/>
            <a:ext cx="10058400" cy="1450757"/>
          </a:xfrm>
        </p:spPr>
        <p:txBody>
          <a:bodyPr>
            <a:normAutofit/>
          </a:bodyPr>
          <a:lstStyle/>
          <a:p>
            <a:r>
              <a:rPr lang="cs-CZ" sz="4400" b="1" dirty="0" smtClean="0"/>
              <a:t>Vztahy NATO – Rusko  </a:t>
            </a:r>
            <a:endParaRPr lang="cs-CZ" sz="44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77362" y="1845734"/>
            <a:ext cx="10078318" cy="415671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  1991 – </a:t>
            </a:r>
            <a:r>
              <a:rPr lang="en-GB" dirty="0" smtClean="0"/>
              <a:t>North Atlantic Cooperation Council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  1994 – Partnership for Peace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 smtClean="0"/>
              <a:t>  2002 – Rada NATO - Rusko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/>
              <a:t> </a:t>
            </a:r>
            <a:r>
              <a:rPr lang="sk-SK" dirty="0" smtClean="0"/>
              <a:t> 2014 – </a:t>
            </a:r>
            <a:r>
              <a:rPr lang="cs-CZ" dirty="0" smtClean="0"/>
              <a:t>Spolupráce pozastavena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2018 – </a:t>
            </a:r>
            <a:r>
              <a:rPr lang="cs-CZ" dirty="0" err="1" smtClean="0"/>
              <a:t>Enhanced</a:t>
            </a:r>
            <a:r>
              <a:rPr lang="cs-CZ" dirty="0" smtClean="0"/>
              <a:t> Forward Presence (Pobaltí + Polsko) – 4. praporová uskupení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 algn="ctr">
              <a:buNone/>
            </a:pPr>
            <a:r>
              <a:rPr lang="cs-CZ" b="1" dirty="0" smtClean="0"/>
              <a:t>Politické, nikoliv vojenské </a:t>
            </a:r>
          </a:p>
          <a:p>
            <a:pPr marL="0" indent="0" algn="ctr">
              <a:buNone/>
            </a:pPr>
            <a:r>
              <a:rPr lang="cs-CZ" b="1" dirty="0" smtClean="0"/>
              <a:t>rozhodnutí! </a:t>
            </a:r>
            <a:endParaRPr lang="cs-CZ" b="1" dirty="0"/>
          </a:p>
        </p:txBody>
      </p:sp>
      <p:pic>
        <p:nvPicPr>
          <p:cNvPr id="2054" name="Picture 6" descr="VÃ½sledek obrÃ¡zku pro NATO vs russ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9015" y="1"/>
            <a:ext cx="5122985" cy="3643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01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r>
              <a:rPr lang="cs-CZ" sz="6600" b="1" dirty="0" smtClean="0"/>
              <a:t>Děkuji </a:t>
            </a:r>
            <a:r>
              <a:rPr lang="cs-CZ" sz="6600" b="1" dirty="0"/>
              <a:t>Vám za </a:t>
            </a:r>
            <a:r>
              <a:rPr lang="cs-CZ" sz="6600" b="1" dirty="0" smtClean="0"/>
              <a:t>pozornost.</a:t>
            </a:r>
          </a:p>
          <a:p>
            <a:pPr algn="ctr"/>
            <a:r>
              <a:rPr lang="cs-CZ" sz="6600" b="1" dirty="0" smtClean="0"/>
              <a:t>Otázky?  </a:t>
            </a:r>
            <a:endParaRPr lang="cs-CZ" sz="6600" b="1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53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Elementární historie </a:t>
            </a:r>
            <a:endParaRPr lang="cs-CZ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Západní unie (17. 3. 1948, Brusel)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Vandenbergova</a:t>
            </a:r>
            <a:r>
              <a:rPr lang="cs-CZ" dirty="0" smtClean="0">
                <a:solidFill>
                  <a:schemeClr val="tx1"/>
                </a:solidFill>
              </a:rPr>
              <a:t> rezoluce (červen 1948) +První berlínská krize </a:t>
            </a:r>
            <a:endParaRPr lang="cs-CZ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chemeClr val="tx1"/>
                </a:solidFill>
              </a:rPr>
              <a:t>  4. 4. 1949, Washingtonská (Severoatlantická) smlouva (čl. 3, čl. 4, čl. 5)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 1952 – tvorba politických struktur Aliance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Kontroverze členství: Francie, Řecko, Island, Španělsko…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2050" name="Picture 2" descr="VÃ½sledok vyhÄ¾adÃ¡vania obrÃ¡zkov pre dopyt NA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5078" y="3848101"/>
            <a:ext cx="4933942" cy="2570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VÃ½sledek obrÃ¡zku pro iceland in europ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422"/>
            <a:ext cx="12192000" cy="6875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2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/>
              <a:t>Rozšiřování </a:t>
            </a:r>
            <a:r>
              <a:rPr lang="cs-CZ" sz="4400" b="1" dirty="0"/>
              <a:t>N</a:t>
            </a:r>
            <a:r>
              <a:rPr lang="cs-CZ" sz="4400" b="1" dirty="0" smtClean="0"/>
              <a:t>ATO </a:t>
            </a:r>
            <a:endParaRPr lang="cs-CZ" sz="4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1066" y="1863841"/>
            <a:ext cx="10058400" cy="40233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Čl. 10 – </a:t>
            </a:r>
            <a:r>
              <a:rPr lang="cs-CZ" dirty="0">
                <a:solidFill>
                  <a:schemeClr val="tx1"/>
                </a:solidFill>
              </a:rPr>
              <a:t>členství otevřené pro </a:t>
            </a:r>
            <a:r>
              <a:rPr lang="cs-CZ" b="1" dirty="0">
                <a:solidFill>
                  <a:schemeClr val="tx1"/>
                </a:solidFill>
              </a:rPr>
              <a:t>všechny evropské země uznávající základní principy organizace a schopné přispět k bezpečnosti Severoatlantického prostoru 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Obecní principy pro členství v NATO: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b="1" dirty="0" smtClean="0"/>
              <a:t>Evropský stát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 </a:t>
            </a:r>
            <a:r>
              <a:rPr lang="cs-CZ" b="1" dirty="0" smtClean="0"/>
              <a:t>Stabilní demokratický politický systém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 </a:t>
            </a:r>
            <a:r>
              <a:rPr lang="cs-CZ" b="1" dirty="0" smtClean="0"/>
              <a:t> </a:t>
            </a:r>
            <a:r>
              <a:rPr lang="cs-CZ" b="1" dirty="0"/>
              <a:t>Připravenost a ochota </a:t>
            </a:r>
            <a:r>
              <a:rPr lang="cs-CZ" b="1" dirty="0" smtClean="0"/>
              <a:t>přispět k bezpečnosti v Severoatlantickém prostoru 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Podpora většiny obyvatelstva pro členství v organizaci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 Absence sporů o hranice nebo sporná území s jinými státy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Celkem 7 rozšíření: 1952, 1955, 1982, 1999, 2004, 2009, 2017  </a:t>
            </a:r>
          </a:p>
          <a:p>
            <a:pPr marL="0" indent="0">
              <a:buNone/>
            </a:pPr>
            <a:endParaRPr lang="cs-CZ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chemeClr val="tx1"/>
                </a:solidFill>
              </a:rPr>
              <a:t>Membership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 err="1">
                <a:solidFill>
                  <a:schemeClr val="tx1"/>
                </a:solidFill>
              </a:rPr>
              <a:t>Action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err="1">
                <a:solidFill>
                  <a:schemeClr val="tx1"/>
                </a:solidFill>
              </a:rPr>
              <a:t>Plan</a:t>
            </a:r>
            <a:r>
              <a:rPr lang="cs-CZ" b="1" dirty="0">
                <a:solidFill>
                  <a:schemeClr val="tx1"/>
                </a:solidFill>
              </a:rPr>
              <a:t> – Bosna a Hercegovina a Makedonie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2412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/>
              <a:t>Operace krizového managementu  </a:t>
            </a:r>
            <a:endParaRPr lang="cs-CZ" sz="44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97280" y="1827627"/>
            <a:ext cx="10058400" cy="402336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  Na základě </a:t>
            </a:r>
            <a:r>
              <a:rPr lang="cs-CZ" b="1" dirty="0" smtClean="0"/>
              <a:t>čl. 5 Washingtonské smlouvy</a:t>
            </a:r>
            <a:r>
              <a:rPr lang="cs-CZ" dirty="0" smtClean="0"/>
              <a:t>, nebo </a:t>
            </a:r>
            <a:r>
              <a:rPr lang="cs-CZ" b="1" dirty="0" smtClean="0"/>
              <a:t>mandátu OSN/OBSE</a:t>
            </a:r>
            <a:r>
              <a:rPr lang="cs-CZ" dirty="0" smtClean="0"/>
              <a:t>, nebo </a:t>
            </a:r>
            <a:r>
              <a:rPr lang="cs-CZ" b="1" dirty="0" smtClean="0"/>
              <a:t>žádosti vlády</a:t>
            </a:r>
            <a:r>
              <a:rPr lang="cs-CZ" dirty="0" smtClean="0"/>
              <a:t>, nebo… 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/>
              <a:t> </a:t>
            </a:r>
            <a:r>
              <a:rPr lang="cs-CZ" dirty="0" smtClean="0"/>
              <a:t> Reakce na </a:t>
            </a:r>
            <a:r>
              <a:rPr lang="cs-CZ" b="1" dirty="0" smtClean="0"/>
              <a:t>politické, vojenské, humanitární, </a:t>
            </a:r>
            <a:r>
              <a:rPr lang="cs-CZ" dirty="0" smtClean="0"/>
              <a:t>ale také </a:t>
            </a:r>
            <a:r>
              <a:rPr lang="cs-CZ" b="1" dirty="0" smtClean="0"/>
              <a:t>environmentální krize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dirty="0"/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b="1" dirty="0" smtClean="0"/>
              <a:t>  </a:t>
            </a:r>
            <a:r>
              <a:rPr lang="cs-CZ" b="1" dirty="0" err="1" smtClean="0"/>
              <a:t>Peace</a:t>
            </a:r>
            <a:r>
              <a:rPr lang="cs-CZ" b="1" dirty="0" smtClean="0"/>
              <a:t>-suport </a:t>
            </a:r>
            <a:r>
              <a:rPr lang="cs-CZ" b="1" dirty="0" err="1" smtClean="0"/>
              <a:t>operations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peacemaking</a:t>
            </a:r>
            <a:r>
              <a:rPr lang="cs-CZ" dirty="0" smtClean="0"/>
              <a:t>, </a:t>
            </a:r>
            <a:r>
              <a:rPr lang="cs-CZ" dirty="0" err="1" smtClean="0"/>
              <a:t>peacekeeping</a:t>
            </a:r>
            <a:r>
              <a:rPr lang="cs-CZ" dirty="0" smtClean="0"/>
              <a:t>, </a:t>
            </a:r>
            <a:r>
              <a:rPr lang="cs-CZ" dirty="0" err="1" smtClean="0"/>
              <a:t>peacebuilding</a:t>
            </a:r>
            <a:r>
              <a:rPr lang="cs-CZ" dirty="0" smtClean="0"/>
              <a:t>, </a:t>
            </a:r>
            <a:r>
              <a:rPr lang="cs-CZ" dirty="0" err="1" smtClean="0"/>
              <a:t>peace-enforcement</a:t>
            </a:r>
            <a:r>
              <a:rPr lang="cs-CZ" dirty="0" smtClean="0"/>
              <a:t>)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b="1" dirty="0" smtClean="0"/>
              <a:t>Humanitární mise </a:t>
            </a:r>
            <a:r>
              <a:rPr lang="cs-CZ" dirty="0" smtClean="0"/>
              <a:t>(Pákistán 2005, New Orléans 2005)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dirty="0" smtClean="0"/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b="1" dirty="0" smtClean="0"/>
              <a:t>  První mise: IFOR/SFOR 1995 – 1996 - 2004 </a:t>
            </a:r>
            <a:endParaRPr lang="cs-CZ" b="1" dirty="0"/>
          </a:p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b="1" dirty="0" smtClean="0"/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  ISAF (2003 - 2015), </a:t>
            </a:r>
            <a:r>
              <a:rPr lang="cs-CZ" dirty="0" err="1" smtClean="0"/>
              <a:t>Resolute</a:t>
            </a:r>
            <a:r>
              <a:rPr lang="cs-CZ" dirty="0" smtClean="0"/>
              <a:t> Support (2015 - ) 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/>
              <a:t> </a:t>
            </a:r>
            <a:r>
              <a:rPr lang="cs-CZ" dirty="0" smtClean="0"/>
              <a:t> KFOR (1999 - )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Endeavour</a:t>
            </a:r>
            <a:r>
              <a:rPr lang="cs-CZ" dirty="0" smtClean="0"/>
              <a:t> (2001 – 2016), </a:t>
            </a:r>
            <a:r>
              <a:rPr lang="cs-CZ" dirty="0" err="1" smtClean="0"/>
              <a:t>Sea</a:t>
            </a:r>
            <a:r>
              <a:rPr lang="cs-CZ" dirty="0" smtClean="0"/>
              <a:t> </a:t>
            </a:r>
            <a:r>
              <a:rPr lang="cs-CZ" dirty="0" err="1" smtClean="0"/>
              <a:t>Guardian</a:t>
            </a:r>
            <a:r>
              <a:rPr lang="cs-CZ" dirty="0" smtClean="0"/>
              <a:t> (2016 - ) 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/>
              <a:t> </a:t>
            </a:r>
            <a:r>
              <a:rPr lang="cs-CZ" dirty="0" smtClean="0"/>
              <a:t> NATO </a:t>
            </a:r>
            <a:r>
              <a:rPr lang="cs-CZ" dirty="0" err="1" smtClean="0"/>
              <a:t>Mission</a:t>
            </a:r>
            <a:r>
              <a:rPr lang="cs-CZ" dirty="0" smtClean="0"/>
              <a:t> </a:t>
            </a:r>
            <a:r>
              <a:rPr lang="cs-CZ" dirty="0" err="1" smtClean="0"/>
              <a:t>Iraq</a:t>
            </a:r>
            <a:r>
              <a:rPr lang="cs-CZ" dirty="0" smtClean="0"/>
              <a:t> (2018 - ) 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/>
              <a:t> </a:t>
            </a:r>
            <a:r>
              <a:rPr lang="cs-CZ" dirty="0" smtClean="0"/>
              <a:t> Podpora Africké unie  </a:t>
            </a:r>
            <a:endParaRPr lang="cs-CZ" dirty="0"/>
          </a:p>
        </p:txBody>
      </p:sp>
      <p:sp>
        <p:nvSpPr>
          <p:cNvPr id="4" name="AutoShape 2" descr="Výsledok vyhľadávania obrázkov pre dopyt NA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" name="AutoShape 4" descr="Výsledok vyhľadávania obrázkov pre dopyt NAT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06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1026" name="Picture 2" descr="SÃºvisiaci obrÃ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"/>
            <a:ext cx="5554827" cy="3233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Ã½sledok vyhÄ¾adÃ¡vania obrÃ¡zkov pre dopyt NATO Liby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163" y="500"/>
            <a:ext cx="4713838" cy="6379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Ãºvisiaci obrÃ¡zo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21952"/>
            <a:ext cx="3835207" cy="215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33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organizace – Civilní složka</a:t>
            </a:r>
            <a:endParaRPr lang="cs-CZ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cs-CZ" altLang="cs-CZ" dirty="0" smtClean="0"/>
              <a:t>Všechna rozhodnutí jsou </a:t>
            </a:r>
            <a:r>
              <a:rPr lang="cs-CZ" altLang="cs-CZ" b="1" dirty="0" smtClean="0"/>
              <a:t>rozhodnutí států a přijímají se konsenzem</a:t>
            </a:r>
            <a:r>
              <a:rPr lang="cs-CZ" altLang="cs-CZ" dirty="0" smtClean="0"/>
              <a:t>. </a:t>
            </a:r>
            <a:r>
              <a:rPr lang="cs-CZ" altLang="cs-CZ" b="1" dirty="0" smtClean="0"/>
              <a:t>NATO je tak politickou, jako i vojenskou organizací.  </a:t>
            </a:r>
          </a:p>
          <a:p>
            <a:pPr marL="0" indent="0">
              <a:buNone/>
              <a:defRPr/>
            </a:pPr>
            <a:endParaRPr lang="cs-CZ" altLang="cs-CZ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  </a:t>
            </a:r>
            <a:r>
              <a:rPr lang="cs-CZ" altLang="cs-CZ" b="1" dirty="0"/>
              <a:t>Severoatlantická rada (NAC</a:t>
            </a:r>
            <a:r>
              <a:rPr lang="cs-CZ" altLang="cs-CZ" b="1" dirty="0" smtClean="0"/>
              <a:t>)</a:t>
            </a:r>
            <a:endParaRPr lang="cs-CZ" altLang="cs-CZ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b="1" dirty="0" smtClean="0"/>
              <a:t>  Delegace NATO </a:t>
            </a:r>
            <a:r>
              <a:rPr lang="cs-CZ" altLang="cs-CZ" dirty="0" smtClean="0"/>
              <a:t>(stálé </a:t>
            </a:r>
            <a:r>
              <a:rPr lang="cs-CZ" altLang="cs-CZ" dirty="0"/>
              <a:t>delegace členských států, konzultace minimálně </a:t>
            </a:r>
            <a:r>
              <a:rPr lang="cs-CZ" altLang="cs-CZ" dirty="0" smtClean="0"/>
              <a:t>1/týden)</a:t>
            </a:r>
            <a:r>
              <a:rPr lang="cs-CZ" altLang="cs-CZ" b="1" dirty="0" smtClean="0"/>
              <a:t> 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b="1" dirty="0" smtClean="0"/>
              <a:t>  Skupina pro jaderné plánování </a:t>
            </a:r>
          </a:p>
          <a:p>
            <a:pPr marL="0" indent="0">
              <a:buNone/>
              <a:defRPr/>
            </a:pPr>
            <a:endParaRPr lang="cs-CZ" altLang="cs-CZ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b="1" dirty="0" smtClean="0"/>
              <a:t>  Podřízené výbory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b="1" dirty="0"/>
              <a:t> </a:t>
            </a:r>
            <a:r>
              <a:rPr lang="cs-CZ" altLang="cs-CZ" b="1" dirty="0" smtClean="0"/>
              <a:t> Čtyři specializované agentury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altLang="cs-CZ" b="1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b="1" dirty="0"/>
              <a:t> </a:t>
            </a:r>
            <a:r>
              <a:rPr lang="cs-CZ" altLang="cs-CZ" b="1" dirty="0" smtClean="0"/>
              <a:t> Generální tajemník NATO + Mezinárodní sekretariát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altLang="cs-CZ" b="1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altLang="cs-CZ" b="1" dirty="0"/>
          </a:p>
        </p:txBody>
      </p:sp>
      <p:pic>
        <p:nvPicPr>
          <p:cNvPr id="3074" name="Picture 2" descr="SÃºvisiaci obrÃ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8111" y="4088812"/>
            <a:ext cx="1843889" cy="2769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VÃ½sledok vyhÄ¾adÃ¡vania obrÃ¡zkov pre dopyt stÃ¡lÃ½ zÃ¡stupce ÄR pri NA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3974" y="4088811"/>
            <a:ext cx="2219325" cy="276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44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Struktura organizace – </a:t>
            </a:r>
            <a:r>
              <a:rPr lang="cs-CZ" b="1" dirty="0" smtClean="0"/>
              <a:t>Vojenská složka</a:t>
            </a:r>
            <a:endParaRPr lang="de-DE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b="1" dirty="0" smtClean="0"/>
              <a:t>  Vojenský výbor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altLang="cs-CZ" b="1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b="1" dirty="0"/>
              <a:t>  Velitelství spojeneckých sil pro </a:t>
            </a:r>
            <a:r>
              <a:rPr lang="cs-CZ" altLang="cs-CZ" b="1" dirty="0" smtClean="0"/>
              <a:t>operace </a:t>
            </a:r>
            <a:r>
              <a:rPr lang="cs-CZ" altLang="cs-CZ" b="1" dirty="0" smtClean="0"/>
              <a:t>(</a:t>
            </a:r>
            <a:r>
              <a:rPr lang="cs-CZ" altLang="cs-CZ" b="1" dirty="0" err="1" smtClean="0"/>
              <a:t>Allied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Command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Operations</a:t>
            </a:r>
            <a:r>
              <a:rPr lang="cs-CZ" altLang="cs-CZ" b="1" dirty="0" smtClean="0"/>
              <a:t> - ACO</a:t>
            </a:r>
            <a:r>
              <a:rPr lang="cs-CZ" altLang="cs-CZ" b="1" dirty="0" smtClean="0"/>
              <a:t>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  </a:t>
            </a:r>
            <a:r>
              <a:rPr lang="cs-CZ" altLang="cs-CZ" dirty="0" err="1" smtClean="0"/>
              <a:t>Mons</a:t>
            </a:r>
            <a:r>
              <a:rPr lang="cs-CZ" altLang="cs-CZ" dirty="0" smtClean="0"/>
              <a:t>, nedaleko Bruselu (SHAPE – </a:t>
            </a:r>
            <a:r>
              <a:rPr lang="cs-CZ" altLang="cs-CZ" dirty="0" err="1" smtClean="0"/>
              <a:t>Supreme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Headquarters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Allied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Powers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Europe</a:t>
            </a:r>
            <a:r>
              <a:rPr lang="cs-CZ" altLang="cs-CZ" dirty="0" smtClean="0"/>
              <a:t>), jeho hlavou je SACEUR (</a:t>
            </a:r>
            <a:r>
              <a:rPr lang="cs-CZ" altLang="cs-CZ" dirty="0" err="1" smtClean="0"/>
              <a:t>Supreme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Allied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Commander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Europe</a:t>
            </a:r>
            <a:r>
              <a:rPr lang="cs-CZ" altLang="cs-CZ" dirty="0" smtClean="0"/>
              <a:t>)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altLang="cs-CZ" b="1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b="1" dirty="0" smtClean="0"/>
              <a:t>  </a:t>
            </a:r>
            <a:r>
              <a:rPr lang="cs-CZ" altLang="cs-CZ" b="1" dirty="0"/>
              <a:t>Velitelství spojeneckých sil pro transformaci </a:t>
            </a:r>
            <a:r>
              <a:rPr lang="cs-CZ" altLang="cs-CZ" b="1" dirty="0" smtClean="0"/>
              <a:t>(</a:t>
            </a:r>
            <a:r>
              <a:rPr lang="cs-CZ" altLang="cs-CZ" b="1" dirty="0" err="1" smtClean="0"/>
              <a:t>Allied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Command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Transformation</a:t>
            </a:r>
            <a:r>
              <a:rPr lang="cs-CZ" altLang="cs-CZ" b="1" dirty="0" smtClean="0"/>
              <a:t> - ACT</a:t>
            </a:r>
            <a:r>
              <a:rPr lang="cs-CZ" altLang="cs-CZ" b="1" dirty="0" smtClean="0"/>
              <a:t>)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 </a:t>
            </a:r>
            <a:r>
              <a:rPr lang="cs-CZ" altLang="cs-CZ" dirty="0" smtClean="0"/>
              <a:t> Norfolk, Virgínie, USA  – strategické myšlení, získávání a rozvoj dovedností, vzdělávání, obranné plánování, kooperaci, standardizaci a </a:t>
            </a:r>
            <a:r>
              <a:rPr lang="cs-CZ" altLang="cs-CZ" b="1" dirty="0" smtClean="0"/>
              <a:t>interoperabilitu </a:t>
            </a:r>
            <a:endParaRPr lang="cs-CZ" altLang="cs-CZ" b="1" dirty="0"/>
          </a:p>
          <a:p>
            <a:endParaRPr lang="de-DE" dirty="0"/>
          </a:p>
        </p:txBody>
      </p:sp>
      <p:pic>
        <p:nvPicPr>
          <p:cNvPr id="4098" name="Picture 2" descr="Mapové schéma znázorňuje postavení československé armády uvnitř hranic republiky. Jestliže z taktického hlediska mohla naše branná moc klást účinný odpor většině uskupení armád nepřátelských států soustřeďujících se v blízkosti státního území, z hlediska strategického byla v bezvýchodném obklíčení. Právě toto poznání přimělo československou politickou reprezentaci podřídit se rozhodnutí všech nepřátelských mocností a postoupit značnou část území německému, polskému a maďarskému nepříteli, přestože záruky existence zbytku republiky byly vyloženě nejasné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Mapové schéma znázorňuje postavení československé armády uvnitř hranic republiky. Jestliže z taktického hlediska mohla naše branná moc klást účinný odpor většině uskupení armád nepřátelských států soustřeďujících se v blízkosti státního území, z hlediska strategického byla v bezvýchodném obklíčení. Právě toto poznání přimělo československou politickou reprezentaci podřídit se rozhodnutí všech nepřátelských mocností a postoupit značnou část území německému, polskému a maďarskému nepříteli, přestože záruky existence zbytku republiky byly vyloženě nejasné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587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Mapové schéma znázorňuje postavení československé armády uvnitř hranic republiky. Jestliže z taktického hlediska mohla naše branná moc klást účinný odpor většině uskupení armád nepřátelských států soustřeďujících se v blízkosti státního území, z hlediska strategického byla v bezvýchodném obklíčení. Právě toto poznání přimělo československou politickou reprezentaci podřídit se rozhodnutí všech nepřátelských mocností a postoupit značnou část území německému, polskému a maďarskému nepříteli, přestože záruky existence zbytku republiky byly vyloženě nejasné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6827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Mapové schéma znázorňuje postavení československé armády uvnitř hranic republiky. Jestliže z taktického hlediska mohla naše branná moc klást účinný odpor většině uskupení armád nepřátelských států soustřeďujících se v blízkosti státního území, z hlediska strategického byla v bezvýchodném obklíčení. Právě toto poznání přimělo československou politickou reprezentaci podřídit se rozhodnutí všech nepřátelských mocností a postoupit značnou část území německému, polskému a maďarskému nepříteli, přestože záruky existence zbytku republiky byly vyloženě nejasné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32067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72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>
                <a:solidFill>
                  <a:schemeClr val="tx1"/>
                </a:solidFill>
              </a:rPr>
              <a:t>Vojenská politika NATO</a:t>
            </a:r>
            <a:endParaRPr lang="cs-CZ" sz="44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233082" y="1854787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Strategická koncepce 2010 – </a:t>
            </a:r>
            <a:r>
              <a:rPr lang="cs-CZ" dirty="0"/>
              <a:t>kolektivní obrana, krizový management, společná bezpečnost </a:t>
            </a:r>
            <a:endParaRPr lang="cs-CZ" b="1" dirty="0"/>
          </a:p>
          <a:p>
            <a:pPr marL="0" indent="0">
              <a:buNone/>
            </a:pPr>
            <a:r>
              <a:rPr lang="cs-CZ" dirty="0" smtClean="0"/>
              <a:t>Hlavní snahou společné vojenské politiky Aliance je </a:t>
            </a:r>
            <a:r>
              <a:rPr lang="cs-CZ" b="1" dirty="0" smtClean="0"/>
              <a:t>opakované a neustále zvyšování interoperability – </a:t>
            </a:r>
            <a:r>
              <a:rPr lang="cs-CZ" dirty="0" smtClean="0"/>
              <a:t>schopnosti různých elementů, systémů a organizací fungovat společně a efektivně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Standardizace (výzbroje, komunikace, velení, výcviku)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Společná cvičení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 Operace krizového managementu a </a:t>
            </a:r>
            <a:r>
              <a:rPr lang="cs-CZ" dirty="0" err="1" smtClean="0"/>
              <a:t>lessons</a:t>
            </a:r>
            <a:r>
              <a:rPr lang="cs-CZ" dirty="0" smtClean="0"/>
              <a:t> </a:t>
            </a:r>
            <a:r>
              <a:rPr lang="cs-CZ" dirty="0" err="1" smtClean="0"/>
              <a:t>learned</a:t>
            </a:r>
            <a:r>
              <a:rPr lang="cs-CZ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AutoShape 4" descr="Výsledok vyhľadávania obrázkov pre dopyt ICB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" name="AutoShape 6" descr="Výsledok vyhľadávania obrázkov pre dopyt ICB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3074" name="Picture 2" descr="VÃ½sledek obrÃ¡zku pro NATO strategic concept 20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9838" y="3274767"/>
            <a:ext cx="4692162" cy="3128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602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902</Words>
  <Application>Microsoft Office PowerPoint</Application>
  <PresentationFormat>Širokoúhlá obrazovka</PresentationFormat>
  <Paragraphs>123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Calibri</vt:lpstr>
      <vt:lpstr>Calibri Light</vt:lpstr>
      <vt:lpstr>Wingdings</vt:lpstr>
      <vt:lpstr>Retrospektiva</vt:lpstr>
      <vt:lpstr>Vojenská politika NATO   </vt:lpstr>
      <vt:lpstr>Elementární historie </vt:lpstr>
      <vt:lpstr>Prezentace aplikace PowerPoint</vt:lpstr>
      <vt:lpstr>Rozšiřování NATO </vt:lpstr>
      <vt:lpstr>Operace krizového managementu  </vt:lpstr>
      <vt:lpstr>Prezentace aplikace PowerPoint</vt:lpstr>
      <vt:lpstr>Struktura organizace – Civilní složka</vt:lpstr>
      <vt:lpstr>Struktura organizace – Vojenská složka</vt:lpstr>
      <vt:lpstr>Vojenská politika NATO</vt:lpstr>
      <vt:lpstr>Vojenská politika NATO  </vt:lpstr>
      <vt:lpstr>Obranné plánování v NATO </vt:lpstr>
      <vt:lpstr>Partnerství organizace  </vt:lpstr>
      <vt:lpstr>Formy partnerské spolupráce </vt:lpstr>
      <vt:lpstr>Vztahy NATO – Rusko  </vt:lpstr>
      <vt:lpstr>Prezentace aplikace PowerPoint</vt:lpstr>
    </vt:vector>
  </TitlesOfParts>
  <Company>Masaryk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Para-militární organizace a „extrémisté v uniformách“ jako bezpečnostní hrozba</dc:title>
  <dc:creator>Adam Potočňák</dc:creator>
  <cp:lastModifiedBy>Adam Potočňák</cp:lastModifiedBy>
  <cp:revision>745</cp:revision>
  <dcterms:created xsi:type="dcterms:W3CDTF">2017-11-27T08:38:34Z</dcterms:created>
  <dcterms:modified xsi:type="dcterms:W3CDTF">2018-10-31T10:47:51Z</dcterms:modified>
</cp:coreProperties>
</file>