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61" r:id="rId4"/>
    <p:sldId id="287" r:id="rId5"/>
    <p:sldId id="288" r:id="rId6"/>
    <p:sldId id="290" r:id="rId7"/>
    <p:sldId id="289" r:id="rId8"/>
    <p:sldId id="258" r:id="rId9"/>
    <p:sldId id="264" r:id="rId10"/>
    <p:sldId id="281" r:id="rId11"/>
    <p:sldId id="271" r:id="rId12"/>
    <p:sldId id="279" r:id="rId13"/>
    <p:sldId id="285" r:id="rId14"/>
    <p:sldId id="286" r:id="rId15"/>
    <p:sldId id="284" r:id="rId16"/>
    <p:sldId id="260" r:id="rId17"/>
    <p:sldId id="283" r:id="rId18"/>
    <p:sldId id="278" r:id="rId19"/>
    <p:sldId id="262" r:id="rId20"/>
    <p:sldId id="282" r:id="rId21"/>
    <p:sldId id="291" r:id="rId22"/>
    <p:sldId id="292" r:id="rId23"/>
    <p:sldId id="293" r:id="rId24"/>
    <p:sldId id="294" r:id="rId25"/>
    <p:sldId id="263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17D9962-A4FB-4B34-A959-D1BA43D23880}">
          <p14:sldIdLst>
            <p14:sldId id="256"/>
            <p14:sldId id="257"/>
            <p14:sldId id="261"/>
            <p14:sldId id="287"/>
            <p14:sldId id="288"/>
            <p14:sldId id="290"/>
            <p14:sldId id="289"/>
            <p14:sldId id="258"/>
            <p14:sldId id="264"/>
            <p14:sldId id="281"/>
            <p14:sldId id="271"/>
            <p14:sldId id="279"/>
            <p14:sldId id="285"/>
            <p14:sldId id="286"/>
            <p14:sldId id="284"/>
            <p14:sldId id="260"/>
            <p14:sldId id="283"/>
            <p14:sldId id="278"/>
            <p14:sldId id="262"/>
            <p14:sldId id="282"/>
            <p14:sldId id="291"/>
            <p14:sldId id="292"/>
            <p14:sldId id="293"/>
            <p14:sldId id="294"/>
            <p14:sldId id="263"/>
          </p14:sldIdLst>
        </p14:section>
        <p14:section name="Oddíl bez názvu" id="{DCA14F29-0691-449C-9DF3-0E3B9026705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92" autoAdjust="0"/>
  </p:normalViewPr>
  <p:slideViewPr>
    <p:cSldViewPr snapToGrid="0">
      <p:cViewPr varScale="1">
        <p:scale>
          <a:sx n="84" d="100"/>
          <a:sy n="84" d="100"/>
        </p:scale>
        <p:origin x="-39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09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9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5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0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4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57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15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7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24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0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511F85-7BFA-47B5-8A31-C0BF5D2195D7}" type="datetimeFigureOut">
              <a:rPr lang="cs-CZ" smtClean="0"/>
              <a:t>25. 9. 2018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32487-A961-45BA-824B-DCB1F4940D4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0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 smtClean="0"/>
              <a:t>Vymezení pojmů, představení studia a bezpečnostní problematiky  </a:t>
            </a:r>
            <a:endParaRPr lang="cs-CZ" sz="6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cs-CZ" dirty="0" smtClean="0"/>
              <a:t>Mgr. Adam </a:t>
            </a:r>
            <a:r>
              <a:rPr lang="cs-CZ" dirty="0" err="1" smtClean="0"/>
              <a:t>Potočňák</a:t>
            </a:r>
            <a:endParaRPr lang="cs-CZ" dirty="0" smtClean="0"/>
          </a:p>
          <a:p>
            <a:pPr algn="ctr"/>
            <a:r>
              <a:rPr lang="cs-CZ" dirty="0" smtClean="0"/>
              <a:t>adam.potocnak@mail.muni.cz</a:t>
            </a:r>
          </a:p>
          <a:p>
            <a:pPr algn="ctr"/>
            <a:r>
              <a:rPr lang="cs-CZ" dirty="0" smtClean="0"/>
              <a:t>BSS 157 Vojenská politika  </a:t>
            </a:r>
          </a:p>
          <a:p>
            <a:pPr algn="ctr"/>
            <a:r>
              <a:rPr lang="cs-CZ" dirty="0" smtClean="0"/>
              <a:t>26. 9. 2018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5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Bezpečnost a bezpečnostní politika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Bezpečnost = absence nebezpečí </a:t>
            </a:r>
          </a:p>
          <a:p>
            <a:pPr marL="0" indent="0">
              <a:buNone/>
            </a:pPr>
            <a:r>
              <a:rPr lang="cs-CZ" b="1" dirty="0" smtClean="0"/>
              <a:t>Subjektivní stav</a:t>
            </a:r>
            <a:r>
              <a:rPr lang="cs-CZ" dirty="0" smtClean="0"/>
              <a:t>, ve kterém se referenční </a:t>
            </a:r>
            <a:r>
              <a:rPr lang="cs-CZ" dirty="0"/>
              <a:t>objekt </a:t>
            </a:r>
            <a:r>
              <a:rPr lang="cs-CZ" b="1" dirty="0"/>
              <a:t>necítí ohrožený vážnými hrozbami</a:t>
            </a:r>
            <a:r>
              <a:rPr lang="cs-CZ" dirty="0"/>
              <a:t>, popř. </a:t>
            </a:r>
            <a:r>
              <a:rPr lang="cs-CZ" b="1" dirty="0"/>
              <a:t>se </a:t>
            </a:r>
            <a:r>
              <a:rPr lang="cs-CZ" b="1" dirty="0" smtClean="0"/>
              <a:t>cítí být proti nim dostatečně chráněný.   </a:t>
            </a: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  <a:p>
            <a:pPr marL="0" indent="0">
              <a:buNone/>
            </a:pPr>
            <a:r>
              <a:rPr lang="cs-CZ" dirty="0" smtClean="0"/>
              <a:t>Subjektivita pocitu vychází z historických zkušeností, </a:t>
            </a:r>
            <a:r>
              <a:rPr lang="cs-CZ" dirty="0" smtClean="0"/>
              <a:t>z geografie, vlastního </a:t>
            </a:r>
            <a:r>
              <a:rPr lang="cs-CZ" dirty="0" smtClean="0"/>
              <a:t>vnímání sebe a okolí, ale také z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Bezpečnostní politika</a:t>
            </a:r>
            <a:r>
              <a:rPr lang="cs-CZ" dirty="0" smtClean="0"/>
              <a:t>: Snaha maximálně eliminovat bezpečnostní rizika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pro referenční objekt (zpravidla stát). </a:t>
            </a:r>
            <a:endParaRPr lang="cs-CZ" dirty="0"/>
          </a:p>
        </p:txBody>
      </p:sp>
      <p:pic>
        <p:nvPicPr>
          <p:cNvPr id="4098" name="Picture 2" descr="VÃ½sledok vyhÄ¾adÃ¡vania obrÃ¡zkov pre dopyt security polic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984" y="3637984"/>
            <a:ext cx="3220016" cy="322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Bezpečnostní politika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Vrcholný </a:t>
            </a:r>
            <a:r>
              <a:rPr lang="cs-CZ" b="1" dirty="0"/>
              <a:t>program </a:t>
            </a:r>
            <a:r>
              <a:rPr lang="cs-CZ" dirty="0" smtClean="0"/>
              <a:t>(zpravidla státu) </a:t>
            </a:r>
            <a:r>
              <a:rPr lang="cs-CZ" b="1" dirty="0"/>
              <a:t>v oblasti obrany národních </a:t>
            </a:r>
            <a:r>
              <a:rPr lang="cs-CZ" b="1" dirty="0" smtClean="0"/>
              <a:t>zájmů </a:t>
            </a:r>
            <a:r>
              <a:rPr lang="cs-CZ" dirty="0" smtClean="0"/>
              <a:t>stanoven </a:t>
            </a:r>
            <a:r>
              <a:rPr lang="cs-CZ" b="1" dirty="0" smtClean="0"/>
              <a:t>na základě jejich definice. </a:t>
            </a:r>
            <a:r>
              <a:rPr lang="cs-CZ" dirty="0" smtClean="0"/>
              <a:t>Reflektuje tak vnitřní jako i vnější bezpečnost a deklaruje ochotu a připravenost použití vybraných prostředků. </a:t>
            </a:r>
            <a:endParaRPr lang="cs-CZ" b="1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Definice národních zájmů: </a:t>
            </a:r>
            <a:r>
              <a:rPr lang="cs-CZ" dirty="0" smtClean="0"/>
              <a:t>analýzy bezpečnostního prostředí, klasifikace hrozeb a rizik, mezinárodní závazky… </a:t>
            </a:r>
            <a:endParaRPr lang="cs-CZ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b="1" dirty="0" smtClean="0"/>
              <a:t>Obecná východiska bezpečnostní politiky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 </a:t>
            </a:r>
            <a:r>
              <a:rPr lang="cs-CZ" sz="2000" dirty="0" smtClean="0"/>
              <a:t> Co je objektem bezpečnostní politiky </a:t>
            </a:r>
            <a:r>
              <a:rPr lang="cs-CZ" sz="2000" dirty="0" smtClean="0"/>
              <a:t>– </a:t>
            </a:r>
            <a:r>
              <a:rPr lang="cs-CZ" sz="2000" b="1" dirty="0" smtClean="0"/>
              <a:t>referenční objekt - definice </a:t>
            </a:r>
            <a:r>
              <a:rPr lang="cs-CZ" sz="2000" b="1" dirty="0" smtClean="0"/>
              <a:t>a obrana národních zájmů </a:t>
            </a:r>
            <a:endParaRPr lang="cs-CZ" sz="2000" b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C</a:t>
            </a:r>
            <a:r>
              <a:rPr lang="cs-CZ" dirty="0" smtClean="0"/>
              <a:t>o </a:t>
            </a:r>
            <a:r>
              <a:rPr lang="cs-CZ" dirty="0" smtClean="0"/>
              <a:t>národní zájmy ohrožuje – </a:t>
            </a:r>
            <a:r>
              <a:rPr lang="cs-CZ" b="1" dirty="0" smtClean="0"/>
              <a:t>analýza a predikce bezpečnostních hrozeb a rizik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 </a:t>
            </a:r>
            <a:r>
              <a:rPr lang="cs-CZ" sz="2000" dirty="0" smtClean="0"/>
              <a:t> Jaké zdroje jsou k dispozici pro obranu –    </a:t>
            </a:r>
            <a:r>
              <a:rPr lang="cs-CZ" sz="2000" b="1" dirty="0" smtClean="0"/>
              <a:t>co je referenční objekt schopen/ochoten/připraven 						použít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Jaké jsou limity – </a:t>
            </a:r>
            <a:r>
              <a:rPr lang="cs-CZ" b="1" dirty="0" smtClean="0"/>
              <a:t>morální zásady, mezinárodně-právní </a:t>
            </a:r>
            <a:r>
              <a:rPr lang="cs-CZ" b="1" dirty="0" smtClean="0"/>
              <a:t>dohody/smlouvy/zvyklosti, finanční limity…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dirty="0"/>
              <a:t> </a:t>
            </a:r>
            <a:r>
              <a:rPr lang="cs-CZ" dirty="0" smtClean="0"/>
              <a:t> Jaké metody použít na ochranu národních zájmů – </a:t>
            </a:r>
            <a:r>
              <a:rPr lang="cs-CZ" b="1" dirty="0" smtClean="0"/>
              <a:t>konkrétní nástroje ochrany národních zájmů </a:t>
            </a:r>
            <a:r>
              <a:rPr lang="cs-CZ" b="1" dirty="0" smtClean="0"/>
              <a:t> </a:t>
            </a:r>
            <a:endParaRPr lang="cs-CZ" sz="2000" b="1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0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dirty="0"/>
          </a:p>
        </p:txBody>
      </p:sp>
      <p:sp>
        <p:nvSpPr>
          <p:cNvPr id="4" name="AutoShape 2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ýsledok vyhľadávania obrázkov pre dopyt NA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122" name="Picture 2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34" y="7937"/>
            <a:ext cx="2746065" cy="16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Obranná a Vojenská politika</a:t>
            </a:r>
            <a:endParaRPr lang="cs-CZ" sz="4400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/>
              <a:t>Obranná </a:t>
            </a:r>
            <a:r>
              <a:rPr lang="cs-CZ" sz="2400" b="1" dirty="0"/>
              <a:t>politika </a:t>
            </a:r>
            <a:r>
              <a:rPr lang="cs-CZ" sz="2400" dirty="0"/>
              <a:t>vytváří </a:t>
            </a:r>
            <a:r>
              <a:rPr lang="cs-CZ" sz="2400" b="1" dirty="0"/>
              <a:t>předpoklady a stanovuje cíle a priority v oblasti obrany státu </a:t>
            </a:r>
            <a:r>
              <a:rPr lang="cs-CZ" sz="2400" dirty="0"/>
              <a:t>před </a:t>
            </a:r>
            <a:r>
              <a:rPr lang="cs-CZ" sz="2400" b="1" dirty="0"/>
              <a:t>vnějším napadením</a:t>
            </a:r>
            <a:r>
              <a:rPr lang="cs-CZ" sz="2400" b="1" dirty="0" smtClean="0"/>
              <a:t>. </a:t>
            </a:r>
            <a:r>
              <a:rPr lang="cs-CZ" sz="2400" dirty="0" smtClean="0"/>
              <a:t>Je podřazenou a specifickou částí bezpečnostní politiky.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b="1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  nadresortní povaha (absorbuje MO, MZV, částečně </a:t>
            </a:r>
            <a:r>
              <a:rPr lang="cs-CZ" sz="2400" dirty="0" smtClean="0"/>
              <a:t>MV…)</a:t>
            </a:r>
            <a:endParaRPr lang="cs-CZ" sz="2400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</a:t>
            </a:r>
            <a:r>
              <a:rPr lang="cs-CZ" sz="2400" dirty="0" smtClean="0"/>
              <a:t>dlouhodobá/trvalá </a:t>
            </a:r>
            <a:r>
              <a:rPr lang="cs-CZ" sz="2400" dirty="0" smtClean="0"/>
              <a:t>platnost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závislost na identifikaci </a:t>
            </a:r>
            <a:r>
              <a:rPr lang="cs-CZ" sz="2400" b="1" dirty="0"/>
              <a:t>n</a:t>
            </a:r>
            <a:r>
              <a:rPr lang="cs-CZ" sz="2400" b="1" dirty="0" smtClean="0"/>
              <a:t>árodních zájmů – chráněných hodnot </a:t>
            </a:r>
            <a:r>
              <a:rPr lang="cs-CZ" b="1" dirty="0"/>
              <a:t/>
            </a:r>
            <a:br>
              <a:rPr lang="cs-CZ" b="1" dirty="0"/>
            </a:br>
            <a:endParaRPr lang="sk-SK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/>
              <a:t>Vojenská </a:t>
            </a:r>
            <a:r>
              <a:rPr lang="cs-CZ" sz="2400" b="1" dirty="0"/>
              <a:t>politika </a:t>
            </a:r>
            <a:r>
              <a:rPr lang="cs-CZ" sz="2400" dirty="0" smtClean="0"/>
              <a:t>odkazuje na </a:t>
            </a:r>
            <a:r>
              <a:rPr lang="cs-CZ" sz="2400" b="1" dirty="0" smtClean="0"/>
              <a:t>úzkou a dnes již zastaralou (překonanou) </a:t>
            </a:r>
            <a:r>
              <a:rPr lang="cs-CZ" sz="2400" dirty="0" smtClean="0"/>
              <a:t>představu</a:t>
            </a:r>
            <a:r>
              <a:rPr lang="cs-CZ" sz="2400" b="1" dirty="0" smtClean="0"/>
              <a:t> čistě vojenské obrany států </a:t>
            </a:r>
            <a:r>
              <a:rPr lang="cs-CZ" sz="2400" dirty="0" smtClean="0"/>
              <a:t>před vnějším napadením</a:t>
            </a:r>
            <a:r>
              <a:rPr lang="cs-CZ" sz="2400" b="1" dirty="0" smtClean="0"/>
              <a:t>. </a:t>
            </a:r>
            <a:r>
              <a:rPr lang="cs-CZ" sz="2400" dirty="0" smtClean="0"/>
              <a:t>Je podřazenou a specifickou částí obranné politiky.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  akcentace pouze </a:t>
            </a:r>
            <a:r>
              <a:rPr lang="cs-CZ" sz="2400" i="1" dirty="0" smtClean="0"/>
              <a:t>hard </a:t>
            </a:r>
            <a:r>
              <a:rPr lang="cs-CZ" sz="2400" i="1" dirty="0" err="1" smtClean="0"/>
              <a:t>security</a:t>
            </a:r>
            <a:endParaRPr lang="cs-CZ" sz="2400" i="1" dirty="0" smtClean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</a:t>
            </a:r>
            <a:r>
              <a:rPr lang="cs-CZ" sz="2400" dirty="0" smtClean="0"/>
              <a:t> jediné možné hrozby jsou hrozby vojenského charakteru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/>
              <a:t> </a:t>
            </a:r>
            <a:r>
              <a:rPr lang="cs-CZ" sz="2400" dirty="0" smtClean="0"/>
              <a:t> týká se výhradně rezortu MO   </a:t>
            </a:r>
            <a:endParaRPr lang="cs-CZ" sz="2400" dirty="0"/>
          </a:p>
          <a:p>
            <a:pPr marL="384175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600" i="1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167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Stát a jeho zájmy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33082" y="1854787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Etapy vývoje státních zájmů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b="1" dirty="0" smtClean="0"/>
              <a:t>Dynastický</a:t>
            </a:r>
            <a:r>
              <a:rPr lang="cs-CZ" dirty="0" smtClean="0"/>
              <a:t>: zájem panovníka = zájem státu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err="1" smtClean="0"/>
              <a:t>Raison</a:t>
            </a:r>
            <a:r>
              <a:rPr lang="cs-CZ" b="1" dirty="0" smtClean="0"/>
              <a:t> </a:t>
            </a:r>
            <a:r>
              <a:rPr lang="cs-CZ" b="1" dirty="0" err="1" smtClean="0"/>
              <a:t>d´état</a:t>
            </a:r>
            <a:r>
              <a:rPr lang="cs-CZ" dirty="0" smtClean="0"/>
              <a:t>: stát přesahuje panovnické dynastie i prostý lid, proto jsou zájmy státu nadřazené zájmům koruny či lidu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Národní zájem</a:t>
            </a:r>
            <a:r>
              <a:rPr lang="cs-CZ" dirty="0" smtClean="0"/>
              <a:t>: stát přebírá odpovědnost za obyvatele </a:t>
            </a:r>
            <a:r>
              <a:rPr lang="cs-CZ" b="1" dirty="0" smtClean="0"/>
              <a:t>na svém území </a:t>
            </a:r>
            <a:r>
              <a:rPr lang="cs-CZ" dirty="0" smtClean="0"/>
              <a:t>a zodpovídá se jim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Národní zájem = státní zájem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anglosaské (konstruktivistické) pojetí národa, nikoliv národní v etnickém smyslu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4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ýsledok vyhľadávania obrázkov pre dopyt ICB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6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500" y="7938"/>
            <a:ext cx="2008500" cy="27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Národní zájem 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7362" y="1845734"/>
            <a:ext cx="10078318" cy="4156714"/>
          </a:xfrm>
        </p:spPr>
        <p:txBody>
          <a:bodyPr>
            <a:normAutofit fontScale="25000" lnSpcReduction="20000"/>
          </a:bodyPr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sz="8000" b="1" dirty="0" smtClean="0"/>
              <a:t>Národní </a:t>
            </a:r>
            <a:r>
              <a:rPr lang="cs-CZ" sz="8000" b="1" dirty="0" smtClean="0"/>
              <a:t>zájem </a:t>
            </a:r>
            <a:r>
              <a:rPr lang="cs-CZ" sz="8000" dirty="0" smtClean="0"/>
              <a:t>je </a:t>
            </a:r>
            <a:r>
              <a:rPr lang="cs-CZ" sz="8000" b="1" dirty="0" smtClean="0"/>
              <a:t>v určitém časovém intervalu stále zaměření státu vzniklé na pozadí jeho vnitropolitické a zahraničněpolitické situace</a:t>
            </a:r>
            <a:r>
              <a:rPr lang="cs-CZ" sz="8000" dirty="0" smtClean="0"/>
              <a:t>, která podněcuje jeho </a:t>
            </a:r>
            <a:r>
              <a:rPr lang="cs-CZ" sz="8000" b="1" dirty="0" smtClean="0"/>
              <a:t>politické elity</a:t>
            </a:r>
            <a:r>
              <a:rPr lang="cs-CZ" sz="8000" dirty="0" smtClean="0"/>
              <a:t>, </a:t>
            </a:r>
            <a:r>
              <a:rPr lang="cs-CZ" sz="8000" b="1" dirty="0" smtClean="0"/>
              <a:t>aby</a:t>
            </a:r>
            <a:r>
              <a:rPr lang="cs-CZ" sz="8000" dirty="0" smtClean="0"/>
              <a:t> na základě charakteru režimu, potřeb a hodnotové orientace obyvatelstva, historických zkušeností a bezpečnostní analýzy </a:t>
            </a:r>
            <a:r>
              <a:rPr lang="cs-CZ" sz="8000" b="1" dirty="0" smtClean="0"/>
              <a:t>stanovovaly po stát důležité cíle a usilovaly o jejich dosažení</a:t>
            </a:r>
            <a:r>
              <a:rPr lang="cs-CZ" sz="8000" dirty="0" smtClean="0"/>
              <a:t>. 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endParaRPr lang="sk-SK" sz="4800" dirty="0" smtClean="0"/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None/>
              <a:defRPr/>
            </a:pPr>
            <a:r>
              <a:rPr lang="cs-CZ" sz="8000" dirty="0" smtClean="0"/>
              <a:t>Obhajoba národních zájmů je </a:t>
            </a:r>
            <a:r>
              <a:rPr lang="cs-CZ" sz="8000" b="1" dirty="0" smtClean="0"/>
              <a:t>primárním důvodem </a:t>
            </a:r>
            <a:r>
              <a:rPr lang="cs-CZ" sz="8000" dirty="0" smtClean="0"/>
              <a:t>a </a:t>
            </a:r>
            <a:r>
              <a:rPr lang="cs-CZ" sz="8000" b="1" dirty="0" smtClean="0"/>
              <a:t>zároveň prostředkem existence </a:t>
            </a:r>
            <a:r>
              <a:rPr lang="cs-CZ" sz="8000" dirty="0" smtClean="0"/>
              <a:t>a fungování státu. </a:t>
            </a:r>
            <a:r>
              <a:rPr lang="sk-SK" sz="8000" b="1" dirty="0" smtClean="0"/>
              <a:t> </a:t>
            </a:r>
            <a:r>
              <a:rPr lang="de-DE" sz="8000" b="1" dirty="0"/>
              <a:t/>
            </a:r>
            <a:br>
              <a:rPr lang="de-DE" sz="8000" b="1" dirty="0"/>
            </a:br>
            <a:endParaRPr lang="de-DE" sz="8000" b="1" dirty="0"/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8000" dirty="0"/>
              <a:t>K</a:t>
            </a:r>
            <a:r>
              <a:rPr lang="cs-CZ" sz="8000" dirty="0" smtClean="0"/>
              <a:t>líčový </a:t>
            </a:r>
            <a:r>
              <a:rPr lang="cs-CZ" sz="8000" dirty="0" smtClean="0"/>
              <a:t>(životní) národní zájem každého státu = </a:t>
            </a:r>
            <a:r>
              <a:rPr lang="cs-CZ" sz="8000" b="1" dirty="0" smtClean="0"/>
              <a:t>politické i fyzické přežití </a:t>
            </a:r>
            <a:r>
              <a:rPr lang="cs-CZ" sz="8000" dirty="0" smtClean="0"/>
              <a:t>(zachování teritoria, fungujících institucí…) + v současnosti zabezpečení sociálních standardů, udržení členstva v mezinárodní organizaci… </a:t>
            </a:r>
            <a:endParaRPr lang="de-DE" sz="8000" dirty="0"/>
          </a:p>
          <a:p>
            <a:pPr marL="457200" lvl="1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8000" dirty="0" smtClean="0"/>
              <a:t>Zajištění nejen vojenské, ale také politické, ekonomické, ekologické a společenské bezpečnosti </a:t>
            </a:r>
            <a:endParaRPr lang="cs-CZ" sz="4800" dirty="0" smtClean="0"/>
          </a:p>
          <a:p>
            <a:pPr marL="91440" lvl="2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de-DE" sz="4800" dirty="0"/>
              <a:t/>
            </a:r>
            <a:br>
              <a:rPr lang="de-DE" sz="4800" dirty="0"/>
            </a:br>
            <a:endParaRPr lang="de-DE" sz="4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0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Národní zájmy - členění</a:t>
            </a:r>
            <a:endParaRPr lang="cs-CZ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dle Bezpečnostní strategie ČR z roku 2015:</a:t>
            </a:r>
          </a:p>
          <a:p>
            <a:pPr marL="0" indent="0">
              <a:buNone/>
            </a:pPr>
            <a:r>
              <a:rPr lang="cs-CZ" sz="1600" b="1" dirty="0" smtClean="0"/>
              <a:t>Životní zájmy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relativně stálé, obecné a neměnné, na jejich obranu je stát ochoten a připraven vynaložit veškeré dostupné prostředky a zdroje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jejich zajištění je nevyhnutným předpokladem pro zajišťování dalších zájmů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zachování suverenity, územní integrity, politického systému, ochrana obyvatelstva</a:t>
            </a:r>
          </a:p>
          <a:p>
            <a:pPr marL="0" indent="0">
              <a:buNone/>
            </a:pPr>
            <a:r>
              <a:rPr lang="cs-CZ" sz="1600" b="1" dirty="0" smtClean="0"/>
              <a:t>Strategické a další významné zájmy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časové a sektorové omezená podpora pro naplňování životních zájmů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nestojí však na nich existence státu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procházejí neustálou modifikací, reagují na měnící se bezpečnostní prostředí a potřeby zajištění bezpečnosti státu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proměnlivé, krátkodobé, specifické </a:t>
            </a:r>
          </a:p>
          <a:p>
            <a:pPr marL="0" indent="0">
              <a:buNone/>
            </a:pPr>
            <a:endParaRPr lang="cs-CZ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533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Životní zájmy ČR dle Bezpečnostní strategie ČR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lvl="2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cs-CZ" sz="3000" i="1" dirty="0"/>
              <a:t>Životním zájmem je zajištění </a:t>
            </a:r>
            <a:r>
              <a:rPr lang="cs-CZ" sz="3000" b="1" i="1" dirty="0"/>
              <a:t>suverenity, územní celistvosti a politické nezávislosti ČR, zachování všech náležitostí demokratického právního státu včetně záruky a ochrany základních lidských práv a svobod obyvatel.</a:t>
            </a:r>
            <a:r>
              <a:rPr lang="cs-CZ" sz="3000" i="1" dirty="0"/>
              <a:t> Ochrana životních zájmů státu a jeho občanů je základní povinností vlády i všech orgánů veřejné správy. Pro jejich zajištění a obranu je ČR připravena využít všech legitimních přístupů a použít všechny dostupné prostředky.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24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Strategické </a:t>
            </a:r>
            <a:r>
              <a:rPr lang="cs-CZ" b="1" dirty="0"/>
              <a:t>zájmy ČR dle Bezpečnostní strategie ČR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bezpečnost a stabilita, především v euroatlantickém prostoru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prevence a zvládání místních a regionálních konfliktů a zmírňování jejich následků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zachování globální stabilizační role a zvýšení efektivnosti OSN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posilování soudržnosti a efektivnosti NATO a EU a zachování funkční a věrohodné transatlantické vazby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naplňování strategického partnerství  mezi NATO a EU, včetně posilování jejich spolupráce při komplementárním rozvíjení obranných a bezpečnostních schopností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rozvíjení role OBSE v oblasti prevence ozbrojených konfliktů, demokratizace a posilování vzájemné důvěry a bezpečnosti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udržení funkčního a transparentního režimu kontroly konvenčního zbrojení v Evropě</a:t>
            </a:r>
          </a:p>
          <a:p>
            <a:endParaRPr lang="de-DE" dirty="0"/>
          </a:p>
        </p:txBody>
      </p:sp>
      <p:pic>
        <p:nvPicPr>
          <p:cNvPr id="4098" name="Picture 2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pové schéma znázorňuje postavení československé armády uvnitř hranic republiky. Jestliže z taktického hlediska mohla naše branná moc klást účinný odpor většině uskupení armád nepřátelských států soustřeďujících se v blízkosti státního území, z hlediska strategického byla v bezvýchodném obklíčení. Právě toto poznání přimělo československou politickou reprezentaci podřídit se rozhodnutí všech nepřátelských mocností a postoupit značnou část území německému, polskému a maďarskému nepříteli, přestože záruky existence zbytku republiky byly vyloženě nejasn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06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významné zájmy ČR </a:t>
            </a:r>
            <a:r>
              <a:rPr lang="cs-CZ" b="1" dirty="0"/>
              <a:t>dle Bezpečnostní strategie ČR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snižování kriminality s důrazem na hospodářskou kriminalitu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posilování zpravodajské ochrany a obrany ČR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vytváření podmínek pro tolerantní občanskou společnost, potlačování extremismu a jeho příčin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zvyšování efektivity a profesionality státních institucí a soudnictví, a v této souvislosti posilování spolupráce veřejné správy s občany a podnikajícími fyzickými a právnickými osobami	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rozvoj občanských sdružení a nevládních organizací působících v oblasti bezpečnosti</a:t>
            </a:r>
          </a:p>
          <a:p>
            <a:pPr marL="630577" lvl="2" indent="-342900">
              <a:lnSpc>
                <a:spcPct val="80000"/>
              </a:lnSpc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cs-CZ" sz="2000" dirty="0" smtClean="0"/>
              <a:t>posilování veřejné informovanosti a aktivního podílu občanů na zajištění bezpečnosti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65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Ozbrojené síly – nástroj zajištění národních zájmů 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527" y="1818573"/>
            <a:ext cx="10058400" cy="4392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Ozbrojené síly umožňují použití síly na obranu národních zájmů – nefungují samoúčelně, ale jako </a:t>
            </a:r>
            <a:r>
              <a:rPr lang="cs-CZ" sz="1600" b="1" dirty="0" smtClean="0"/>
              <a:t>konkrétní nástroj státní moci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Za účelem zajištění vnitřního řádu je část OS (policie) využívána také (především) uvnitř státu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dirty="0" smtClean="0"/>
              <a:t> Struktura ozbrojených sil se v každém státě liší v závislosti na národních zájmech a také na vnitřních a vnějších bezpečnostních hrozbách (preference policie, armády, zpravodajských služeb…)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 smtClean="0"/>
              <a:t>  Cílem státu je vybudovat ozbrojené síly dostačující ke schopnosti hájit národní zájmy, ne však na úkor </a:t>
            </a:r>
            <a:r>
              <a:rPr lang="cs-CZ" sz="1600" smtClean="0"/>
              <a:t>jiných sfér života (SSSR, KLDR) </a:t>
            </a:r>
            <a:endParaRPr lang="cs-CZ" sz="1600" dirty="0" smtClean="0"/>
          </a:p>
          <a:p>
            <a:pPr marL="0" indent="0">
              <a:buNone/>
            </a:pPr>
            <a:endParaRPr lang="cs-CZ" sz="6600" b="1" dirty="0"/>
          </a:p>
        </p:txBody>
      </p:sp>
      <p:sp>
        <p:nvSpPr>
          <p:cNvPr id="4" name="AutoShape 2" descr="Výsledok vyhľadávania obrázkov pre dopyt černí bar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7" descr="Výsledek obrázku pro ač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b="30168"/>
          <a:stretch>
            <a:fillRect/>
          </a:stretch>
        </p:blipFill>
        <p:spPr bwMode="auto">
          <a:xfrm>
            <a:off x="3232087" y="4116606"/>
            <a:ext cx="5715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Obsah přednášky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 </a:t>
            </a:r>
            <a:r>
              <a:rPr lang="cs-CZ" dirty="0" smtClean="0"/>
              <a:t>Analýza politiky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Bezpečnostní a obranná/vojenská politika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Stát, ozbrojené síly, zájmy státu a jejich obrana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Bezpečnostní rada státu a Ústřední krizový štáb </a:t>
            </a:r>
          </a:p>
        </p:txBody>
      </p:sp>
    </p:spTree>
    <p:extLst>
      <p:ext uri="{BB962C8B-B14F-4D97-AF65-F5344CB8AC3E}">
        <p14:creationId xmlns:p14="http://schemas.microsoft.com/office/powerpoint/2010/main" val="41163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 smtClean="0"/>
              <a:t>Strategie posilování pozice státu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9173" y="1818574"/>
            <a:ext cx="10058400" cy="402336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altLang="de-DE" dirty="0" smtClean="0">
                <a:latin typeface="Calibri" pitchFamily="34" charset="0"/>
              </a:rPr>
              <a:t>Stát </a:t>
            </a:r>
            <a:r>
              <a:rPr lang="cs-CZ" altLang="de-DE" dirty="0">
                <a:latin typeface="Calibri" pitchFamily="34" charset="0"/>
              </a:rPr>
              <a:t>usiluje o maximální ochranu svých životních </a:t>
            </a:r>
            <a:r>
              <a:rPr lang="cs-CZ" altLang="de-DE" dirty="0" smtClean="0">
                <a:latin typeface="Calibri" pitchFamily="34" charset="0"/>
              </a:rPr>
              <a:t>zájmů a </a:t>
            </a:r>
            <a:r>
              <a:rPr lang="cs-CZ" altLang="de-DE" dirty="0">
                <a:latin typeface="Calibri" pitchFamily="34" charset="0"/>
              </a:rPr>
              <a:t>posílení své pozice v systému mezinárodních </a:t>
            </a:r>
            <a:r>
              <a:rPr lang="cs-CZ" altLang="de-DE" dirty="0" smtClean="0">
                <a:latin typeface="Calibri" pitchFamily="34" charset="0"/>
              </a:rPr>
              <a:t>vztahů. Využívá </a:t>
            </a:r>
            <a:r>
              <a:rPr lang="cs-CZ" altLang="de-DE" dirty="0">
                <a:latin typeface="Calibri" pitchFamily="34" charset="0"/>
              </a:rPr>
              <a:t>k tomu:</a:t>
            </a:r>
          </a:p>
          <a:p>
            <a:pPr marL="630238"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cs-CZ" altLang="de-DE" sz="2000" b="1" dirty="0">
                <a:latin typeface="Calibri" pitchFamily="34" charset="0"/>
              </a:rPr>
              <a:t>Alianční chování </a:t>
            </a:r>
            <a:r>
              <a:rPr lang="cs-CZ" altLang="de-DE" sz="2000" b="1" dirty="0" smtClean="0">
                <a:latin typeface="Calibri" pitchFamily="34" charset="0"/>
              </a:rPr>
              <a:t>– </a:t>
            </a:r>
            <a:r>
              <a:rPr lang="cs-CZ" altLang="de-DE" sz="2000" dirty="0" smtClean="0">
                <a:latin typeface="Calibri" pitchFamily="34" charset="0"/>
              </a:rPr>
              <a:t>volí ti aktéři, kteří nemají šanci samostatně se prosadit proti mocnějším konkurentům </a:t>
            </a:r>
            <a:endParaRPr lang="cs-CZ" altLang="de-DE" sz="2000" dirty="0">
              <a:latin typeface="Calibri" pitchFamily="34" charset="0"/>
            </a:endParaRPr>
          </a:p>
          <a:p>
            <a:pPr marL="630238" lvl="2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cs-CZ" altLang="de-DE" sz="2000" b="1" dirty="0" smtClean="0">
                <a:latin typeface="Calibri" pitchFamily="34" charset="0"/>
              </a:rPr>
              <a:t>Posilování </a:t>
            </a:r>
            <a:r>
              <a:rPr lang="cs-CZ" altLang="de-DE" sz="2000" b="1" dirty="0">
                <a:latin typeface="Calibri" pitchFamily="34" charset="0"/>
              </a:rPr>
              <a:t>mocenského </a:t>
            </a:r>
            <a:r>
              <a:rPr lang="cs-CZ" altLang="de-DE" sz="2000" b="1" dirty="0" smtClean="0">
                <a:latin typeface="Calibri" pitchFamily="34" charset="0"/>
              </a:rPr>
              <a:t>potenciálu – paradoxně může vést ke vzniku tzv. bezpečnostního dilematu </a:t>
            </a:r>
            <a:endParaRPr lang="cs-CZ" altLang="de-DE" sz="2000" b="1" dirty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600" dirty="0"/>
          </a:p>
        </p:txBody>
      </p:sp>
      <p:pic>
        <p:nvPicPr>
          <p:cNvPr id="6146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32" y="3440318"/>
            <a:ext cx="4035770" cy="284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Bezpečnostní systém ČR</a:t>
            </a:r>
            <a:endParaRPr lang="de-DE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b="1" i="1" dirty="0"/>
              <a:t>Systém státních orgánů, orgánů územních samosprávných celků, ozbrojených sil, ozbrojených bezpečnostních sborů, záchranných sborů, havarijních služeb a dalších právnických a fyzických osob, jejich vazeb a činností zabezpečujících koordinovaný postup při zajišťování bezpečnosti státu a jeho obyvatel.</a:t>
            </a:r>
          </a:p>
          <a:p>
            <a:endParaRPr lang="sk-SK" dirty="0" smtClean="0"/>
          </a:p>
          <a:p>
            <a:r>
              <a:rPr lang="cs-CZ" altLang="cs-CZ" dirty="0"/>
              <a:t>Je </a:t>
            </a:r>
            <a:r>
              <a:rPr lang="cs-CZ" altLang="cs-CZ" dirty="0" smtClean="0"/>
              <a:t>vytvářen v souladu s</a:t>
            </a:r>
            <a:r>
              <a:rPr lang="cs-CZ" altLang="cs-CZ" dirty="0"/>
              <a:t> ústavním </a:t>
            </a:r>
            <a:r>
              <a:rPr lang="cs-CZ" altLang="cs-CZ" dirty="0" smtClean="0"/>
              <a:t>pořádkem. Jeho základními </a:t>
            </a:r>
            <a:r>
              <a:rPr lang="cs-CZ" altLang="cs-CZ" dirty="0"/>
              <a:t>prvky jsou instituce a </a:t>
            </a:r>
            <a:r>
              <a:rPr lang="cs-CZ" altLang="cs-CZ" dirty="0" smtClean="0"/>
              <a:t>činitelé: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 Prezident republiky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/>
              <a:t> </a:t>
            </a:r>
            <a:r>
              <a:rPr lang="cs-CZ" altLang="cs-CZ" dirty="0" smtClean="0"/>
              <a:t> Parlament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/>
              <a:t>  Vláda </a:t>
            </a:r>
            <a:endParaRPr lang="cs-CZ" alt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 smtClean="0"/>
              <a:t>  Bezpečnostní </a:t>
            </a:r>
            <a:r>
              <a:rPr lang="cs-CZ" altLang="cs-CZ" dirty="0"/>
              <a:t>rada státu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6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Bezpečnostní rada </a:t>
            </a:r>
            <a:r>
              <a:rPr lang="sk-SK" b="1" dirty="0" err="1" smtClean="0"/>
              <a:t>státu</a:t>
            </a:r>
            <a:endParaRPr lang="de-DE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Poradní orgán vlády, </a:t>
            </a:r>
            <a:r>
              <a:rPr lang="sk-SK" dirty="0" err="1" smtClean="0"/>
              <a:t>schází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10 – 11x </a:t>
            </a:r>
            <a:r>
              <a:rPr lang="sk-SK" dirty="0" err="1" smtClean="0"/>
              <a:t>ročně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Historicky </a:t>
            </a:r>
            <a:r>
              <a:rPr lang="sk-SK" dirty="0" err="1" smtClean="0"/>
              <a:t>různé</a:t>
            </a:r>
            <a:r>
              <a:rPr lang="sk-SK" dirty="0" smtClean="0"/>
              <a:t> názvy (1933 – </a:t>
            </a:r>
            <a:r>
              <a:rPr lang="sk-SK" dirty="0" err="1" smtClean="0"/>
              <a:t>Nejvyšší</a:t>
            </a:r>
            <a:r>
              <a:rPr lang="sk-SK" dirty="0" smtClean="0"/>
              <a:t> rada obrany </a:t>
            </a:r>
            <a:r>
              <a:rPr lang="sk-SK" dirty="0" err="1" smtClean="0"/>
              <a:t>státu</a:t>
            </a:r>
            <a:r>
              <a:rPr lang="sk-SK" dirty="0" smtClean="0"/>
              <a:t>, 1945 – Vojenská rada, 1969 – Rada obrany </a:t>
            </a:r>
            <a:r>
              <a:rPr lang="sk-SK" dirty="0" err="1" smtClean="0"/>
              <a:t>státu</a:t>
            </a:r>
            <a:r>
              <a:rPr lang="sk-SK" dirty="0" smtClean="0"/>
              <a:t>, 1998 – Bezpečnostní rada </a:t>
            </a:r>
            <a:r>
              <a:rPr lang="sk-SK" dirty="0" err="1" smtClean="0"/>
              <a:t>státu</a:t>
            </a:r>
            <a:r>
              <a:rPr lang="sk-SK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Ústavní zákon č. 110/1998 o bezpečnosti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Bezpečnostní rady </a:t>
            </a:r>
            <a:r>
              <a:rPr lang="sk-SK" dirty="0" err="1" smtClean="0"/>
              <a:t>krajů</a:t>
            </a:r>
            <a:r>
              <a:rPr lang="sk-SK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</a:t>
            </a:r>
            <a:r>
              <a:rPr lang="sk-SK" dirty="0" err="1" smtClean="0"/>
              <a:t>Předseda</a:t>
            </a:r>
            <a:r>
              <a:rPr lang="sk-SK" dirty="0"/>
              <a:t>:</a:t>
            </a:r>
            <a:r>
              <a:rPr lang="sk-SK" dirty="0" smtClean="0"/>
              <a:t> premiér ČR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Členové</a:t>
            </a:r>
            <a:r>
              <a:rPr lang="sk-SK" dirty="0" smtClean="0"/>
              <a:t>: </a:t>
            </a:r>
            <a:r>
              <a:rPr lang="sk-SK" dirty="0" err="1" smtClean="0"/>
              <a:t>ministři</a:t>
            </a:r>
            <a:r>
              <a:rPr lang="sk-SK" dirty="0" smtClean="0"/>
              <a:t> (obrany, </a:t>
            </a:r>
            <a:r>
              <a:rPr lang="sk-SK" dirty="0" err="1" smtClean="0"/>
              <a:t>vnitra</a:t>
            </a:r>
            <a:r>
              <a:rPr lang="sk-SK" dirty="0" smtClean="0"/>
              <a:t>, dopravy, financií, </a:t>
            </a:r>
            <a:r>
              <a:rPr lang="sk-SK" dirty="0" err="1" smtClean="0"/>
              <a:t>zemědělství</a:t>
            </a:r>
            <a:r>
              <a:rPr lang="sk-SK" dirty="0" smtClean="0"/>
              <a:t>, </a:t>
            </a:r>
            <a:r>
              <a:rPr lang="sk-SK" dirty="0" err="1" smtClean="0"/>
              <a:t>zdravotnictví</a:t>
            </a:r>
            <a:r>
              <a:rPr lang="sk-SK" dirty="0" smtClean="0"/>
              <a:t>, </a:t>
            </a:r>
            <a:r>
              <a:rPr lang="sk-SK" dirty="0" err="1" smtClean="0"/>
              <a:t>průmyslu</a:t>
            </a:r>
            <a:r>
              <a:rPr lang="sk-SK" dirty="0" smtClean="0"/>
              <a:t> a obchodu)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Členství</a:t>
            </a:r>
            <a:r>
              <a:rPr lang="sk-SK" dirty="0" smtClean="0"/>
              <a:t> na </a:t>
            </a:r>
            <a:r>
              <a:rPr lang="sk-SK" dirty="0" err="1" smtClean="0"/>
              <a:t>základě</a:t>
            </a:r>
            <a:r>
              <a:rPr lang="sk-SK" dirty="0" smtClean="0"/>
              <a:t> rozhodnutí vlády, právo </a:t>
            </a:r>
            <a:r>
              <a:rPr lang="sk-SK" dirty="0" err="1" smtClean="0"/>
              <a:t>účastnit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zasedání</a:t>
            </a:r>
            <a:r>
              <a:rPr lang="sk-SK" dirty="0" smtClean="0"/>
              <a:t> má i prezident ČR, </a:t>
            </a:r>
            <a:r>
              <a:rPr lang="sk-SK" dirty="0" err="1" smtClean="0"/>
              <a:t>policejní</a:t>
            </a:r>
            <a:r>
              <a:rPr lang="sk-SK" dirty="0" smtClean="0"/>
              <a:t> prezident, náčelník GŠ AČR, </a:t>
            </a:r>
            <a:r>
              <a:rPr lang="sk-SK" dirty="0" err="1" smtClean="0"/>
              <a:t>vedoucí</a:t>
            </a:r>
            <a:r>
              <a:rPr lang="sk-SK" dirty="0" smtClean="0"/>
              <a:t> </a:t>
            </a:r>
            <a:r>
              <a:rPr lang="sk-SK" dirty="0" err="1" smtClean="0"/>
              <a:t>úřadu</a:t>
            </a:r>
            <a:r>
              <a:rPr lang="sk-SK" dirty="0" smtClean="0"/>
              <a:t> vlády ČR, guvernér Národní banky ČR...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pic>
        <p:nvPicPr>
          <p:cNvPr id="4" name="Picture 5" descr="Související obrázek">
            <a:extLst>
              <a:ext uri="{FF2B5EF4-FFF2-40B4-BE49-F238E27FC236}">
                <a16:creationId xmlns:a16="http://schemas.microsoft.com/office/drawing/2014/main" xmlns="" id="{0527CA7B-AB06-4B0D-9E62-66A0B09A8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797" y="1"/>
            <a:ext cx="4098201" cy="2303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Stálé</a:t>
            </a:r>
            <a:r>
              <a:rPr lang="sk-SK" dirty="0" smtClean="0"/>
              <a:t> výbory Bezpečnostní rady </a:t>
            </a:r>
            <a:r>
              <a:rPr lang="sk-SK" dirty="0" err="1" smtClean="0"/>
              <a:t>státu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Výbor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koordinaci</a:t>
            </a:r>
            <a:r>
              <a:rPr lang="sk-SK" dirty="0" smtClean="0"/>
              <a:t> zahraniční bezpečnostní politiky (MZV)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Výbor </a:t>
            </a:r>
            <a:r>
              <a:rPr lang="sk-SK" dirty="0" err="1" smtClean="0"/>
              <a:t>pro</a:t>
            </a:r>
            <a:r>
              <a:rPr lang="sk-SK" dirty="0" smtClean="0"/>
              <a:t> obranné </a:t>
            </a:r>
            <a:r>
              <a:rPr lang="sk-SK" dirty="0" err="1" smtClean="0"/>
              <a:t>plánování</a:t>
            </a:r>
            <a:r>
              <a:rPr lang="sk-SK" dirty="0" smtClean="0"/>
              <a:t> (MO)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Výbor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vnitřní</a:t>
            </a:r>
            <a:r>
              <a:rPr lang="sk-SK" dirty="0" smtClean="0"/>
              <a:t> </a:t>
            </a:r>
            <a:r>
              <a:rPr lang="sk-SK" dirty="0" err="1" smtClean="0"/>
              <a:t>bezpečnost</a:t>
            </a:r>
            <a:r>
              <a:rPr lang="sk-SK" dirty="0" smtClean="0"/>
              <a:t> (MV)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Výbor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civiní</a:t>
            </a:r>
            <a:r>
              <a:rPr lang="sk-SK" dirty="0" smtClean="0"/>
              <a:t> </a:t>
            </a:r>
            <a:r>
              <a:rPr lang="sk-SK" dirty="0" err="1" smtClean="0"/>
              <a:t>nouzové</a:t>
            </a:r>
            <a:r>
              <a:rPr lang="sk-SK" dirty="0" smtClean="0"/>
              <a:t> </a:t>
            </a:r>
            <a:r>
              <a:rPr lang="sk-SK" dirty="0" err="1" smtClean="0"/>
              <a:t>plánování</a:t>
            </a:r>
            <a:r>
              <a:rPr lang="sk-SK" dirty="0" smtClean="0"/>
              <a:t> (MV)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Výbor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zpravodajskou</a:t>
            </a:r>
            <a:r>
              <a:rPr lang="sk-SK" dirty="0" smtClean="0"/>
              <a:t> </a:t>
            </a:r>
            <a:r>
              <a:rPr lang="sk-SK" dirty="0" err="1" smtClean="0"/>
              <a:t>činnost</a:t>
            </a:r>
            <a:r>
              <a:rPr lang="sk-SK" dirty="0" smtClean="0"/>
              <a:t> (v </a:t>
            </a:r>
            <a:r>
              <a:rPr lang="sk-SK" dirty="0" err="1" smtClean="0"/>
              <a:t>gesci</a:t>
            </a:r>
            <a:r>
              <a:rPr lang="sk-SK" dirty="0" smtClean="0"/>
              <a:t> premiéra)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 smtClean="0"/>
              <a:t>  Výbor </a:t>
            </a:r>
            <a:r>
              <a:rPr lang="sk-SK" dirty="0" err="1"/>
              <a:t>pro</a:t>
            </a:r>
            <a:r>
              <a:rPr lang="sk-SK" dirty="0"/>
              <a:t> kybernetickou </a:t>
            </a:r>
            <a:r>
              <a:rPr lang="sk-SK" dirty="0" err="1"/>
              <a:t>bezpečnost</a:t>
            </a:r>
            <a:r>
              <a:rPr lang="sk-SK" dirty="0"/>
              <a:t> (v </a:t>
            </a:r>
            <a:r>
              <a:rPr lang="sk-SK" dirty="0" err="1"/>
              <a:t>gesci</a:t>
            </a:r>
            <a:r>
              <a:rPr lang="sk-SK" dirty="0"/>
              <a:t> premiéra)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0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Ústřední</a:t>
            </a:r>
            <a:r>
              <a:rPr lang="sk-SK" b="1" dirty="0" smtClean="0"/>
              <a:t> </a:t>
            </a:r>
            <a:r>
              <a:rPr lang="sk-SK" b="1" dirty="0" err="1" smtClean="0"/>
              <a:t>krizový</a:t>
            </a:r>
            <a:r>
              <a:rPr lang="sk-SK" b="1" dirty="0" smtClean="0"/>
              <a:t> štáb</a:t>
            </a:r>
            <a:endParaRPr lang="de-DE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cs-CZ" altLang="cs-CZ" b="1" i="1" dirty="0" smtClean="0"/>
              <a:t>Zabezpečuje </a:t>
            </a:r>
            <a:r>
              <a:rPr lang="cs-CZ" altLang="cs-CZ" b="1" i="1" dirty="0"/>
              <a:t>operativní koordinaci, </a:t>
            </a:r>
            <a:r>
              <a:rPr lang="cs-CZ" altLang="cs-CZ" b="1" i="1" dirty="0" smtClean="0"/>
              <a:t>sledování </a:t>
            </a:r>
            <a:r>
              <a:rPr lang="cs-CZ" altLang="cs-CZ" b="1" i="1" dirty="0"/>
              <a:t>a vyhodnocování stavu realizace opatření přijímaných vládou, ministerstvy (…) k řešení vzniklé krizové situace, nebo jiné závažné </a:t>
            </a:r>
            <a:r>
              <a:rPr lang="cs-CZ" altLang="cs-CZ" b="1" i="1" dirty="0" smtClean="0"/>
              <a:t>situace. Poskytuje </a:t>
            </a:r>
            <a:r>
              <a:rPr lang="cs-CZ" altLang="cs-CZ" b="1" i="1" dirty="0"/>
              <a:t>podporu činnosti orgánům krizového řízení územních správních úřadů a orgánům územních samosprávných celků</a:t>
            </a:r>
            <a:r>
              <a:rPr lang="cs-CZ" altLang="cs-CZ" b="1" i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</a:t>
            </a:r>
            <a:r>
              <a:rPr lang="cs-CZ" altLang="cs-CZ" b="1" dirty="0" smtClean="0"/>
              <a:t>Pracovní orgán Bezpečnostní rady státu pro krizové situace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O aktivaci štábu rozhoduje vláda (září 2001, 2002 – povodně, summit NATO v Praze…)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V gesci ministra vnitra nebo ministra obrany  </a:t>
            </a:r>
          </a:p>
          <a:p>
            <a:pPr>
              <a:defRPr/>
            </a:pPr>
            <a:r>
              <a:rPr lang="cs-CZ" altLang="cs-CZ" b="1" dirty="0" smtClean="0"/>
              <a:t>Členové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 Náměstci ministrů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Předseda </a:t>
            </a:r>
            <a:r>
              <a:rPr lang="cs-CZ" altLang="cs-CZ" dirty="0"/>
              <a:t>Správy státních hmotných rezerv, předseda Státního úřadu pro jadernou bezpečnost, ředitel sekretariátu Bezpečnostní rady </a:t>
            </a:r>
            <a:r>
              <a:rPr lang="cs-CZ" altLang="cs-CZ" dirty="0" smtClean="0"/>
              <a:t>státu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cs-CZ" dirty="0" smtClean="0"/>
              <a:t>  Policejní </a:t>
            </a:r>
            <a:r>
              <a:rPr lang="cs-CZ" altLang="cs-CZ" dirty="0"/>
              <a:t>prezident </a:t>
            </a:r>
            <a:r>
              <a:rPr lang="cs-CZ" altLang="cs-CZ" dirty="0" smtClean="0"/>
              <a:t>ČR, generální </a:t>
            </a:r>
            <a:r>
              <a:rPr lang="cs-CZ" altLang="cs-CZ" dirty="0"/>
              <a:t>ředitel </a:t>
            </a:r>
            <a:r>
              <a:rPr lang="cs-CZ" altLang="cs-CZ" dirty="0" smtClean="0"/>
              <a:t>HAZS ČR, náčelník GŠ AČR, vedoucí </a:t>
            </a:r>
            <a:r>
              <a:rPr lang="cs-CZ" altLang="cs-CZ" dirty="0"/>
              <a:t>Kanceláře prezidenta </a:t>
            </a:r>
            <a:r>
              <a:rPr lang="cs-CZ" altLang="cs-CZ" dirty="0" smtClean="0"/>
              <a:t>republiky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3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sz="6600" b="1" dirty="0" smtClean="0"/>
              <a:t>Děkuji </a:t>
            </a:r>
            <a:r>
              <a:rPr lang="cs-CZ" sz="6600" b="1" dirty="0"/>
              <a:t>Vám za </a:t>
            </a:r>
            <a:r>
              <a:rPr lang="cs-CZ" sz="6600" b="1" dirty="0" smtClean="0"/>
              <a:t>pozornost.</a:t>
            </a:r>
          </a:p>
          <a:p>
            <a:pPr algn="ctr"/>
            <a:r>
              <a:rPr lang="cs-CZ" sz="6600" b="1" dirty="0" smtClean="0"/>
              <a:t>Otázky?  </a:t>
            </a:r>
            <a:endParaRPr lang="cs-CZ" sz="66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Studium strategie a vojenské politiky</a:t>
            </a:r>
            <a:endParaRPr lang="cs-CZ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1948, Henry </a:t>
            </a:r>
            <a:r>
              <a:rPr lang="cs-CZ" dirty="0" err="1" smtClean="0">
                <a:solidFill>
                  <a:schemeClr val="tx1"/>
                </a:solidFill>
              </a:rPr>
              <a:t>Morgenthau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Politics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among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Nations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1949, Bernard </a:t>
            </a:r>
            <a:r>
              <a:rPr lang="cs-CZ" dirty="0" err="1" smtClean="0">
                <a:solidFill>
                  <a:schemeClr val="tx1"/>
                </a:solidFill>
              </a:rPr>
              <a:t>Brodie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Strategy</a:t>
            </a:r>
            <a:r>
              <a:rPr lang="cs-CZ" dirty="0" smtClean="0">
                <a:solidFill>
                  <a:schemeClr val="tx1"/>
                </a:solidFill>
              </a:rPr>
              <a:t> as a Science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50</a:t>
            </a:r>
            <a:r>
              <a:rPr lang="cs-CZ" dirty="0" smtClean="0">
                <a:solidFill>
                  <a:schemeClr val="tx1"/>
                </a:solidFill>
              </a:rPr>
              <a:t>. a 60. léta – zlatý věk strategických studií </a:t>
            </a:r>
            <a:r>
              <a:rPr lang="cs-CZ" dirty="0" smtClean="0">
                <a:solidFill>
                  <a:schemeClr val="tx1"/>
                </a:solidFill>
              </a:rPr>
              <a:t>- mezioborový </a:t>
            </a:r>
            <a:r>
              <a:rPr lang="cs-CZ" dirty="0" smtClean="0">
                <a:solidFill>
                  <a:schemeClr val="tx1"/>
                </a:solidFill>
              </a:rPr>
              <a:t>přistup – politologie, historie, právo, ekonomie… </a:t>
            </a:r>
            <a:r>
              <a:rPr lang="cs-CZ" b="1" dirty="0" smtClean="0">
                <a:solidFill>
                  <a:schemeClr val="tx1"/>
                </a:solidFill>
              </a:rPr>
              <a:t>vliv na vojenskou a obrannou politiku získávají civilní experti </a:t>
            </a:r>
            <a:endParaRPr lang="cs-CZ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70. léta – regionální konflikty, politika </a:t>
            </a:r>
            <a:r>
              <a:rPr lang="cs-CZ" dirty="0" err="1" smtClean="0">
                <a:solidFill>
                  <a:schemeClr val="tx1"/>
                </a:solidFill>
              </a:rPr>
              <a:t>détenté</a:t>
            </a:r>
            <a:r>
              <a:rPr lang="cs-CZ" dirty="0" smtClean="0">
                <a:solidFill>
                  <a:schemeClr val="tx1"/>
                </a:solidFill>
              </a:rPr>
              <a:t>, mírová studia - ústup strategických studií 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chemeClr val="tx1"/>
                </a:solidFill>
              </a:rPr>
              <a:t>  Po roce 1989 rozšiřování mimo oblast </a:t>
            </a:r>
            <a:r>
              <a:rPr lang="cs-CZ" i="1" dirty="0" smtClean="0">
                <a:solidFill>
                  <a:schemeClr val="tx1"/>
                </a:solidFill>
              </a:rPr>
              <a:t>hard </a:t>
            </a:r>
            <a:r>
              <a:rPr lang="cs-CZ" i="1" dirty="0" err="1" smtClean="0">
                <a:solidFill>
                  <a:schemeClr val="tx1"/>
                </a:solidFill>
              </a:rPr>
              <a:t>security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endParaRPr lang="cs-CZ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806" y="3796609"/>
            <a:ext cx="4546194" cy="255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Policy</a:t>
            </a:r>
            <a:r>
              <a:rPr lang="sk-SK" b="1" dirty="0" smtClean="0"/>
              <a:t> </a:t>
            </a:r>
            <a:r>
              <a:rPr lang="sk-SK" b="1" dirty="0" err="1" smtClean="0"/>
              <a:t>Analysis</a:t>
            </a:r>
            <a:endParaRPr lang="de-DE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dirty="0" smtClean="0"/>
              <a:t>Smyslem analýzy politiky </a:t>
            </a:r>
            <a:r>
              <a:rPr lang="cs-CZ" altLang="cs-CZ" dirty="0"/>
              <a:t>je </a:t>
            </a:r>
            <a:r>
              <a:rPr lang="cs-CZ" altLang="cs-CZ" dirty="0" smtClean="0"/>
              <a:t>zjisti/najít/objevit, </a:t>
            </a:r>
            <a:r>
              <a:rPr lang="cs-CZ" altLang="cs-CZ" b="1" dirty="0"/>
              <a:t>co političtí aktéři dělají, proč to dělají a jaké to má účinky</a:t>
            </a:r>
            <a:r>
              <a:rPr lang="cs-CZ" altLang="cs-CZ" b="1" dirty="0" smtClean="0"/>
              <a:t>.</a:t>
            </a:r>
          </a:p>
          <a:p>
            <a:pPr marL="0" indent="0">
              <a:buNone/>
              <a:defRPr/>
            </a:pPr>
            <a:r>
              <a:rPr lang="cs-CZ" altLang="cs-CZ" dirty="0" smtClean="0"/>
              <a:t>Trojdimenzionální </a:t>
            </a:r>
            <a:r>
              <a:rPr lang="cs-CZ" altLang="cs-CZ" dirty="0"/>
              <a:t>pojetí politiky: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smtClean="0"/>
              <a:t>POLITY - označuje </a:t>
            </a:r>
            <a:r>
              <a:rPr lang="cs-CZ" altLang="cs-CZ" dirty="0"/>
              <a:t>normativní, institucionální (formální) složku politiky</a:t>
            </a:r>
            <a:br>
              <a:rPr lang="cs-CZ" altLang="cs-CZ" dirty="0"/>
            </a:br>
            <a:r>
              <a:rPr lang="cs-CZ" altLang="cs-CZ" dirty="0" smtClean="0"/>
              <a:t>POLITICS - vyjadřuje </a:t>
            </a:r>
            <a:r>
              <a:rPr lang="cs-CZ" altLang="cs-CZ" dirty="0"/>
              <a:t>procesuální aspekt politiky</a:t>
            </a:r>
            <a:br>
              <a:rPr lang="cs-CZ" altLang="cs-CZ" dirty="0"/>
            </a:br>
            <a:r>
              <a:rPr lang="cs-CZ" altLang="cs-CZ" dirty="0" smtClean="0"/>
              <a:t>POLICY - obsahová </a:t>
            </a:r>
            <a:r>
              <a:rPr lang="cs-CZ" altLang="cs-CZ" dirty="0"/>
              <a:t>a materiální stránka </a:t>
            </a:r>
            <a:r>
              <a:rPr lang="cs-CZ" altLang="cs-CZ" dirty="0" smtClean="0"/>
              <a:t>politiky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sk-SK" dirty="0" err="1"/>
              <a:t>Podrobně</a:t>
            </a:r>
            <a:r>
              <a:rPr lang="sk-SK" dirty="0"/>
              <a:t>: </a:t>
            </a:r>
            <a:r>
              <a:rPr lang="sk-SK" b="1" dirty="0"/>
              <a:t>Fiala, P., Schubert, K. 2000. Moderní analýza politiky: Uvedení do </a:t>
            </a:r>
            <a:r>
              <a:rPr lang="sk-SK" b="1" dirty="0" err="1"/>
              <a:t>teorií</a:t>
            </a:r>
            <a:r>
              <a:rPr lang="sk-SK" b="1" dirty="0"/>
              <a:t> a </a:t>
            </a:r>
            <a:r>
              <a:rPr lang="sk-SK" b="1" dirty="0" err="1"/>
              <a:t>metod</a:t>
            </a:r>
            <a:r>
              <a:rPr lang="sk-SK" b="1" dirty="0"/>
              <a:t> </a:t>
            </a:r>
            <a:r>
              <a:rPr lang="sk-SK" b="1" dirty="0" err="1"/>
              <a:t>policy</a:t>
            </a:r>
            <a:r>
              <a:rPr lang="sk-SK" b="1" dirty="0"/>
              <a:t> </a:t>
            </a:r>
            <a:r>
              <a:rPr lang="sk-SK" b="1" dirty="0" err="1"/>
              <a:t>analysis</a:t>
            </a:r>
            <a:r>
              <a:rPr lang="sk-SK" b="1" dirty="0"/>
              <a:t>, Brno: </a:t>
            </a:r>
            <a:r>
              <a:rPr lang="sk-SK" b="1" dirty="0" err="1"/>
              <a:t>Barrister</a:t>
            </a:r>
            <a:r>
              <a:rPr lang="sk-SK" b="1" dirty="0"/>
              <a:t> &amp; </a:t>
            </a:r>
            <a:r>
              <a:rPr lang="sk-SK" b="1" dirty="0" err="1"/>
              <a:t>Principal</a:t>
            </a:r>
            <a:r>
              <a:rPr lang="sk-SK" b="1" dirty="0"/>
              <a:t>, 5 – 23. 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286014" indent="-286014">
              <a:defRPr/>
            </a:pPr>
            <a:endParaRPr lang="cs-CZ" altLang="cs-CZ" dirty="0"/>
          </a:p>
        </p:txBody>
      </p:sp>
      <p:pic>
        <p:nvPicPr>
          <p:cNvPr id="4098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766" y="3426281"/>
            <a:ext cx="4442234" cy="289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VÃ½sledok vyhÄ¾adÃ¡vania obrÃ¡zkov pre dopyt old traf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317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AutoShape 2" descr="VÃ½sledok vyhÄ¾adÃ¡vania obrÃ¡zkov pre dopyt football refe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VÃ½sledok vyhÄ¾adÃ¡vania obrÃ¡zkov pre dopyt football refe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 descr="VÃ½sledok vyhÄ¾adÃ¡vania obrÃ¡zkov pre dopyt brazil germany 7: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122764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Policy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2800" b="1" dirty="0" smtClean="0"/>
              <a:t>Politický </a:t>
            </a:r>
            <a:r>
              <a:rPr lang="cs-CZ" altLang="cs-CZ" sz="2800" b="1" dirty="0"/>
              <a:t>řád tvoří rámec </a:t>
            </a:r>
            <a:r>
              <a:rPr lang="cs-CZ" altLang="cs-CZ" sz="2800" b="1" dirty="0" smtClean="0"/>
              <a:t>(POLITY), </a:t>
            </a:r>
            <a:r>
              <a:rPr lang="cs-CZ" altLang="cs-CZ" sz="2800" b="1" dirty="0"/>
              <a:t>v němž na základě strategie politického konfliktu a konsenzu </a:t>
            </a:r>
            <a:r>
              <a:rPr lang="cs-CZ" altLang="cs-CZ" sz="2800" b="1" dirty="0" smtClean="0"/>
              <a:t>(POLITICS) </a:t>
            </a:r>
            <a:r>
              <a:rPr lang="cs-CZ" altLang="cs-CZ" sz="2800" b="1" dirty="0"/>
              <a:t>vzniká materiální politika </a:t>
            </a:r>
            <a:r>
              <a:rPr lang="cs-CZ" altLang="cs-CZ" sz="2800" b="1" dirty="0" smtClean="0"/>
              <a:t>(POLICY)……..</a:t>
            </a:r>
            <a:endParaRPr lang="cs-CZ" altLang="cs-CZ" sz="2800" b="1" dirty="0"/>
          </a:p>
          <a:p>
            <a:pPr marL="0" indent="0" algn="ctr">
              <a:buNone/>
            </a:pPr>
            <a:endParaRPr lang="cs-CZ" altLang="cs-CZ" sz="2800" b="1" dirty="0" smtClean="0"/>
          </a:p>
          <a:p>
            <a:pPr marL="0" indent="0" algn="ctr">
              <a:buNone/>
            </a:pPr>
            <a:r>
              <a:rPr lang="cs-CZ" altLang="cs-CZ" sz="2800" b="1" dirty="0" smtClean="0"/>
              <a:t>…….a tedy cílem </a:t>
            </a:r>
            <a:r>
              <a:rPr lang="cs-CZ" altLang="cs-CZ" sz="2800" b="1" dirty="0" smtClean="0"/>
              <a:t>POLICY ANALYSIS </a:t>
            </a:r>
            <a:r>
              <a:rPr lang="cs-CZ" altLang="cs-CZ" sz="2800" b="1" dirty="0" smtClean="0"/>
              <a:t>je </a:t>
            </a:r>
            <a:r>
              <a:rPr lang="cs-CZ" altLang="cs-CZ" sz="2800" b="1" dirty="0" smtClean="0"/>
              <a:t>odpověď </a:t>
            </a:r>
            <a:r>
              <a:rPr lang="cs-CZ" altLang="cs-CZ" sz="2800" b="1" dirty="0"/>
              <a:t>na </a:t>
            </a:r>
            <a:r>
              <a:rPr lang="en-US" altLang="cs-CZ" sz="2800" b="1" dirty="0"/>
              <a:t/>
            </a:r>
            <a:br>
              <a:rPr lang="en-US" altLang="cs-CZ" sz="2800" b="1" dirty="0"/>
            </a:br>
            <a:r>
              <a:rPr lang="cs-CZ" altLang="cs-CZ" sz="2800" b="1" dirty="0"/>
              <a:t>otázku, jaký výsledek </a:t>
            </a:r>
            <a:r>
              <a:rPr lang="cs-CZ" altLang="cs-CZ" sz="2800" b="1" dirty="0" smtClean="0"/>
              <a:t>(POLICY) se dostaví, </a:t>
            </a:r>
            <a:r>
              <a:rPr lang="en-US" altLang="cs-CZ" sz="2800" b="1" dirty="0"/>
              <a:t/>
            </a:r>
            <a:br>
              <a:rPr lang="en-US" altLang="cs-CZ" sz="2800" b="1" dirty="0"/>
            </a:br>
            <a:r>
              <a:rPr lang="cs-CZ" altLang="cs-CZ" sz="2800" b="1" dirty="0"/>
              <a:t>jestliže </a:t>
            </a:r>
            <a:r>
              <a:rPr lang="cs-CZ" altLang="cs-CZ" sz="2800" b="1" dirty="0" smtClean="0"/>
              <a:t>určitá strategie řešení problému (POLITICS) bude použita v určitém politickém </a:t>
            </a:r>
            <a:r>
              <a:rPr lang="cs-CZ" altLang="cs-CZ" sz="2800" b="1" dirty="0" smtClean="0"/>
              <a:t>sys</a:t>
            </a:r>
            <a:r>
              <a:rPr lang="cs-CZ" altLang="cs-CZ" sz="2800" b="1" dirty="0" smtClean="0"/>
              <a:t>tému </a:t>
            </a:r>
            <a:r>
              <a:rPr lang="cs-CZ" altLang="cs-CZ" sz="2800" b="1" dirty="0" smtClean="0"/>
              <a:t>(POLITY</a:t>
            </a:r>
            <a:r>
              <a:rPr lang="cs-CZ" altLang="cs-CZ" sz="2800" b="1" dirty="0" smtClean="0"/>
              <a:t>). </a:t>
            </a:r>
            <a:endParaRPr lang="cs-CZ" altLang="cs-CZ" sz="2800" b="1" dirty="0"/>
          </a:p>
          <a:p>
            <a:pPr marL="0" indent="0" algn="ctr">
              <a:buNone/>
            </a:pPr>
            <a:endParaRPr lang="cs-CZ" dirty="0" smtClean="0"/>
          </a:p>
        </p:txBody>
      </p:sp>
      <p:sp>
        <p:nvSpPr>
          <p:cNvPr id="4" name="AutoShape 4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6" descr="VÃ½sledok vyhÄ¾adÃ¡vania obrÃ¡zkov pre dopyt manstein p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6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4294967295"/>
          </p:nvPr>
        </p:nvSpPr>
        <p:spPr>
          <a:xfrm>
            <a:off x="8401616" y="1"/>
            <a:ext cx="3790384" cy="631026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Klasifikace</a:t>
            </a:r>
            <a:r>
              <a:rPr lang="sk-SK" dirty="0" smtClean="0"/>
              <a:t> POLICIES: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podle</a:t>
            </a:r>
            <a:r>
              <a:rPr lang="sk-SK" dirty="0" smtClean="0"/>
              <a:t> </a:t>
            </a:r>
            <a:r>
              <a:rPr lang="sk-SK" dirty="0" err="1" smtClean="0"/>
              <a:t>nominálních</a:t>
            </a:r>
            <a:r>
              <a:rPr lang="sk-SK" dirty="0" smtClean="0"/>
              <a:t> </a:t>
            </a:r>
            <a:r>
              <a:rPr lang="sk-SK" dirty="0" err="1" smtClean="0"/>
              <a:t>kategorií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podle</a:t>
            </a:r>
            <a:r>
              <a:rPr lang="sk-SK" dirty="0" smtClean="0"/>
              <a:t> </a:t>
            </a:r>
            <a:r>
              <a:rPr lang="sk-SK" dirty="0" err="1" smtClean="0"/>
              <a:t>účinků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podle</a:t>
            </a:r>
            <a:r>
              <a:rPr lang="sk-SK" dirty="0" smtClean="0"/>
              <a:t> </a:t>
            </a:r>
            <a:r>
              <a:rPr lang="sk-SK" dirty="0" err="1" smtClean="0"/>
              <a:t>principu</a:t>
            </a:r>
            <a:r>
              <a:rPr lang="sk-SK" dirty="0" smtClean="0"/>
              <a:t> </a:t>
            </a:r>
            <a:r>
              <a:rPr lang="sk-SK" dirty="0" err="1" smtClean="0"/>
              <a:t>řízení</a:t>
            </a:r>
            <a:endParaRPr lang="sk-SK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err="1" smtClean="0"/>
              <a:t>podle</a:t>
            </a:r>
            <a:r>
              <a:rPr lang="sk-SK" dirty="0" smtClean="0"/>
              <a:t> povahy programu</a:t>
            </a:r>
          </a:p>
          <a:p>
            <a:pPr>
              <a:buFont typeface="Wingdings" panose="05000000000000000000" pitchFamily="2" charset="2"/>
              <a:buChar char="Ø"/>
            </a:pPr>
            <a:endParaRPr lang="sk-SK" dirty="0"/>
          </a:p>
          <a:p>
            <a:pPr marL="0" indent="0">
              <a:buNone/>
            </a:pPr>
            <a:r>
              <a:rPr lang="sk-SK" dirty="0" err="1" smtClean="0"/>
              <a:t>Podrobně</a:t>
            </a:r>
            <a:r>
              <a:rPr lang="sk-SK" dirty="0" smtClean="0"/>
              <a:t>: </a:t>
            </a:r>
            <a:r>
              <a:rPr lang="sk-SK" b="1" dirty="0" smtClean="0"/>
              <a:t>Fiala, P., Schubert, K. 2000. Moderní analýza politiky: Uvedení do </a:t>
            </a:r>
            <a:r>
              <a:rPr lang="sk-SK" b="1" dirty="0" err="1" smtClean="0"/>
              <a:t>teorií</a:t>
            </a:r>
            <a:r>
              <a:rPr lang="sk-SK" b="1" dirty="0" smtClean="0"/>
              <a:t> a </a:t>
            </a:r>
            <a:r>
              <a:rPr lang="sk-SK" b="1" dirty="0" err="1" smtClean="0"/>
              <a:t>metod</a:t>
            </a:r>
            <a:r>
              <a:rPr lang="sk-SK" b="1" dirty="0" smtClean="0"/>
              <a:t> </a:t>
            </a:r>
            <a:r>
              <a:rPr lang="sk-SK" b="1" dirty="0" err="1" smtClean="0"/>
              <a:t>policy</a:t>
            </a:r>
            <a:r>
              <a:rPr lang="sk-SK" b="1" dirty="0" smtClean="0"/>
              <a:t> </a:t>
            </a:r>
            <a:r>
              <a:rPr lang="sk-SK" b="1" dirty="0" err="1" smtClean="0"/>
              <a:t>analysis</a:t>
            </a:r>
            <a:r>
              <a:rPr lang="sk-SK" b="1" dirty="0" smtClean="0"/>
              <a:t>, Brno: </a:t>
            </a:r>
            <a:r>
              <a:rPr lang="sk-SK" b="1" dirty="0" err="1" smtClean="0"/>
              <a:t>Barrister</a:t>
            </a:r>
            <a:r>
              <a:rPr lang="sk-SK" b="1" dirty="0" smtClean="0"/>
              <a:t> &amp; </a:t>
            </a:r>
            <a:r>
              <a:rPr lang="sk-SK" b="1" dirty="0" err="1" smtClean="0"/>
              <a:t>Principal</a:t>
            </a:r>
            <a:r>
              <a:rPr lang="sk-SK" b="1" dirty="0" smtClean="0"/>
              <a:t>, 5 – 23. </a:t>
            </a:r>
            <a:endParaRPr lang="sk-SK" b="1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8B935CD-E2CB-4B2E-B664-77919047C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9874"/>
          <a:stretch/>
        </p:blipFill>
        <p:spPr bwMode="auto">
          <a:xfrm>
            <a:off x="0" y="1"/>
            <a:ext cx="8176020" cy="63928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1380</Words>
  <Application>Microsoft Office PowerPoint</Application>
  <PresentationFormat>Vlastná</PresentationFormat>
  <Paragraphs>157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Retrospektiva</vt:lpstr>
      <vt:lpstr>Vymezení pojmů, představení studia a bezpečnostní problematiky  </vt:lpstr>
      <vt:lpstr>Obsah přednášky</vt:lpstr>
      <vt:lpstr>Studium strategie a vojenské politiky</vt:lpstr>
      <vt:lpstr>Policy Analysis</vt:lpstr>
      <vt:lpstr>Prezentácia programu PowerPoint</vt:lpstr>
      <vt:lpstr>Prezentácia programu PowerPoint</vt:lpstr>
      <vt:lpstr>Prezentácia programu PowerPoint</vt:lpstr>
      <vt:lpstr>Policy Analysis</vt:lpstr>
      <vt:lpstr>Prezentácia programu PowerPoint</vt:lpstr>
      <vt:lpstr>Bezpečnost a bezpečnostní politika</vt:lpstr>
      <vt:lpstr>Bezpečnostní politika</vt:lpstr>
      <vt:lpstr>Obranná a Vojenská politika</vt:lpstr>
      <vt:lpstr>Stát a jeho zájmy</vt:lpstr>
      <vt:lpstr>Národní zájem </vt:lpstr>
      <vt:lpstr>Národní zájmy - členění</vt:lpstr>
      <vt:lpstr>Životní zájmy ČR dle Bezpečnostní strategie ČR</vt:lpstr>
      <vt:lpstr>Strategické zájmy ČR dle Bezpečnostní strategie ČR</vt:lpstr>
      <vt:lpstr>Další významné zájmy ČR dle Bezpečnostní strategie ČR</vt:lpstr>
      <vt:lpstr>Ozbrojené síly – nástroj zajištění národních zájmů </vt:lpstr>
      <vt:lpstr>Strategie posilování pozice státu</vt:lpstr>
      <vt:lpstr>Bezpečnostní systém ČR</vt:lpstr>
      <vt:lpstr>Bezpečnostní rada státu</vt:lpstr>
      <vt:lpstr>Stálé výbory Bezpečnostní rady státu</vt:lpstr>
      <vt:lpstr>Ústřední krizový štáb</vt:lpstr>
      <vt:lpstr>Prezentácia programu PowerPoint</vt:lpstr>
    </vt:vector>
  </TitlesOfParts>
  <Company>Masaryk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Para-militární organizace a „extrémisté v uniformách“ jako bezpečnostní hrozba</dc:title>
  <dc:creator>Adam Potočňák</dc:creator>
  <cp:lastModifiedBy>Adam Potočnák</cp:lastModifiedBy>
  <cp:revision>617</cp:revision>
  <dcterms:created xsi:type="dcterms:W3CDTF">2017-11-27T08:38:34Z</dcterms:created>
  <dcterms:modified xsi:type="dcterms:W3CDTF">2018-09-25T19:49:20Z</dcterms:modified>
</cp:coreProperties>
</file>