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3429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10287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7145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2057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24003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2743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"/>
          <a:ea typeface="Iowan Old Style"/>
          <a:cs typeface="Iowan Old Styl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 b="def" i="def"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„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i="0" spc="0" sz="21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„</a:t>
            </a:r>
          </a:p>
        </p:txBody>
      </p:sp>
      <p:sp>
        <p:nvSpPr>
          <p:cNvPr id="102" name="Sem napište citát."/>
          <p:cNvSpPr txBox="1"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Sem napište citát.</a:t>
            </a:r>
          </a:p>
        </p:txBody>
      </p:sp>
      <p:sp>
        <p:nvSpPr>
          <p:cNvPr id="103" name="-Josef Novák"/>
          <p:cNvSpPr txBox="1"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i="1" sz="4800">
                <a:solidFill>
                  <a:srgbClr val="6B6D6D"/>
                </a:solidFill>
              </a:defRPr>
            </a:lvl1pPr>
          </a:lstStyle>
          <a:p>
            <a:pPr/>
            <a:r>
              <a:t>-Josef Novák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118295074_2675x2907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y –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8295074_2675x2907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Rectangle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23" name="Line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– uprostř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y –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82429520_1646x1646.jpeg"/>
          <p:cNvSpPr/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" name="Line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118295074_2675x2907.jpeg"/>
          <p:cNvSpPr/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Line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y –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118295074_2675x2907.jpeg"/>
          <p:cNvSpPr/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182741592_1098x949.jpeg"/>
          <p:cNvSpPr/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182429520_1646x1646.jpeg"/>
          <p:cNvSpPr/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i="1" spc="28" sz="2800"/>
            </a:lvl1pPr>
            <a:lvl2pPr marL="0" indent="0">
              <a:spcBef>
                <a:spcPts val="1400"/>
              </a:spcBef>
              <a:buSzTx/>
              <a:buFontTx/>
              <a:buNone/>
              <a:defRPr i="1" spc="28" sz="2800"/>
            </a:lvl2pPr>
            <a:lvl3pPr marL="0" indent="0">
              <a:spcBef>
                <a:spcPts val="1400"/>
              </a:spcBef>
              <a:buSzTx/>
              <a:buFontTx/>
              <a:buNone/>
              <a:defRPr i="1" spc="28" sz="2800"/>
            </a:lvl3pPr>
            <a:lvl4pPr marL="0" indent="0">
              <a:spcBef>
                <a:spcPts val="1400"/>
              </a:spcBef>
              <a:buSzTx/>
              <a:buFontTx/>
              <a:buNone/>
              <a:defRPr i="1" spc="28" sz="2800"/>
            </a:lvl4pPr>
            <a:lvl5pPr marL="0" indent="0">
              <a:spcBef>
                <a:spcPts val="1400"/>
              </a:spcBef>
              <a:buSzTx/>
              <a:buFontTx/>
              <a:buNone/>
              <a:defRPr i="1" spc="28"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i="0" spc="0"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3429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10287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7145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2057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24003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2743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yogh.io/#mine%3Alast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bitcoin.jpg" descr="bitcoin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000" t="0" r="1000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9" name="Rectangle"/>
          <p:cNvSpPr/>
          <p:nvPr>
            <p:ph type="body" idx="14"/>
          </p:nvPr>
        </p:nvSpPr>
        <p:spPr>
          <a:prstGeom prst="rect">
            <a:avLst/>
          </a:prstGeom>
          <a:solidFill>
            <a:srgbClr val="FFFFFF">
              <a:alpha val="67000"/>
            </a:srgbClr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130" name="Line"/>
          <p:cNvSpPr/>
          <p:nvPr>
            <p:ph type="body" idx="15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1" name="Blockchain a bitco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4FE"/>
                </a:solidFill>
              </a:defRPr>
            </a:lvl1pPr>
          </a:lstStyle>
          <a:p>
            <a:pPr/>
            <a:r>
              <a:t>Blockchain a bitcoin</a:t>
            </a:r>
          </a:p>
        </p:txBody>
      </p:sp>
      <p:sp>
        <p:nvSpPr>
          <p:cNvPr id="132" name="Jan Hanzelka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D99"/>
                </a:solidFill>
              </a:defRPr>
            </a:lvl1pPr>
          </a:lstStyle>
          <a:p>
            <a:pPr/>
            <a:r>
              <a:t>Jan Hanzelka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118295074_2675x2907.jpeg" descr="118295074_2675x2907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2" name="Line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3" name="Bitco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Bitcoin</a:t>
            </a:r>
          </a:p>
        </p:txBody>
      </p:sp>
      <p:sp>
        <p:nvSpPr>
          <p:cNvPr id="204" name="začátek rok 2009…"/>
          <p:cNvSpPr txBox="1"/>
          <p:nvPr>
            <p:ph type="body" sz="half" idx="1"/>
          </p:nvPr>
        </p:nvSpPr>
        <p:spPr>
          <a:xfrm>
            <a:off x="7023100" y="1574800"/>
            <a:ext cx="5854700" cy="7226300"/>
          </a:xfrm>
          <a:prstGeom prst="rect">
            <a:avLst/>
          </a:prstGeom>
        </p:spPr>
        <p:txBody>
          <a:bodyPr/>
          <a:lstStyle/>
          <a:p>
            <a:pPr/>
            <a:r>
              <a:t>začátek rok 2009</a:t>
            </a:r>
          </a:p>
          <a:p>
            <a:pPr/>
            <a:r>
              <a:t>Satoshi Nakamoto - White paper</a:t>
            </a:r>
          </a:p>
          <a:p>
            <a:pPr/>
            <a:r>
              <a:t>0.00000001 BTC = Satoshi</a:t>
            </a:r>
          </a:p>
          <a:p>
            <a:pPr/>
            <a:r>
              <a:t>max 21 000 000 BTC</a:t>
            </a:r>
          </a:p>
          <a:p>
            <a:pPr/>
            <a:r>
              <a:t>vytěženo cca 17 mil BTC</a:t>
            </a:r>
          </a:p>
          <a:p>
            <a:pPr/>
            <a:r>
              <a:t>12.5 nových bitcoinů cca každých 10 minut (2016–2020)</a:t>
            </a:r>
          </a:p>
        </p:txBody>
      </p:sp>
      <p:pic>
        <p:nvPicPr>
          <p:cNvPr id="205" name="iStock-498398760.jpg" descr="iStock-498398760.jpg"/>
          <p:cNvPicPr>
            <a:picLocks noChangeAspect="1"/>
          </p:cNvPicPr>
          <p:nvPr/>
        </p:nvPicPr>
        <p:blipFill>
          <a:blip r:embed="rId3">
            <a:extLst/>
          </a:blip>
          <a:srcRect l="27994" t="0" r="27994" b="0"/>
          <a:stretch>
            <a:fillRect/>
          </a:stretch>
        </p:blipFill>
        <p:spPr>
          <a:xfrm>
            <a:off x="0" y="0"/>
            <a:ext cx="6438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8" name="Nákup a provedení transak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Nákup a provedení transakce</a:t>
            </a:r>
          </a:p>
        </p:txBody>
      </p:sp>
      <p:sp>
        <p:nvSpPr>
          <p:cNvPr id="209" name="Směnárn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Směnárny</a:t>
            </a:r>
          </a:p>
          <a:p>
            <a:pPr/>
            <a:r>
              <a:t>Burzy</a:t>
            </a:r>
          </a:p>
          <a:p>
            <a:pPr/>
            <a:r>
              <a:t>Bitcoin ATM</a:t>
            </a:r>
          </a:p>
          <a:p>
            <a:pPr/>
            <a:r>
              <a:t>Osobní směna</a:t>
            </a:r>
          </a:p>
        </p:txBody>
      </p:sp>
      <p:pic>
        <p:nvPicPr>
          <p:cNvPr id="21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000" y="3797300"/>
            <a:ext cx="3924300" cy="523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3" name="možnosti neúmyslné ztráty bitcoin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možnosti neúmyslné ztráty bitcoinu</a:t>
            </a:r>
          </a:p>
        </p:txBody>
      </p:sp>
      <p:sp>
        <p:nvSpPr>
          <p:cNvPr id="214" name="Chyba jednotlivce a rizika spojená s chybějícím garantem transakce (ztracení privátního klíče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Chyba jednotlivce a rizika spojená s chybějícím garantem transakce (ztracení privátního klíče)</a:t>
            </a:r>
          </a:p>
          <a:p>
            <a:pPr/>
            <a:r>
              <a:t>Technické problémy (doba trvání transakce, poplatky)</a:t>
            </a:r>
          </a:p>
          <a:p>
            <a:pPr/>
            <a:r>
              <a:t>Krach burzy</a:t>
            </a:r>
          </a:p>
          <a:p>
            <a:pPr/>
            <a:r>
              <a:t>Možnosti nabourání se do účtu?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7" name="Podvod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Podvody</a:t>
            </a:r>
          </a:p>
        </p:txBody>
      </p:sp>
      <p:sp>
        <p:nvSpPr>
          <p:cNvPr id="218" name="&quot;Prodám iPhone nevhodný dárek za 5000 Kč&quot; jako číslo účtu uvedu účet směnárny a variabilní symbol svou BTC adresu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"Prodám iPhone nevhodný dárek za 5000 Kč" jako číslo účtu uvedu účet směnárny a variabilní symbol svou BTC adresu</a:t>
            </a:r>
          </a:p>
          <a:p>
            <a:pPr/>
            <a:r>
              <a:t> "Rybaření"</a:t>
            </a:r>
          </a:p>
          <a:p>
            <a:pPr/>
            <a:r>
              <a:t>Praní výnosu z podvodu</a:t>
            </a:r>
          </a:p>
          <a:p>
            <a:pPr/>
            <a:r>
              <a:t>Nákup na falešné doklady</a:t>
            </a:r>
          </a:p>
          <a:p>
            <a:pPr/>
            <a:r>
              <a:t>Cryptolocker</a:t>
            </a:r>
          </a:p>
          <a:p>
            <a:pPr/>
            <a:r>
              <a:t>Replay útok skrze forknutou měnu</a:t>
            </a:r>
          </a:p>
          <a:p>
            <a:pPr/>
            <a:r>
              <a:t>Ponzi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1" name="ostatní kriminali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ostatní kriminalita</a:t>
            </a:r>
          </a:p>
        </p:txBody>
      </p:sp>
      <p:sp>
        <p:nvSpPr>
          <p:cNvPr id="222" name="Nákup léčiv - eshopy bez bankovního účtu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Nákup léčiv - eshopy bez bankovního účtu</a:t>
            </a:r>
          </a:p>
          <a:p>
            <a:pPr/>
            <a:r>
              <a:t>gambling</a:t>
            </a:r>
          </a:p>
          <a:p>
            <a:pPr/>
            <a:r>
              <a:t>Možný nákup ostatních nelegalních služeb a zboží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Line"/>
          <p:cNvSpPr/>
          <p:nvPr>
            <p:ph type="body" idx="13"/>
          </p:nvPr>
        </p:nvSpPr>
        <p:spPr>
          <a:xfrm>
            <a:off x="698500" y="7124700"/>
            <a:ext cx="11875780" cy="3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5" name="Konec"/>
          <p:cNvSpPr txBox="1"/>
          <p:nvPr>
            <p:ph type="ctrTitle"/>
          </p:nvPr>
        </p:nvSpPr>
        <p:spPr>
          <a:xfrm>
            <a:off x="698500" y="6959600"/>
            <a:ext cx="11861800" cy="2895600"/>
          </a:xfrm>
          <a:prstGeom prst="rect">
            <a:avLst/>
          </a:prstGeom>
        </p:spPr>
        <p:txBody>
          <a:bodyPr/>
          <a:lstStyle/>
          <a:p>
            <a:pPr/>
            <a:r>
              <a:t>Konec</a:t>
            </a:r>
          </a:p>
        </p:txBody>
      </p:sp>
      <p:sp>
        <p:nvSpPr>
          <p:cNvPr id="226" name="Děkuji za pozornost"/>
          <p:cNvSpPr txBox="1"/>
          <p:nvPr>
            <p:ph type="subTitle" sz="half" idx="1"/>
          </p:nvPr>
        </p:nvSpPr>
        <p:spPr>
          <a:xfrm>
            <a:off x="698500" y="7150100"/>
            <a:ext cx="11861800" cy="3263900"/>
          </a:xfrm>
          <a:prstGeom prst="rect">
            <a:avLst/>
          </a:prstGeom>
        </p:spPr>
        <p:txBody>
          <a:bodyPr/>
          <a:lstStyle/>
          <a:p>
            <a:pPr/>
            <a:r>
              <a:t>Děkuji za pozornost</a:t>
            </a:r>
          </a:p>
        </p:txBody>
      </p:sp>
      <p:sp>
        <p:nvSpPr>
          <p:cNvPr id="227" name="Slide Number"/>
          <p:cNvSpPr txBox="1"/>
          <p:nvPr>
            <p:ph type="sldNum" sz="quarter" idx="4294967295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00" y="1016000"/>
            <a:ext cx="8128000" cy="553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Stock-498398760.jpg" descr="iStock-49839876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7994" t="0" r="27994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5" name="Line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6" name="Obsa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Obsah</a:t>
            </a:r>
          </a:p>
        </p:txBody>
      </p:sp>
      <p:sp>
        <p:nvSpPr>
          <p:cNvPr id="137" name="Proč existuje bitcoin?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Proč existuje bitcoin?</a:t>
            </a:r>
          </a:p>
          <a:p>
            <a:pPr/>
            <a:r>
              <a:t>Jak funguje blockchain?</a:t>
            </a:r>
          </a:p>
          <a:p>
            <a:pPr/>
            <a:r>
              <a:t>Jak funguje těžba bitcoinu?</a:t>
            </a:r>
          </a:p>
          <a:p>
            <a:pPr/>
            <a:r>
              <a:t>Jak nakoupit bitcoin?</a:t>
            </a:r>
          </a:p>
          <a:p>
            <a:pPr/>
            <a:r>
              <a:t>Jak jednoduše přijít o bitcoiny?</a:t>
            </a:r>
          </a:p>
          <a:p>
            <a:pPr/>
            <a:r>
              <a:t>Jaké jsou nejčastější podvody?</a:t>
            </a:r>
          </a:p>
          <a:p>
            <a:pPr/>
            <a:r>
              <a:t>Je bitcoin hrozba?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0" name="Blockchain a decentralizovaný bankovní systé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Blockchain a decentralizovaný bankovní systém</a:t>
            </a:r>
          </a:p>
        </p:txBody>
      </p:sp>
      <p:grpSp>
        <p:nvGrpSpPr>
          <p:cNvPr id="143" name="Image Gallery"/>
          <p:cNvGrpSpPr/>
          <p:nvPr/>
        </p:nvGrpSpPr>
        <p:grpSpPr>
          <a:xfrm>
            <a:off x="829550" y="1924091"/>
            <a:ext cx="11341101" cy="7747001"/>
            <a:chOff x="0" y="0"/>
            <a:chExt cx="11341100" cy="7747000"/>
          </a:xfrm>
        </p:grpSpPr>
        <p:pic>
          <p:nvPicPr>
            <p:cNvPr id="141" name="network-history.png" descr="network-history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818" r="0" b="2818"/>
            <a:stretch>
              <a:fillRect/>
            </a:stretch>
          </p:blipFill>
          <p:spPr>
            <a:xfrm>
              <a:off x="0" y="0"/>
              <a:ext cx="11341100" cy="7340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" name="Rectangle"/>
            <p:cNvSpPr/>
            <p:nvPr/>
          </p:nvSpPr>
          <p:spPr>
            <a:xfrm>
              <a:off x="0" y="7416800"/>
              <a:ext cx="11341100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i="0" spc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6" name="Blockchain jako učetní knih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Blockchain jako učetní kniha</a:t>
            </a:r>
          </a:p>
        </p:txBody>
      </p:sp>
      <p:sp>
        <p:nvSpPr>
          <p:cNvPr id="147" name="cca 150 GB dat (Bitcoin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cca 150 GB dat (Bitcoin)</a:t>
            </a:r>
          </a:p>
          <a:p>
            <a:pPr/>
            <a:r>
              <a:t>Chrnologicky řazená a neměná databáze</a:t>
            </a:r>
          </a:p>
          <a:p>
            <a:pPr/>
            <a:r>
              <a:t>Nezávislé auditovatelná</a:t>
            </a:r>
          </a:p>
          <a:p>
            <a:pPr/>
            <a:r>
              <a:t>Transakce tvoří bloky dat (určitý počet transakcí), na který navazují další bloky (cca1 MB co 10 min)</a:t>
            </a:r>
          </a:p>
          <a:p>
            <a:pPr/>
            <a:r>
              <a:t>Proof of Work -&gt; nákladnost zápisu transakce</a:t>
            </a:r>
          </a:p>
          <a:p>
            <a:pPr/>
            <a:r>
              <a:t>Těžaři -&gt; správci učetní knihy</a:t>
            </a:r>
          </a:p>
          <a:p>
            <a:pPr lvl="1"/>
            <a:r>
              <a:t>odměňování (nové mince + transakční )</a:t>
            </a:r>
          </a:p>
          <a:p>
            <a:pPr/>
            <a:r>
              <a:t>Snaha prolamit učet vs. těžení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0" name="Transakce a jejich problém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Transakce a jejich problémy</a:t>
            </a:r>
          </a:p>
        </p:txBody>
      </p:sp>
      <p:sp>
        <p:nvSpPr>
          <p:cNvPr id="151" name="Honza"/>
          <p:cNvSpPr txBox="1"/>
          <p:nvPr>
            <p:ph type="body" sz="quarter" idx="1"/>
          </p:nvPr>
        </p:nvSpPr>
        <p:spPr>
          <a:xfrm>
            <a:off x="1612900" y="2806700"/>
            <a:ext cx="3220447" cy="192544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rPr b="1"/>
              <a:t>Honza</a:t>
            </a:r>
            <a:r>
              <a:t> </a:t>
            </a:r>
          </a:p>
        </p:txBody>
      </p:sp>
      <p:sp>
        <p:nvSpPr>
          <p:cNvPr id="152" name="Jakub"/>
          <p:cNvSpPr txBox="1"/>
          <p:nvPr/>
        </p:nvSpPr>
        <p:spPr>
          <a:xfrm>
            <a:off x="9992303" y="1803400"/>
            <a:ext cx="3220448" cy="192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spcBef>
                <a:spcPts val="1800"/>
              </a:spcBef>
              <a:defRPr b="1" i="0" spc="0" sz="3200"/>
            </a:lvl1pPr>
          </a:lstStyle>
          <a:p>
            <a:pPr/>
            <a:r>
              <a:t>Jakub</a:t>
            </a:r>
          </a:p>
        </p:txBody>
      </p:sp>
      <p:sp>
        <p:nvSpPr>
          <p:cNvPr id="153" name="Autorizace…"/>
          <p:cNvSpPr txBox="1"/>
          <p:nvPr/>
        </p:nvSpPr>
        <p:spPr>
          <a:xfrm>
            <a:off x="742579" y="6673501"/>
            <a:ext cx="11519642" cy="2642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>
              <a:spcBef>
                <a:spcPts val="1800"/>
              </a:spcBef>
              <a:buSzPct val="75000"/>
              <a:buFont typeface="Zapf Dingbats"/>
              <a:buChar char="➤"/>
              <a:defRPr i="0" spc="0" sz="3200"/>
            </a:pPr>
            <a:r>
              <a:t>Autorizace</a:t>
            </a:r>
          </a:p>
          <a:p>
            <a:pPr marL="469900" indent="-469900">
              <a:spcBef>
                <a:spcPts val="1800"/>
              </a:spcBef>
              <a:buSzPct val="75000"/>
              <a:buFont typeface="Zapf Dingbats"/>
              <a:buChar char="➤"/>
              <a:defRPr i="0" spc="0" sz="3200"/>
            </a:pPr>
            <a:r>
              <a:t>Replay útok</a:t>
            </a:r>
          </a:p>
          <a:p>
            <a:pPr marL="469900" indent="-469900">
              <a:spcBef>
                <a:spcPts val="1800"/>
              </a:spcBef>
              <a:buSzPct val="75000"/>
              <a:buFont typeface="Zapf Dingbats"/>
              <a:buChar char="➤"/>
              <a:defRPr i="0" spc="0" sz="3200"/>
            </a:pPr>
            <a:r>
              <a:t>Double spending</a:t>
            </a:r>
          </a:p>
        </p:txBody>
      </p:sp>
      <p:pic>
        <p:nvPicPr>
          <p:cNvPr id="15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2900" y="3454400"/>
            <a:ext cx="1219200" cy="12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4900" y="2476500"/>
            <a:ext cx="1219200" cy="12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9800" y="2336800"/>
            <a:ext cx="2794000" cy="139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Vendula"/>
          <p:cNvSpPr txBox="1"/>
          <p:nvPr/>
        </p:nvSpPr>
        <p:spPr>
          <a:xfrm>
            <a:off x="9728200" y="4572000"/>
            <a:ext cx="3220447" cy="192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spcBef>
                <a:spcPts val="1800"/>
              </a:spcBef>
              <a:defRPr b="1" i="0" spc="0" sz="3200"/>
            </a:lvl1pPr>
          </a:lstStyle>
          <a:p>
            <a:pPr/>
            <a:r>
              <a:t>Vendula</a:t>
            </a:r>
          </a:p>
        </p:txBody>
      </p:sp>
      <p:pic>
        <p:nvPicPr>
          <p:cNvPr id="15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9800" y="4381500"/>
            <a:ext cx="2794000" cy="139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4597400" y="3028950"/>
            <a:ext cx="2794000" cy="139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4900" y="5168900"/>
            <a:ext cx="1219200" cy="121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3" name="Transakce jsou neměn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Transakce jsou neměné</a:t>
            </a:r>
          </a:p>
        </p:txBody>
      </p:sp>
      <p:sp>
        <p:nvSpPr>
          <p:cNvPr id="164" name="Zaslání na adresu s překlepe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Zaslání na adresu s překlepem</a:t>
            </a:r>
          </a:p>
          <a:p>
            <a:pPr/>
            <a:r>
              <a:t>Zaslání špatné osobě</a:t>
            </a:r>
          </a:p>
          <a:p>
            <a:pPr/>
            <a:r>
              <a:t>Zaslání na adresu pro jinou měnu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18496361151_4be650345a_c.jpg" descr="18496361151_4be650345a_c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106" t="0" r="16106" b="0"/>
          <a:stretch>
            <a:fillRect/>
          </a:stretch>
        </p:blipFill>
        <p:spPr>
          <a:xfrm>
            <a:off x="546100" y="1219200"/>
            <a:ext cx="7429500" cy="7315200"/>
          </a:xfrm>
          <a:prstGeom prst="rect">
            <a:avLst/>
          </a:prstGeom>
        </p:spPr>
      </p:pic>
      <p:pic>
        <p:nvPicPr>
          <p:cNvPr id="167" name="4fecfffb992b87632d6fb7dc1a9f7382.jpg" descr="4fecfffb992b87632d6fb7dc1a9f7382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5158" t="0" r="5158" b="0"/>
          <a:stretch>
            <a:fillRect/>
          </a:stretch>
        </p:blipFill>
        <p:spPr>
          <a:xfrm>
            <a:off x="8128000" y="1219200"/>
            <a:ext cx="4305300" cy="3594100"/>
          </a:xfrm>
          <a:prstGeom prst="rect">
            <a:avLst/>
          </a:prstGeom>
        </p:spPr>
      </p:pic>
      <p:pic>
        <p:nvPicPr>
          <p:cNvPr id="168" name="Tour-of-my-Mining-Rig-0012-EVGA-nVidia-GTX-1060.jpg" descr="Tour-of-my-Mining-Rig-0012-EVGA-nVidia-GTX-1060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5158" t="0" r="5158" b="0"/>
          <a:stretch>
            <a:fillRect/>
          </a:stretch>
        </p:blipFill>
        <p:spPr>
          <a:xfrm>
            <a:off x="8128000" y="4876800"/>
            <a:ext cx="4305300" cy="3594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Honza"/>
          <p:cNvSpPr txBox="1"/>
          <p:nvPr>
            <p:ph type="body" sz="quarter" idx="4294967295"/>
          </p:nvPr>
        </p:nvSpPr>
        <p:spPr>
          <a:xfrm>
            <a:off x="2082800" y="1257300"/>
            <a:ext cx="1524000" cy="192544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rPr b="1"/>
              <a:t>Honza</a:t>
            </a:r>
            <a:r>
              <a:t> </a:t>
            </a:r>
          </a:p>
        </p:txBody>
      </p:sp>
      <p:sp>
        <p:nvSpPr>
          <p:cNvPr id="171" name="Jakub"/>
          <p:cNvSpPr txBox="1"/>
          <p:nvPr/>
        </p:nvSpPr>
        <p:spPr>
          <a:xfrm>
            <a:off x="6296603" y="622300"/>
            <a:ext cx="15748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spcBef>
                <a:spcPts val="1800"/>
              </a:spcBef>
              <a:defRPr b="1" i="0" spc="0" sz="3200"/>
            </a:lvl1pPr>
          </a:lstStyle>
          <a:p>
            <a:pPr/>
            <a:r>
              <a:t>Jakub</a:t>
            </a:r>
          </a:p>
        </p:txBody>
      </p:sp>
      <p:pic>
        <p:nvPicPr>
          <p:cNvPr id="17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2800" y="1905000"/>
            <a:ext cx="1219200" cy="12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9200" y="1295400"/>
            <a:ext cx="1219200" cy="12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4000" y="1181100"/>
            <a:ext cx="1752600" cy="87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Vendula"/>
          <p:cNvSpPr txBox="1"/>
          <p:nvPr/>
        </p:nvSpPr>
        <p:spPr>
          <a:xfrm>
            <a:off x="6197600" y="2628900"/>
            <a:ext cx="21082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spcBef>
                <a:spcPts val="1800"/>
              </a:spcBef>
              <a:defRPr b="1" i="0" spc="0" sz="3200"/>
            </a:lvl1pPr>
          </a:lstStyle>
          <a:p>
            <a:pPr/>
            <a:r>
              <a:t>Vendula</a:t>
            </a:r>
          </a:p>
        </p:txBody>
      </p:sp>
      <p:pic>
        <p:nvPicPr>
          <p:cNvPr id="17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3200" y="2984500"/>
            <a:ext cx="1803400" cy="90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911600" y="1733550"/>
            <a:ext cx="1778000" cy="88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9200" y="3276600"/>
            <a:ext cx="1219200" cy="12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4222750" y="6991350"/>
            <a:ext cx="11430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17900" y="5351750"/>
            <a:ext cx="2400300" cy="1798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97000" y="5257800"/>
            <a:ext cx="2400300" cy="1798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2500" y="5257800"/>
            <a:ext cx="2400300" cy="1798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6400" y="5956300"/>
            <a:ext cx="812800" cy="40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100" y="5956300"/>
            <a:ext cx="812800" cy="4064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Mirka"/>
          <p:cNvSpPr txBox="1"/>
          <p:nvPr/>
        </p:nvSpPr>
        <p:spPr>
          <a:xfrm>
            <a:off x="11176000" y="3695700"/>
            <a:ext cx="14986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spcBef>
                <a:spcPts val="1800"/>
              </a:spcBef>
              <a:defRPr i="0" spc="0" sz="3200"/>
            </a:pPr>
            <a:r>
              <a:rPr b="1"/>
              <a:t>Mirka</a:t>
            </a:r>
            <a:r>
              <a:t> </a:t>
            </a:r>
          </a:p>
        </p:txBody>
      </p:sp>
      <p:pic>
        <p:nvPicPr>
          <p:cNvPr id="186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76000" y="4295302"/>
            <a:ext cx="977900" cy="126919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Petr"/>
          <p:cNvSpPr txBox="1"/>
          <p:nvPr/>
        </p:nvSpPr>
        <p:spPr>
          <a:xfrm>
            <a:off x="9677400" y="4483100"/>
            <a:ext cx="14986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spcBef>
                <a:spcPts val="1800"/>
              </a:spcBef>
              <a:defRPr b="1" i="0" spc="0" sz="3200"/>
            </a:lvl1pPr>
          </a:lstStyle>
          <a:p>
            <a:pPr>
              <a:defRPr b="0"/>
            </a:pPr>
            <a:r>
              <a:rPr b="1"/>
              <a:t>Petr</a:t>
            </a:r>
          </a:p>
        </p:txBody>
      </p:sp>
      <p:pic>
        <p:nvPicPr>
          <p:cNvPr id="188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37700" y="5168900"/>
            <a:ext cx="1270000" cy="1648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rot="10800000">
            <a:off x="6248400" y="5664200"/>
            <a:ext cx="2819400" cy="140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Ondra"/>
          <p:cNvSpPr txBox="1"/>
          <p:nvPr/>
        </p:nvSpPr>
        <p:spPr>
          <a:xfrm>
            <a:off x="11125200" y="5715000"/>
            <a:ext cx="14986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spcBef>
                <a:spcPts val="1800"/>
              </a:spcBef>
              <a:defRPr b="1" i="0" spc="0" sz="3200"/>
            </a:lvl1pPr>
          </a:lstStyle>
          <a:p>
            <a:pPr>
              <a:defRPr b="0"/>
            </a:pPr>
            <a:r>
              <a:rPr b="1"/>
              <a:t>Ondra</a:t>
            </a:r>
          </a:p>
        </p:txBody>
      </p:sp>
      <p:pic>
        <p:nvPicPr>
          <p:cNvPr id="191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09300" y="6400800"/>
            <a:ext cx="1604781" cy="208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64000" y="7957473"/>
            <a:ext cx="1778000" cy="169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3943350" y="4235450"/>
            <a:ext cx="1612900" cy="806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36000">
            <a:off x="9079149" y="7717830"/>
            <a:ext cx="1184016" cy="1536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Miloš"/>
          <p:cNvSpPr txBox="1"/>
          <p:nvPr/>
        </p:nvSpPr>
        <p:spPr>
          <a:xfrm>
            <a:off x="9067800" y="7137400"/>
            <a:ext cx="14986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spcBef>
                <a:spcPts val="1800"/>
              </a:spcBef>
              <a:defRPr b="1" i="0" spc="0" sz="3200"/>
            </a:lvl1pPr>
          </a:lstStyle>
          <a:p>
            <a:pPr>
              <a:defRPr b="0"/>
            </a:pPr>
            <a:r>
              <a:rPr b="1"/>
              <a:t>Miloš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ine"/>
          <p:cNvSpPr/>
          <p:nvPr>
            <p:ph type="body" idx="14"/>
          </p:nvPr>
        </p:nvSpPr>
        <p:spPr>
          <a:xfrm>
            <a:off x="673100" y="1574800"/>
            <a:ext cx="5397500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8" name="Odkazy"/>
          <p:cNvSpPr txBox="1"/>
          <p:nvPr>
            <p:ph type="title"/>
          </p:nvPr>
        </p:nvSpPr>
        <p:spPr>
          <a:xfrm>
            <a:off x="673100" y="723900"/>
            <a:ext cx="5397500" cy="723900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Odkazy</a:t>
            </a:r>
          </a:p>
        </p:txBody>
      </p:sp>
      <p:sp>
        <p:nvSpPr>
          <p:cNvPr id="199" name="http://yogh.io/#mine:last"/>
          <p:cNvSpPr txBox="1"/>
          <p:nvPr>
            <p:ph type="body" sz="half" idx="1"/>
          </p:nvPr>
        </p:nvSpPr>
        <p:spPr>
          <a:xfrm>
            <a:off x="673100" y="1803400"/>
            <a:ext cx="5397500" cy="7226300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http://yogh.io/#mine:last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1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1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