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81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97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38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84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077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76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42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56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12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1B66B-7B42-4DB8-855C-592A72B8F82E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A8200-6896-4F07-A493-4DE6D7BA7F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17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O5LlR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bit.ly/2Nxk5h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wT618j" TargetMode="External"/><Relationship Id="rId2" Type="http://schemas.openxmlformats.org/officeDocument/2006/relationships/hyperlink" Target="https://bit.ly/2CyK4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.gl/4zzxdj" TargetMode="External"/><Relationship Id="rId4" Type="http://schemas.openxmlformats.org/officeDocument/2006/relationships/hyperlink" Target="https://www.govcert.cz/c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Me1xyC" TargetMode="External"/><Relationship Id="rId2" Type="http://schemas.openxmlformats.org/officeDocument/2006/relationships/hyperlink" Target="https://bit.ly/2wVvm2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QdjD6Z" TargetMode="External"/><Relationship Id="rId2" Type="http://schemas.openxmlformats.org/officeDocument/2006/relationships/hyperlink" Target="https://www.justice.gov/file/1080281/downloa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S5iF3C" TargetMode="External"/><Relationship Id="rId2" Type="http://schemas.openxmlformats.org/officeDocument/2006/relationships/hyperlink" Target="https://bit.ly/1lLFa5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cert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S5iF3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t.org/" TargetMode="External"/><Relationship Id="rId2" Type="http://schemas.openxmlformats.org/officeDocument/2006/relationships/hyperlink" Target="https://bit.ly/2BDskC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74371" y="2399766"/>
            <a:ext cx="9144000" cy="2230423"/>
          </a:xfrm>
        </p:spPr>
        <p:txBody>
          <a:bodyPr>
            <a:normAutofit/>
          </a:bodyPr>
          <a:lstStyle/>
          <a:p>
            <a:r>
              <a:rPr lang="cs-CZ" sz="5400" dirty="0">
                <a:latin typeface="+mn-lt"/>
              </a:rPr>
              <a:t>KYBERNETICKÁ BEZPEČNOST</a:t>
            </a:r>
            <a:br>
              <a:rPr lang="cs-CZ" sz="5400" dirty="0">
                <a:latin typeface="+mn-lt"/>
              </a:rPr>
            </a:br>
            <a:endParaRPr lang="cs-CZ" sz="54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39440" y="3942861"/>
            <a:ext cx="2360815" cy="795394"/>
          </a:xfrm>
        </p:spPr>
        <p:txBody>
          <a:bodyPr>
            <a:noAutofit/>
          </a:bodyPr>
          <a:lstStyle/>
          <a:p>
            <a:r>
              <a:rPr lang="cs-CZ" sz="4000" dirty="0" smtClean="0"/>
              <a:t>BSS469</a:t>
            </a:r>
            <a:endParaRPr lang="cs-CZ" sz="4000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47454" y="1244192"/>
            <a:ext cx="7464830" cy="128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54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1327" y="1013517"/>
            <a:ext cx="10515600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 smtClean="0"/>
              <a:t>6. KYBERNETICKÁ </a:t>
            </a:r>
            <a:r>
              <a:rPr lang="cs-CZ" b="1" dirty="0"/>
              <a:t>OBRANA A PREDIKCE VÝVOJE OPERAČNÍHO PROSTŘEDÍ – 30. 10.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PŘEDNÁŠEJÍCÍ: PhDr. Roman </a:t>
            </a:r>
            <a:r>
              <a:rPr lang="cs-CZ" b="1" dirty="0" err="1" smtClean="0"/>
              <a:t>Pačka</a:t>
            </a:r>
            <a:endParaRPr lang="cs-CZ" b="1" dirty="0" smtClean="0"/>
          </a:p>
          <a:p>
            <a:pPr lvl="0"/>
            <a:r>
              <a:rPr lang="cs-CZ" dirty="0"/>
              <a:t>Historický vývoj operačního prostředí </a:t>
            </a:r>
          </a:p>
          <a:p>
            <a:pPr lvl="0"/>
            <a:r>
              <a:rPr lang="cs-CZ" dirty="0"/>
              <a:t>Konceptualizace kybernetické obrany</a:t>
            </a:r>
          </a:p>
          <a:p>
            <a:pPr lvl="0"/>
            <a:r>
              <a:rPr lang="cs-CZ" dirty="0" err="1"/>
              <a:t>Cyber</a:t>
            </a:r>
            <a:r>
              <a:rPr lang="cs-CZ" dirty="0"/>
              <a:t> a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Warfare</a:t>
            </a:r>
            <a:r>
              <a:rPr lang="cs-CZ" dirty="0"/>
              <a:t> (CW a IW)</a:t>
            </a:r>
          </a:p>
          <a:p>
            <a:pPr lvl="0"/>
            <a:r>
              <a:rPr lang="cs-CZ" dirty="0"/>
              <a:t>Charakter současných a budoucích ozbrojených konfliktů </a:t>
            </a:r>
          </a:p>
          <a:p>
            <a:pPr lvl="0"/>
            <a:r>
              <a:rPr lang="cs-CZ" dirty="0"/>
              <a:t>Predikce požadavků na ozbrojené síly na taktické, operační a strategické </a:t>
            </a:r>
            <a:r>
              <a:rPr lang="cs-CZ" dirty="0" smtClean="0"/>
              <a:t>úrovni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DEWAR, Robert S. </a:t>
            </a:r>
            <a:r>
              <a:rPr lang="en-US" i="1" dirty="0"/>
              <a:t>Active Cyber Defense</a:t>
            </a:r>
            <a:r>
              <a:rPr lang="en-US" dirty="0"/>
              <a:t>. Zürich: Center for Security Studies (CSS), ETH Zürich, 2017. </a:t>
            </a:r>
            <a:r>
              <a:rPr lang="en-US" b="1" dirty="0"/>
              <a:t>23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https://bit.ly/2O5LlRy</a:t>
            </a:r>
            <a:r>
              <a:rPr lang="en-US" dirty="0"/>
              <a:t> 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229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7. PROPAGANDA </a:t>
            </a:r>
            <a:r>
              <a:rPr lang="cs-CZ" b="1" dirty="0"/>
              <a:t>A INFORMAČNÍ VÁLKA – 6. 11.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PŘEDNÁŠEJÍCÍ: Mgr. Miroslava Pavlíková</a:t>
            </a:r>
            <a:endParaRPr lang="cs-CZ" dirty="0"/>
          </a:p>
          <a:p>
            <a:pPr lvl="0"/>
            <a:r>
              <a:rPr lang="cs-CZ" dirty="0"/>
              <a:t>Současné teoretické přístupy k výzkumu IW</a:t>
            </a:r>
          </a:p>
          <a:p>
            <a:pPr lvl="0"/>
            <a:r>
              <a:rPr lang="cs-CZ" dirty="0"/>
              <a:t>Způsoby a metody manipulace s informacemi</a:t>
            </a:r>
          </a:p>
          <a:p>
            <a:pPr lvl="0"/>
            <a:r>
              <a:rPr lang="cs-CZ" dirty="0"/>
              <a:t>Ruská informační </a:t>
            </a:r>
            <a:r>
              <a:rPr lang="cs-CZ" dirty="0" smtClean="0"/>
              <a:t>válka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/>
              <a:t>:</a:t>
            </a:r>
            <a:endParaRPr lang="cs-CZ" dirty="0"/>
          </a:p>
          <a:p>
            <a:r>
              <a:rPr lang="en-US" dirty="0"/>
              <a:t>GILES, Kier. </a:t>
            </a:r>
            <a:r>
              <a:rPr lang="en-US" i="1" dirty="0"/>
              <a:t>The Next Phase of Russian Information Warfare</a:t>
            </a:r>
            <a:r>
              <a:rPr lang="en-US" dirty="0"/>
              <a:t>. NATO STRATCOM, 2016. 16. s.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https://bit.ly/2Nxk5hQ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 descr="VÃ½sledek obrÃ¡zku pro The Next Phase of Russian Information Warfare (by Keir Giles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2624" y="1512914"/>
            <a:ext cx="2068105" cy="292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730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38703"/>
            <a:ext cx="10515600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 smtClean="0"/>
              <a:t>8. KYBERTERORISMUS </a:t>
            </a:r>
            <a:r>
              <a:rPr lang="cs-CZ" b="1" dirty="0"/>
              <a:t>- 13. 11.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PŘEDNÁŠEJÍCÍ: Michaela Semecká, M.A. </a:t>
            </a:r>
          </a:p>
          <a:p>
            <a:pPr lvl="0"/>
            <a:r>
              <a:rPr lang="cs-CZ" dirty="0"/>
              <a:t>Kyberterorismus jako hypotetický fenomén?</a:t>
            </a:r>
          </a:p>
          <a:p>
            <a:pPr lvl="0"/>
            <a:r>
              <a:rPr lang="cs-CZ" dirty="0"/>
              <a:t>Jak velká je dnešní hrozba kyberterorismu?</a:t>
            </a:r>
          </a:p>
          <a:p>
            <a:pPr lvl="0"/>
            <a:r>
              <a:rPr lang="cs-CZ" dirty="0"/>
              <a:t>Případová studie </a:t>
            </a:r>
            <a:r>
              <a:rPr lang="cs-CZ" i="1" dirty="0" err="1"/>
              <a:t>Daeš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Reakce a opatření </a:t>
            </a:r>
            <a:endParaRPr lang="cs-CZ" dirty="0" smtClean="0"/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 smtClean="0"/>
              <a:t>:</a:t>
            </a:r>
            <a:endParaRPr lang="cs-CZ" dirty="0"/>
          </a:p>
          <a:p>
            <a:r>
              <a:rPr lang="en-US" dirty="0"/>
              <a:t>DRMOLA, Jakub. </a:t>
            </a:r>
            <a:r>
              <a:rPr lang="en-US" dirty="0" err="1"/>
              <a:t>Konceptualizace</a:t>
            </a:r>
            <a:r>
              <a:rPr lang="en-US" dirty="0"/>
              <a:t> </a:t>
            </a:r>
            <a:r>
              <a:rPr lang="en-US" dirty="0" err="1"/>
              <a:t>kyberterorismu</a:t>
            </a:r>
            <a:r>
              <a:rPr lang="en-US" dirty="0"/>
              <a:t>. </a:t>
            </a:r>
            <a:r>
              <a:rPr lang="en-US" i="1" dirty="0" err="1"/>
              <a:t>Vojenské</a:t>
            </a:r>
            <a:r>
              <a:rPr lang="en-US" i="1" dirty="0"/>
              <a:t> </a:t>
            </a:r>
            <a:r>
              <a:rPr lang="en-US" i="1" dirty="0" err="1"/>
              <a:t>rozhledy</a:t>
            </a:r>
            <a:r>
              <a:rPr lang="en-US" dirty="0"/>
              <a:t>, </a:t>
            </a:r>
            <a:r>
              <a:rPr lang="en-US" dirty="0" err="1"/>
              <a:t>roč</a:t>
            </a:r>
            <a:r>
              <a:rPr lang="en-US" dirty="0"/>
              <a:t>. 22 (54), č. 2, 2013. s. </a:t>
            </a:r>
            <a:r>
              <a:rPr lang="en-US" b="1" dirty="0"/>
              <a:t>94–102</a:t>
            </a:r>
            <a:r>
              <a:rPr lang="en-US" dirty="0"/>
              <a:t>, ISSN 1210-3292.</a:t>
            </a:r>
            <a:endParaRPr lang="cs-CZ" dirty="0"/>
          </a:p>
          <a:p>
            <a:endParaRPr lang="cs-CZ" dirty="0"/>
          </a:p>
        </p:txBody>
      </p:sp>
      <p:pic>
        <p:nvPicPr>
          <p:cNvPr id="6" name="Picture 2" descr="VÃ½sledek obrÃ¡zku pro DRMOLA, Jakub. Konceptualizace kyberterorism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493" y="1463039"/>
            <a:ext cx="2112318" cy="303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348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7487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9. PRAKTICKÁ </a:t>
            </a:r>
            <a:r>
              <a:rPr lang="cs-CZ" sz="3600" b="1" dirty="0"/>
              <a:t>UKÁZKA: EXKURZE NA NCKB, adresa: Mučednická 31, Brno – 15. 11. (začátek od 9:00 - 10:45)</a:t>
            </a:r>
            <a:br>
              <a:rPr lang="cs-CZ" sz="3600" b="1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b="1" dirty="0" smtClean="0"/>
              <a:t>POVEDE: Ing. Miriam Sedláčková, Mgr. Veronika Netolická</a:t>
            </a:r>
            <a:endParaRPr lang="cs-CZ" dirty="0"/>
          </a:p>
          <a:p>
            <a:pPr lvl="0"/>
            <a:r>
              <a:rPr lang="cs-CZ" dirty="0" smtClean="0"/>
              <a:t>Národní </a:t>
            </a:r>
            <a:r>
              <a:rPr lang="cs-CZ" dirty="0"/>
              <a:t>autorita KB a struktura NCKB </a:t>
            </a:r>
          </a:p>
          <a:p>
            <a:pPr lvl="0"/>
            <a:r>
              <a:rPr lang="cs-CZ" dirty="0"/>
              <a:t>Strategický a organizační rámec kybernetické bezpečnosti v ČR</a:t>
            </a:r>
          </a:p>
          <a:p>
            <a:pPr lvl="0"/>
            <a:r>
              <a:rPr lang="cs-CZ" dirty="0"/>
              <a:t>Představení činnosti a kompetencí </a:t>
            </a:r>
            <a:r>
              <a:rPr lang="cs-CZ" dirty="0" err="1"/>
              <a:t>GovCERT</a:t>
            </a:r>
            <a:r>
              <a:rPr lang="cs-CZ" dirty="0"/>
              <a:t> a Odboru kybernetických bezpečnostních politik</a:t>
            </a:r>
          </a:p>
          <a:p>
            <a:pPr lvl="0"/>
            <a:r>
              <a:rPr lang="cs-CZ" dirty="0"/>
              <a:t>Mezinárodní spolupráce při zajišťování kybernetické bezpečnosti (nejdůležitější organizace a hráči na poli zajišťování kybernetické </a:t>
            </a:r>
            <a:r>
              <a:rPr lang="cs-CZ" dirty="0" smtClean="0"/>
              <a:t>bezpečnosti)</a:t>
            </a:r>
          </a:p>
          <a:p>
            <a:pPr marL="0" lvl="0" indent="0">
              <a:buNone/>
            </a:pPr>
            <a:r>
              <a:rPr lang="en-US" b="1" dirty="0" err="1" smtClean="0"/>
              <a:t>Povinná</a:t>
            </a:r>
            <a:r>
              <a:rPr lang="en-US" b="1" dirty="0" smtClean="0"/>
              <a:t> </a:t>
            </a:r>
            <a:r>
              <a:rPr lang="en-US" b="1" dirty="0" err="1"/>
              <a:t>četba</a:t>
            </a:r>
            <a:r>
              <a:rPr lang="en-US" b="1" dirty="0"/>
              <a:t>:</a:t>
            </a:r>
            <a:endParaRPr lang="cs-CZ" dirty="0"/>
          </a:p>
          <a:p>
            <a:r>
              <a:rPr lang="en-US" i="1" dirty="0" err="1"/>
              <a:t>Akční</a:t>
            </a:r>
            <a:r>
              <a:rPr lang="en-US" i="1" dirty="0"/>
              <a:t> </a:t>
            </a:r>
            <a:r>
              <a:rPr lang="en-US" i="1" dirty="0" err="1"/>
              <a:t>plán</a:t>
            </a:r>
            <a:r>
              <a:rPr lang="en-US" i="1" dirty="0"/>
              <a:t> k </a:t>
            </a:r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strategii</a:t>
            </a:r>
            <a:r>
              <a:rPr lang="en-US" i="1" dirty="0"/>
              <a:t> </a:t>
            </a:r>
            <a:r>
              <a:rPr lang="en-US" i="1" dirty="0" err="1"/>
              <a:t>kybernetické</a:t>
            </a:r>
            <a:r>
              <a:rPr lang="en-US" i="1" dirty="0"/>
              <a:t> </a:t>
            </a:r>
            <a:r>
              <a:rPr lang="en-US" i="1" dirty="0" err="1"/>
              <a:t>bezpečnosti</a:t>
            </a:r>
            <a:r>
              <a:rPr lang="en-US" i="1" dirty="0"/>
              <a:t> </a:t>
            </a:r>
            <a:r>
              <a:rPr lang="en-US" i="1" dirty="0" err="1"/>
              <a:t>České</a:t>
            </a:r>
            <a:r>
              <a:rPr lang="en-US" i="1" dirty="0"/>
              <a:t> </a:t>
            </a:r>
            <a:r>
              <a:rPr lang="en-US" i="1" dirty="0" err="1"/>
              <a:t>republiky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období</a:t>
            </a:r>
            <a:r>
              <a:rPr lang="en-US" i="1" dirty="0"/>
              <a:t> let 2015 </a:t>
            </a:r>
            <a:r>
              <a:rPr lang="en-US" i="1" dirty="0" err="1"/>
              <a:t>až</a:t>
            </a:r>
            <a:r>
              <a:rPr lang="en-US" i="1" dirty="0"/>
              <a:t> 2020</a:t>
            </a:r>
            <a:r>
              <a:rPr lang="en-US" dirty="0"/>
              <a:t>. NCKB, 2015. </a:t>
            </a:r>
            <a:r>
              <a:rPr lang="en-US" b="1" dirty="0"/>
              <a:t>35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https://bit.ly/2CyK4RS</a:t>
            </a:r>
            <a:r>
              <a:rPr lang="en-US" dirty="0"/>
              <a:t> </a:t>
            </a:r>
            <a:endParaRPr lang="cs-CZ" dirty="0"/>
          </a:p>
          <a:p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strategie</a:t>
            </a:r>
            <a:r>
              <a:rPr lang="en-US" i="1" dirty="0"/>
              <a:t> </a:t>
            </a:r>
            <a:r>
              <a:rPr lang="en-US" i="1" dirty="0" err="1"/>
              <a:t>kybernetické</a:t>
            </a:r>
            <a:r>
              <a:rPr lang="en-US" i="1" dirty="0"/>
              <a:t> </a:t>
            </a:r>
            <a:r>
              <a:rPr lang="en-US" i="1" dirty="0" err="1"/>
              <a:t>bezpečnosti</a:t>
            </a:r>
            <a:r>
              <a:rPr lang="en-US" i="1" dirty="0"/>
              <a:t> </a:t>
            </a:r>
            <a:r>
              <a:rPr lang="en-US" i="1" dirty="0" err="1"/>
              <a:t>České</a:t>
            </a:r>
            <a:r>
              <a:rPr lang="en-US" i="1" dirty="0"/>
              <a:t> </a:t>
            </a:r>
            <a:r>
              <a:rPr lang="en-US" i="1" dirty="0" err="1"/>
              <a:t>republiky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období</a:t>
            </a:r>
            <a:r>
              <a:rPr lang="en-US" i="1" dirty="0"/>
              <a:t> let 2015 </a:t>
            </a:r>
            <a:r>
              <a:rPr lang="en-US" i="1" dirty="0" err="1"/>
              <a:t>až</a:t>
            </a:r>
            <a:r>
              <a:rPr lang="en-US" i="1" dirty="0"/>
              <a:t> 2020</a:t>
            </a:r>
            <a:r>
              <a:rPr lang="en-US" dirty="0"/>
              <a:t>. 2015, </a:t>
            </a:r>
            <a:r>
              <a:rPr lang="en-US" b="1" dirty="0"/>
              <a:t>24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z: </a:t>
            </a:r>
            <a:r>
              <a:rPr lang="en-US" u="sng" dirty="0">
                <a:hlinkClick r:id="rId3"/>
              </a:rPr>
              <a:t>https://bit.ly/2wT618j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Co je NÚKIB. </a:t>
            </a:r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úřad</a:t>
            </a:r>
            <a:r>
              <a:rPr lang="en-US" i="1" dirty="0"/>
              <a:t> pro </a:t>
            </a:r>
            <a:r>
              <a:rPr lang="en-US" i="1" dirty="0" err="1"/>
              <a:t>kybernetickou</a:t>
            </a:r>
            <a:r>
              <a:rPr lang="en-US" i="1" dirty="0"/>
              <a:t> a </a:t>
            </a:r>
            <a:r>
              <a:rPr lang="en-US" i="1" dirty="0" err="1"/>
              <a:t>informační</a:t>
            </a:r>
            <a:r>
              <a:rPr lang="en-US" i="1" dirty="0"/>
              <a:t> </a:t>
            </a:r>
            <a:r>
              <a:rPr lang="en-US" i="1" dirty="0" err="1"/>
              <a:t>bezpečnost</a:t>
            </a:r>
            <a:r>
              <a:rPr lang="en-US" dirty="0"/>
              <a:t> [online]. 2018 [cit. 2018-09-08].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4"/>
              </a:rPr>
              <a:t>https://www.govcert.cz/cs/</a:t>
            </a:r>
            <a:r>
              <a:rPr lang="en-US" dirty="0"/>
              <a:t> </a:t>
            </a:r>
            <a:endParaRPr lang="cs-CZ" dirty="0"/>
          </a:p>
          <a:p>
            <a:r>
              <a:rPr lang="en-US" i="1" dirty="0" err="1"/>
              <a:t>Zpráva</a:t>
            </a:r>
            <a:r>
              <a:rPr lang="en-US" i="1" dirty="0"/>
              <a:t> o </a:t>
            </a:r>
            <a:r>
              <a:rPr lang="en-US" i="1" dirty="0" err="1"/>
              <a:t>stavu</a:t>
            </a:r>
            <a:r>
              <a:rPr lang="en-US" i="1" dirty="0"/>
              <a:t> </a:t>
            </a:r>
            <a:r>
              <a:rPr lang="en-US" i="1" dirty="0" err="1"/>
              <a:t>kybernetické</a:t>
            </a:r>
            <a:r>
              <a:rPr lang="en-US" i="1" dirty="0"/>
              <a:t> </a:t>
            </a:r>
            <a:r>
              <a:rPr lang="en-US" i="1" dirty="0" err="1"/>
              <a:t>bezpečnosti</a:t>
            </a:r>
            <a:r>
              <a:rPr lang="en-US" i="1" dirty="0"/>
              <a:t> 2017</a:t>
            </a:r>
            <a:r>
              <a:rPr lang="en-US" dirty="0"/>
              <a:t>, </a:t>
            </a:r>
            <a:r>
              <a:rPr lang="en-US" b="1" dirty="0"/>
              <a:t>49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z: </a:t>
            </a:r>
            <a:r>
              <a:rPr lang="en-US" u="sng" dirty="0">
                <a:hlinkClick r:id="rId5"/>
              </a:rPr>
              <a:t>https://goo.gl/4zzxdj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432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10. PŘÍSTUPY </a:t>
            </a:r>
            <a:r>
              <a:rPr lang="cs-CZ" sz="3600" b="1" dirty="0"/>
              <a:t>K ZAJIŠŤOVÁNÍ KYBERNETICKÉ BEZPEČNOSTI: „THE WEST VERSUS THE REST“? – 20. 11. 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PŘEDNÁŠEJÍCÍ: Ondřej </a:t>
            </a:r>
            <a:r>
              <a:rPr lang="cs-CZ" b="1" dirty="0" err="1"/>
              <a:t>Rojčík</a:t>
            </a:r>
            <a:r>
              <a:rPr lang="cs-CZ" b="1" dirty="0"/>
              <a:t>, Ph.D., </a:t>
            </a:r>
            <a:r>
              <a:rPr lang="cs-CZ" b="1" dirty="0" err="1"/>
              <a:t>MSc</a:t>
            </a:r>
            <a:r>
              <a:rPr lang="cs-CZ" b="1" dirty="0"/>
              <a:t>.</a:t>
            </a:r>
            <a:endParaRPr lang="cs-CZ" dirty="0"/>
          </a:p>
          <a:p>
            <a:pPr lvl="0"/>
            <a:r>
              <a:rPr lang="cs-CZ" i="1" dirty="0"/>
              <a:t>Internet </a:t>
            </a:r>
            <a:r>
              <a:rPr lang="cs-CZ" i="1" dirty="0" err="1"/>
              <a:t>Governance</a:t>
            </a:r>
            <a:r>
              <a:rPr lang="cs-CZ" dirty="0"/>
              <a:t> jako kolbiště pro střet různých pojetí kybernetické bezpečnosti  </a:t>
            </a:r>
          </a:p>
          <a:p>
            <a:pPr lvl="0"/>
            <a:r>
              <a:rPr lang="cs-CZ" dirty="0"/>
              <a:t>Komparace a přehled přístupů ke kybernetické bezpečnosti hlavních globálních aktérů: USA, EU, Rusko a Čína.</a:t>
            </a:r>
          </a:p>
          <a:p>
            <a:pPr lvl="0"/>
            <a:r>
              <a:rPr lang="cs-CZ" dirty="0"/>
              <a:t>V čem se jejich přístupy liší? Jaké jsou mezinárodně-bezpečnostní implikace těchto odlišností?</a:t>
            </a:r>
          </a:p>
          <a:p>
            <a:pPr lvl="0"/>
            <a:r>
              <a:rPr lang="cs-CZ" dirty="0"/>
              <a:t>Je možné najít shodu a vytvořit mezinárodní systém dohledu nad kyberprostorem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/>
              <a:t>: </a:t>
            </a:r>
            <a:endParaRPr lang="cs-CZ" dirty="0"/>
          </a:p>
          <a:p>
            <a:r>
              <a:rPr lang="en-US" dirty="0"/>
              <a:t>GILES, Keir, ZIOLKOWSKI, K., C CZOSSECK a R. OTTIS, ed. </a:t>
            </a:r>
            <a:r>
              <a:rPr lang="en-US" i="1" dirty="0"/>
              <a:t>Russia’s Public Stance on Cyberspace Issues</a:t>
            </a:r>
            <a:r>
              <a:rPr lang="en-US" dirty="0"/>
              <a:t>. NATO CCD COE Publications, Tallinn: 4th International Conference on Cyber Conflict, 2012, </a:t>
            </a:r>
            <a:r>
              <a:rPr lang="en-US" b="1" dirty="0"/>
              <a:t>13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https://bit.ly/2wVvm2e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CHANG, Amy. </a:t>
            </a:r>
            <a:r>
              <a:rPr lang="en-US" i="1" dirty="0"/>
              <a:t>Warring State: China’s Cybersecurity Strategy</a:t>
            </a:r>
            <a:r>
              <a:rPr lang="en-US" dirty="0"/>
              <a:t>. Centrum for New American Security, 2014, </a:t>
            </a:r>
            <a:r>
              <a:rPr lang="en-US" b="1" dirty="0"/>
              <a:t>43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z: </a:t>
            </a:r>
            <a:r>
              <a:rPr lang="en-US" u="sng" dirty="0">
                <a:hlinkClick r:id="rId3"/>
              </a:rPr>
              <a:t>https://bit.ly/2Me1xyC</a:t>
            </a:r>
            <a:r>
              <a:rPr lang="en-US" dirty="0"/>
              <a:t> 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46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0761"/>
            <a:ext cx="10515600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 smtClean="0"/>
              <a:t>11. ZAJIŠŤOVÁNÍ </a:t>
            </a:r>
            <a:r>
              <a:rPr lang="cs-CZ" b="1" dirty="0"/>
              <a:t>KYBERNETICKÉ BEZPEČNOSTI VOLEB A VOLEBNÍHO PROCESU - 27. 11.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PŘEDNÁŠEJÍCÍ: Mgr. Petr Novotný</a:t>
            </a:r>
          </a:p>
          <a:p>
            <a:pPr lvl="0"/>
            <a:r>
              <a:rPr lang="cs-CZ" dirty="0"/>
              <a:t>Vztah kybernetické bezpečnosti a voleb v moderní společnosti</a:t>
            </a:r>
          </a:p>
          <a:p>
            <a:pPr lvl="0"/>
            <a:r>
              <a:rPr lang="cs-CZ" dirty="0"/>
              <a:t>Jak je možné narušit nebo ovlivnit volby a jejich výsledek akcemi v kybernetickém prostoru? </a:t>
            </a:r>
          </a:p>
          <a:p>
            <a:pPr lvl="0"/>
            <a:r>
              <a:rPr lang="cs-CZ" dirty="0"/>
              <a:t>Významné případy narušení kybernetické bezpečnosti voleb a volebního procesu ve světě</a:t>
            </a:r>
          </a:p>
          <a:p>
            <a:pPr lvl="0"/>
            <a:r>
              <a:rPr lang="cs-CZ" dirty="0"/>
              <a:t>Jakým způsobem je vytvrzován proces voleb z pohledu kybernetické bezpečnosti v České republice?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/>
              <a:t>: </a:t>
            </a:r>
            <a:endParaRPr lang="cs-CZ" dirty="0"/>
          </a:p>
          <a:p>
            <a:r>
              <a:rPr lang="en-US" dirty="0"/>
              <a:t>United States of America. </a:t>
            </a:r>
            <a:r>
              <a:rPr lang="en-US" i="1" dirty="0"/>
              <a:t>Criminal no. 18 </a:t>
            </a:r>
            <a:r>
              <a:rPr lang="en-US" i="1" dirty="0" err="1"/>
              <a:t>u.s.c</a:t>
            </a:r>
            <a:r>
              <a:rPr lang="en-US" i="1" dirty="0"/>
              <a:t>. §§ 2, 371, 1030, 1028a, 1956, and 3551 et seq</a:t>
            </a:r>
            <a:r>
              <a:rPr lang="en-US" dirty="0"/>
              <a:t>. In the United States district court for the district of Columbia, 2018. 29 s.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https://www.justice.gov/file/1080281/download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BRATTBERG, Erik a Tim MAURER. Russian Election Interference: Europe’s Counter to Fake News and Cyber Attacks. In: </a:t>
            </a:r>
            <a:r>
              <a:rPr lang="en-US" i="1" dirty="0"/>
              <a:t>Carnegie Endowment for International Peace</a:t>
            </a:r>
            <a:r>
              <a:rPr lang="en-US" dirty="0"/>
              <a:t> [online]. 23. 5. 2018 [cit. 2018-09-08].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3"/>
              </a:rPr>
              <a:t>https://bit.ly/2QdjD6Z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957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15389"/>
            <a:ext cx="10515600" cy="117529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12. TABLE-TOP </a:t>
            </a:r>
            <a:r>
              <a:rPr lang="cs-CZ" b="1" dirty="0"/>
              <a:t>CVIČENÍ – 4. 12.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POVEDOU: Mgr. Alena </a:t>
            </a:r>
            <a:r>
              <a:rPr lang="cs-CZ" b="1" dirty="0" err="1"/>
              <a:t>Leciánová</a:t>
            </a:r>
            <a:r>
              <a:rPr lang="cs-CZ" b="1" dirty="0"/>
              <a:t>, Mgr. Kateřina Hábová, Mgr. Veronika Netolická</a:t>
            </a:r>
            <a:endParaRPr lang="cs-CZ" dirty="0"/>
          </a:p>
          <a:p>
            <a:r>
              <a:rPr lang="cs-CZ" dirty="0"/>
              <a:t>Vyhodnocení před hodinou 11. 12. 2018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/>
              <a:t>:</a:t>
            </a:r>
            <a:endParaRPr lang="cs-CZ" dirty="0"/>
          </a:p>
          <a:p>
            <a:r>
              <a:rPr lang="en-US" dirty="0"/>
              <a:t>HEALEY, Jason a </a:t>
            </a:r>
            <a:r>
              <a:rPr lang="en-US" dirty="0" err="1"/>
              <a:t>Klara</a:t>
            </a:r>
            <a:r>
              <a:rPr lang="en-US" dirty="0"/>
              <a:t> TOTHOVA JORDAN. </a:t>
            </a:r>
            <a:r>
              <a:rPr lang="en-US" i="1" dirty="0"/>
              <a:t>NATO’s Cyber Capabilities: Yesterday, Today, and Tomorrow</a:t>
            </a:r>
            <a:r>
              <a:rPr lang="en-US" dirty="0"/>
              <a:t>. BRENT CENTER ON INTERNATIONAL SECURITY: Atlantic Council, 2014, 9 s.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https://bit.ly/1lLFa5U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SINGER, P.W. a Allan FRIEDMAN. </a:t>
            </a:r>
            <a:r>
              <a:rPr lang="en-US" i="1" dirty="0"/>
              <a:t>Cybersecurity and Cyberwar: What Everyone Needs to Know</a:t>
            </a:r>
            <a:r>
              <a:rPr lang="en-US" dirty="0"/>
              <a:t>. Oxford University Press, 2014. </a:t>
            </a:r>
            <a:r>
              <a:rPr lang="en-US" b="1" dirty="0"/>
              <a:t>s. 247- 257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u="sng" dirty="0">
                <a:hlinkClick r:id="rId3"/>
              </a:rPr>
              <a:t>https://goo.gl/S5iF3C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497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13. VZNIK </a:t>
            </a:r>
            <a:r>
              <a:rPr lang="cs-CZ" b="1" dirty="0"/>
              <a:t>MEZINÁRODNÍHO REŽIMU PRO KYBERNETICKOU BEZPEČNOST  – 11. 12.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46375"/>
          </a:xfrm>
        </p:spPr>
        <p:txBody>
          <a:bodyPr/>
          <a:lstStyle/>
          <a:p>
            <a:r>
              <a:rPr lang="en-US" b="1" dirty="0"/>
              <a:t>PŘEDNÁŠEJÍCÍ: Jakub </a:t>
            </a:r>
            <a:r>
              <a:rPr lang="en-US" b="1" dirty="0" err="1"/>
              <a:t>Otčenášek</a:t>
            </a:r>
            <a:r>
              <a:rPr lang="en-US" b="1" dirty="0"/>
              <a:t>, MA., MSc</a:t>
            </a:r>
            <a:r>
              <a:rPr lang="en-US" b="1" dirty="0" smtClean="0"/>
              <a:t>.</a:t>
            </a:r>
            <a:endParaRPr lang="cs-CZ" b="1" dirty="0" smtClean="0"/>
          </a:p>
          <a:p>
            <a:pPr lvl="0"/>
            <a:r>
              <a:rPr lang="cs-CZ" dirty="0"/>
              <a:t>Úvod do problematiky normotvorby v kyberprostoru</a:t>
            </a:r>
          </a:p>
          <a:p>
            <a:pPr lvl="0"/>
            <a:r>
              <a:rPr lang="cs-CZ" dirty="0"/>
              <a:t>Přednáška formou řízené diskuze (</a:t>
            </a:r>
            <a:r>
              <a:rPr lang="cs-CZ" dirty="0" err="1"/>
              <a:t>Oxbridge</a:t>
            </a:r>
            <a:r>
              <a:rPr lang="cs-CZ" dirty="0"/>
              <a:t> formát)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/>
              <a:t>:</a:t>
            </a:r>
            <a:endParaRPr lang="cs-CZ" dirty="0"/>
          </a:p>
          <a:p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doplněna</a:t>
            </a:r>
            <a:r>
              <a:rPr lang="en-US" dirty="0"/>
              <a:t>, aby </a:t>
            </a:r>
            <a:r>
              <a:rPr lang="en-US" dirty="0" err="1"/>
              <a:t>diskuze</a:t>
            </a:r>
            <a:r>
              <a:rPr lang="en-US" dirty="0"/>
              <a:t> </a:t>
            </a:r>
            <a:r>
              <a:rPr lang="en-US" dirty="0" err="1"/>
              <a:t>probíhala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aktuálními</a:t>
            </a:r>
            <a:r>
              <a:rPr lang="en-US" dirty="0"/>
              <a:t> </a:t>
            </a:r>
            <a:r>
              <a:rPr lang="en-US" dirty="0" err="1"/>
              <a:t>texty</a:t>
            </a:r>
            <a:r>
              <a:rPr lang="en-US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422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401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14. PŘEDTERMÍN </a:t>
            </a:r>
            <a:r>
              <a:rPr lang="cs-CZ" b="1" dirty="0"/>
              <a:t>ZÁVĚREČNÉHO PÍSEMNÉHO PŘEZKOUŠENÍ – 18.12.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887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latin typeface="+mn-lt"/>
              </a:rPr>
              <a:t>HODNOCENÍ</a:t>
            </a:r>
            <a:endParaRPr lang="cs-CZ" sz="5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SEMINÁRNÍ PRÁCE </a:t>
            </a:r>
            <a:r>
              <a:rPr lang="cs-CZ" b="1" dirty="0" smtClean="0"/>
              <a:t>(25)</a:t>
            </a:r>
          </a:p>
          <a:p>
            <a:r>
              <a:rPr lang="cs-CZ" dirty="0" smtClean="0"/>
              <a:t>ZÁVĚREČNÉ PÍSEMNÉ PŘEZKOUŠENÍ </a:t>
            </a:r>
            <a:r>
              <a:rPr lang="cs-CZ" b="1" dirty="0" smtClean="0"/>
              <a:t>(25)</a:t>
            </a:r>
          </a:p>
          <a:p>
            <a:r>
              <a:rPr lang="cs-CZ" dirty="0" smtClean="0"/>
              <a:t>TABLE-TOP CVIČENÍ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en-US" b="1" dirty="0" err="1"/>
              <a:t>Hodnocení</a:t>
            </a:r>
            <a:endParaRPr lang="cs-CZ" dirty="0"/>
          </a:p>
          <a:p>
            <a:r>
              <a:rPr lang="en-US" dirty="0"/>
              <a:t>50 – 46 b	A</a:t>
            </a:r>
            <a:endParaRPr lang="cs-CZ" dirty="0"/>
          </a:p>
          <a:p>
            <a:r>
              <a:rPr lang="en-US" dirty="0"/>
              <a:t>45 – 41	B</a:t>
            </a:r>
            <a:endParaRPr lang="cs-CZ" dirty="0"/>
          </a:p>
          <a:p>
            <a:r>
              <a:rPr lang="en-US" dirty="0"/>
              <a:t>40 – 36	C</a:t>
            </a:r>
            <a:endParaRPr lang="cs-CZ" dirty="0"/>
          </a:p>
          <a:p>
            <a:r>
              <a:rPr lang="en-US" dirty="0"/>
              <a:t>35 – 31	D</a:t>
            </a:r>
            <a:endParaRPr lang="cs-CZ" dirty="0"/>
          </a:p>
          <a:p>
            <a:r>
              <a:rPr lang="en-US" dirty="0"/>
              <a:t>30 – 26	E</a:t>
            </a:r>
            <a:endParaRPr lang="cs-CZ" dirty="0"/>
          </a:p>
          <a:p>
            <a:r>
              <a:rPr lang="en-US" dirty="0"/>
              <a:t>25 a </a:t>
            </a:r>
            <a:r>
              <a:rPr lang="en-US" dirty="0" err="1"/>
              <a:t>méně</a:t>
            </a:r>
            <a:r>
              <a:rPr lang="en-US" dirty="0"/>
              <a:t>	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83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Základní informace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39823"/>
            <a:ext cx="10515600" cy="4351338"/>
          </a:xfrm>
        </p:spPr>
        <p:txBody>
          <a:bodyPr/>
          <a:lstStyle/>
          <a:p>
            <a:r>
              <a:rPr lang="en-US" dirty="0" err="1"/>
              <a:t>Přednášející</a:t>
            </a:r>
            <a:r>
              <a:rPr lang="en-US" dirty="0"/>
              <a:t>: </a:t>
            </a:r>
            <a:r>
              <a:rPr lang="en-US" dirty="0" err="1"/>
              <a:t>pracovníci</a:t>
            </a:r>
            <a:r>
              <a:rPr lang="en-US" dirty="0"/>
              <a:t> </a:t>
            </a:r>
            <a:r>
              <a:rPr lang="en-US" dirty="0" err="1"/>
              <a:t>Národního</a:t>
            </a:r>
            <a:r>
              <a:rPr lang="en-US" dirty="0"/>
              <a:t> </a:t>
            </a:r>
            <a:r>
              <a:rPr lang="en-US" dirty="0" err="1"/>
              <a:t>úřadu</a:t>
            </a:r>
            <a:r>
              <a:rPr lang="en-US" dirty="0"/>
              <a:t> pro </a:t>
            </a:r>
            <a:r>
              <a:rPr lang="en-US" dirty="0" err="1"/>
              <a:t>kybernetickou</a:t>
            </a:r>
            <a:r>
              <a:rPr lang="en-US" dirty="0"/>
              <a:t> a </a:t>
            </a:r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bezpečnost</a:t>
            </a:r>
            <a:r>
              <a:rPr lang="en-US" dirty="0"/>
              <a:t> a FSS </a:t>
            </a:r>
            <a:r>
              <a:rPr lang="en-US" dirty="0" smtClean="0"/>
              <a:t>MU</a:t>
            </a:r>
            <a:endParaRPr lang="cs-CZ" dirty="0" smtClean="0"/>
          </a:p>
          <a:p>
            <a:r>
              <a:rPr lang="cs-CZ" cap="all" dirty="0"/>
              <a:t>CO JE </a:t>
            </a:r>
            <a:r>
              <a:rPr lang="cs-CZ" cap="all" dirty="0" smtClean="0"/>
              <a:t>NÚKIB </a:t>
            </a:r>
            <a:r>
              <a:rPr lang="cs-CZ" dirty="0" smtClean="0">
                <a:hlinkClick r:id="rId2"/>
              </a:rPr>
              <a:t>https://www.govcert.cz/</a:t>
            </a:r>
            <a:r>
              <a:rPr lang="cs-CZ" dirty="0" smtClean="0"/>
              <a:t> </a:t>
            </a:r>
          </a:p>
          <a:p>
            <a:r>
              <a:rPr lang="en-US" dirty="0" err="1"/>
              <a:t>Místnost</a:t>
            </a:r>
            <a:r>
              <a:rPr lang="en-US" dirty="0"/>
              <a:t> a </a:t>
            </a:r>
            <a:r>
              <a:rPr lang="en-US" dirty="0" err="1"/>
              <a:t>čas</a:t>
            </a:r>
            <a:r>
              <a:rPr lang="en-US" dirty="0"/>
              <a:t>: </a:t>
            </a:r>
            <a:r>
              <a:rPr lang="en-US" dirty="0" err="1"/>
              <a:t>Út</a:t>
            </a:r>
            <a:r>
              <a:rPr lang="en-US" dirty="0"/>
              <a:t> 10:00--11:40 U43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142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SEMINÁRNÍ PRÁCE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ěla </a:t>
            </a:r>
            <a:r>
              <a:rPr lang="cs-CZ" dirty="0" smtClean="0"/>
              <a:t>by</a:t>
            </a:r>
            <a:r>
              <a:rPr lang="cs-CZ" dirty="0" smtClean="0"/>
              <a:t> </a:t>
            </a:r>
            <a:r>
              <a:rPr lang="cs-CZ" dirty="0"/>
              <a:t>být textem odborně reflektujícím aktuální témata kybernetické či informační </a:t>
            </a:r>
            <a:r>
              <a:rPr lang="cs-CZ" dirty="0" smtClean="0"/>
              <a:t>bezpečnosti</a:t>
            </a:r>
          </a:p>
          <a:p>
            <a:r>
              <a:rPr lang="cs-CZ" dirty="0"/>
              <a:t>d</a:t>
            </a:r>
            <a:r>
              <a:rPr lang="cs-CZ" dirty="0" smtClean="0"/>
              <a:t>oporučovaný </a:t>
            </a:r>
            <a:r>
              <a:rPr lang="cs-CZ" dirty="0"/>
              <a:t>rozsah seminární práce je </a:t>
            </a:r>
            <a:r>
              <a:rPr lang="cs-CZ" b="1" dirty="0"/>
              <a:t>10 </a:t>
            </a:r>
            <a:r>
              <a:rPr lang="cs-CZ" b="1" dirty="0" smtClean="0"/>
              <a:t>normostran</a:t>
            </a:r>
          </a:p>
          <a:p>
            <a:r>
              <a:rPr lang="cs-CZ" dirty="0" smtClean="0"/>
              <a:t>maximální </a:t>
            </a:r>
            <a:r>
              <a:rPr lang="cs-CZ" dirty="0"/>
              <a:t>dosažený počet bodů za seminární práci je </a:t>
            </a:r>
            <a:r>
              <a:rPr lang="cs-CZ" b="1" dirty="0" smtClean="0"/>
              <a:t>25</a:t>
            </a:r>
          </a:p>
          <a:p>
            <a:r>
              <a:rPr lang="cs-CZ" dirty="0"/>
              <a:t>Hodnocena bude schopnost vědecké argumentace, využití teorií souvisejících s kurzem a bezpečnostními studiemi, stejně jako relevance závěrů. </a:t>
            </a:r>
          </a:p>
          <a:p>
            <a:r>
              <a:rPr lang="cs-CZ" dirty="0" smtClean="0"/>
              <a:t>Úvod-cíle práce-metodologie-teoretická část-praktická/analytická část-závěr.</a:t>
            </a:r>
          </a:p>
          <a:p>
            <a:r>
              <a:rPr lang="en-US" dirty="0" err="1"/>
              <a:t>Varianty</a:t>
            </a:r>
            <a:r>
              <a:rPr lang="en-US" dirty="0"/>
              <a:t> </a:t>
            </a:r>
            <a:r>
              <a:rPr lang="en-US" dirty="0" err="1"/>
              <a:t>témat</a:t>
            </a:r>
            <a:r>
              <a:rPr lang="en-US" dirty="0"/>
              <a:t> </a:t>
            </a:r>
            <a:r>
              <a:rPr lang="en-US" dirty="0" err="1"/>
              <a:t>seminární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</a:t>
            </a:r>
            <a:r>
              <a:rPr lang="en-US" dirty="0" err="1"/>
              <a:t>budou</a:t>
            </a:r>
            <a:r>
              <a:rPr lang="en-US" dirty="0"/>
              <a:t>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předem</a:t>
            </a:r>
            <a:r>
              <a:rPr lang="en-US" dirty="0" smtClean="0"/>
              <a:t> </a:t>
            </a:r>
            <a:r>
              <a:rPr lang="en-US" dirty="0" err="1"/>
              <a:t>zadané</a:t>
            </a:r>
            <a:r>
              <a:rPr lang="en-US" dirty="0"/>
              <a:t> (</a:t>
            </a:r>
            <a:r>
              <a:rPr lang="en-US" dirty="0" err="1"/>
              <a:t>návrhy</a:t>
            </a:r>
            <a:r>
              <a:rPr lang="en-US" dirty="0"/>
              <a:t> v IS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studijních</a:t>
            </a:r>
            <a:r>
              <a:rPr lang="en-US" dirty="0"/>
              <a:t> </a:t>
            </a:r>
            <a:r>
              <a:rPr lang="en-US" dirty="0" err="1"/>
              <a:t>materiálech</a:t>
            </a:r>
            <a:r>
              <a:rPr lang="en-US" dirty="0"/>
              <a:t>) </a:t>
            </a:r>
            <a:r>
              <a:rPr lang="en-US" dirty="0" err="1"/>
              <a:t>nebo</a:t>
            </a:r>
            <a:r>
              <a:rPr lang="en-US" dirty="0"/>
              <a:t>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en-US" dirty="0" err="1"/>
              <a:t>dobrovolné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předchozího</a:t>
            </a:r>
            <a:r>
              <a:rPr lang="en-US" dirty="0"/>
              <a:t> </a:t>
            </a:r>
            <a:r>
              <a:rPr lang="en-US" dirty="0" err="1"/>
              <a:t>schválení</a:t>
            </a:r>
            <a:r>
              <a:rPr lang="en-US" dirty="0"/>
              <a:t> </a:t>
            </a:r>
            <a:r>
              <a:rPr lang="en-US" dirty="0" err="1"/>
              <a:t>vyučujícím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Témata</a:t>
            </a:r>
            <a:r>
              <a:rPr lang="en-US" dirty="0" smtClean="0"/>
              <a:t> </a:t>
            </a:r>
            <a:r>
              <a:rPr lang="en-US" dirty="0" err="1"/>
              <a:t>seminárních</a:t>
            </a:r>
            <a:r>
              <a:rPr lang="en-US" dirty="0"/>
              <a:t> </a:t>
            </a:r>
            <a:r>
              <a:rPr lang="en-US" dirty="0" err="1"/>
              <a:t>prací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nahlášena</a:t>
            </a:r>
            <a:r>
              <a:rPr lang="en-US" dirty="0"/>
              <a:t> do </a:t>
            </a:r>
            <a:r>
              <a:rPr lang="en-US" b="1" dirty="0"/>
              <a:t>9. 10. 2018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e-mail pavlikova.myrka@gmail.com. </a:t>
            </a:r>
            <a:r>
              <a:rPr lang="en-US" dirty="0" err="1"/>
              <a:t>Termín</a:t>
            </a:r>
            <a:r>
              <a:rPr lang="en-US" dirty="0"/>
              <a:t> </a:t>
            </a:r>
            <a:r>
              <a:rPr lang="en-US" dirty="0" err="1"/>
              <a:t>odevzdání</a:t>
            </a:r>
            <a:r>
              <a:rPr lang="en-US" dirty="0"/>
              <a:t> </a:t>
            </a:r>
            <a:r>
              <a:rPr lang="en-US" dirty="0" err="1"/>
              <a:t>seminární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je </a:t>
            </a:r>
            <a:r>
              <a:rPr lang="en-US" b="1" dirty="0"/>
              <a:t>8.1.2019</a:t>
            </a:r>
            <a:r>
              <a:rPr lang="en-US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04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Cíle kurzu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úvodní</a:t>
            </a:r>
            <a:r>
              <a:rPr lang="en-US" dirty="0"/>
              <a:t> </a:t>
            </a:r>
            <a:r>
              <a:rPr lang="en-US" dirty="0" err="1" smtClean="0"/>
              <a:t>seznámení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problematikou</a:t>
            </a:r>
            <a:r>
              <a:rPr lang="en-US" dirty="0"/>
              <a:t> </a:t>
            </a:r>
            <a:r>
              <a:rPr lang="en-US" dirty="0" err="1"/>
              <a:t>kybernetické</a:t>
            </a:r>
            <a:r>
              <a:rPr lang="en-US" dirty="0"/>
              <a:t> </a:t>
            </a:r>
            <a:r>
              <a:rPr lang="en-US" dirty="0" err="1" smtClean="0"/>
              <a:t>bezpečnosti</a:t>
            </a:r>
            <a:endParaRPr lang="cs-CZ" dirty="0" smtClean="0"/>
          </a:p>
          <a:p>
            <a:r>
              <a:rPr lang="en-US" dirty="0" err="1" smtClean="0"/>
              <a:t>teor</a:t>
            </a:r>
            <a:r>
              <a:rPr lang="cs-CZ" dirty="0" err="1" smtClean="0"/>
              <a:t>ie</a:t>
            </a:r>
            <a:r>
              <a:rPr lang="en-US" dirty="0" smtClean="0"/>
              <a:t>, </a:t>
            </a:r>
            <a:r>
              <a:rPr lang="en-US" dirty="0" err="1" smtClean="0"/>
              <a:t>histori</a:t>
            </a:r>
            <a:r>
              <a:rPr lang="cs-CZ" dirty="0" smtClean="0"/>
              <a:t>e, případové studie </a:t>
            </a:r>
            <a:r>
              <a:rPr lang="en-US" dirty="0" smtClean="0"/>
              <a:t>a </a:t>
            </a:r>
            <a:r>
              <a:rPr lang="en-US" dirty="0" err="1"/>
              <a:t>částečně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 smtClean="0"/>
              <a:t>technick</a:t>
            </a:r>
            <a:r>
              <a:rPr lang="cs-CZ" dirty="0" smtClean="0"/>
              <a:t>é aspekty</a:t>
            </a:r>
          </a:p>
          <a:p>
            <a:r>
              <a:rPr lang="cs-CZ" dirty="0"/>
              <a:t>o</a:t>
            </a:r>
            <a:r>
              <a:rPr lang="cs-CZ" dirty="0" smtClean="0"/>
              <a:t>svojení praktických informací od pracovníků NÚKIB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04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918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2. </a:t>
            </a:r>
            <a:r>
              <a:rPr lang="en-US" sz="4000" b="1" dirty="0" smtClean="0"/>
              <a:t>KONCEPTUÁLNÍ A TEORETICKÉ ASPEKTY KYBERNETICKÉ BEZPEČNOSTI </a:t>
            </a:r>
            <a:r>
              <a:rPr lang="en-US" b="1" dirty="0"/>
              <a:t>- 25. 9</a:t>
            </a:r>
            <a:r>
              <a:rPr lang="cs-CZ" sz="4000" dirty="0" smtClean="0"/>
              <a:t/>
            </a:r>
            <a:br>
              <a:rPr lang="cs-CZ" sz="4000" dirty="0" smtClean="0"/>
            </a:b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PŘEDNÁŠEJÍCÍ: PhDr. Roman </a:t>
            </a:r>
            <a:r>
              <a:rPr lang="en-US" sz="1800" b="1" dirty="0" err="1"/>
              <a:t>Pačka</a:t>
            </a:r>
            <a:r>
              <a:rPr lang="en-US" sz="1800" b="1" dirty="0"/>
              <a:t> </a:t>
            </a:r>
            <a:endParaRPr lang="cs-CZ" sz="1800" dirty="0"/>
          </a:p>
          <a:p>
            <a:pPr lvl="0"/>
            <a:r>
              <a:rPr lang="cs-CZ" sz="1800" dirty="0" smtClean="0"/>
              <a:t>Úvod </a:t>
            </a:r>
            <a:r>
              <a:rPr lang="cs-CZ" sz="1800" dirty="0"/>
              <a:t>do kyberprostoru a způsob jeho fungování.</a:t>
            </a:r>
          </a:p>
          <a:p>
            <a:pPr lvl="0"/>
            <a:r>
              <a:rPr lang="cs-CZ" sz="1800" dirty="0"/>
              <a:t>Kybernetické útoky: základní terminologie a aktuální trendy.</a:t>
            </a:r>
          </a:p>
          <a:p>
            <a:pPr lvl="0"/>
            <a:r>
              <a:rPr lang="cs-CZ" sz="1800" dirty="0"/>
              <a:t>Co je kybernetická bezpečnost? Proč je kybernetická bezpečnost dnes tak významná?</a:t>
            </a:r>
          </a:p>
          <a:p>
            <a:pPr lvl="0"/>
            <a:r>
              <a:rPr lang="cs-CZ" sz="1800" dirty="0"/>
              <a:t>Konceptuální vymezení kybernetické bezpečnosti a kybernetické obrany </a:t>
            </a:r>
          </a:p>
          <a:p>
            <a:pPr lvl="0"/>
            <a:r>
              <a:rPr lang="cs-CZ" sz="1800" dirty="0"/>
              <a:t>Tvorba kybernetické bezpečnostní politiky</a:t>
            </a:r>
          </a:p>
          <a:p>
            <a:pPr lvl="0"/>
            <a:r>
              <a:rPr lang="cs-CZ" sz="1800" dirty="0"/>
              <a:t>Role a funkce státu v zajišťování kybernetické bezpečnosti </a:t>
            </a:r>
            <a:endParaRPr lang="cs-CZ" sz="1800" dirty="0" smtClean="0"/>
          </a:p>
          <a:p>
            <a:pPr marL="0" indent="0">
              <a:buNone/>
            </a:pPr>
            <a:r>
              <a:rPr lang="en-US" sz="2200" b="1" dirty="0" err="1"/>
              <a:t>Povinná</a:t>
            </a:r>
            <a:r>
              <a:rPr lang="en-US" sz="2200" b="1" dirty="0"/>
              <a:t> </a:t>
            </a:r>
            <a:r>
              <a:rPr lang="en-US" sz="2200" b="1" dirty="0" err="1"/>
              <a:t>četba</a:t>
            </a:r>
            <a:r>
              <a:rPr lang="en-US" sz="2200" b="1" dirty="0"/>
              <a:t>:</a:t>
            </a:r>
            <a:endParaRPr lang="cs-CZ" sz="2200" dirty="0"/>
          </a:p>
          <a:p>
            <a:r>
              <a:rPr lang="en-US" sz="1800" dirty="0"/>
              <a:t>SINGER, P.W. a Allan FRIEDMAN. </a:t>
            </a:r>
            <a:r>
              <a:rPr lang="en-US" sz="1800" i="1" dirty="0"/>
              <a:t>Cybersecurity and Cyberwar: What Everyone Needs to Know</a:t>
            </a:r>
            <a:r>
              <a:rPr lang="en-US" sz="1800" dirty="0"/>
              <a:t>. Oxford University Press, 2014. </a:t>
            </a:r>
            <a:r>
              <a:rPr lang="en-US" sz="1800" b="1" dirty="0"/>
              <a:t>s. 67 – 166</a:t>
            </a:r>
            <a:r>
              <a:rPr lang="en-US" sz="1800" dirty="0"/>
              <a:t>. </a:t>
            </a:r>
            <a:r>
              <a:rPr lang="en-US" sz="1800" dirty="0" err="1"/>
              <a:t>Dostupné</a:t>
            </a:r>
            <a:r>
              <a:rPr lang="en-US" sz="1800" dirty="0"/>
              <a:t> z: </a:t>
            </a:r>
            <a:r>
              <a:rPr lang="en-US" sz="1800" u="sng" dirty="0">
                <a:hlinkClick r:id="rId2"/>
              </a:rPr>
              <a:t>https://goo.gl/S5iF3C</a:t>
            </a:r>
            <a:r>
              <a:rPr lang="en-US" sz="1800" dirty="0"/>
              <a:t> </a:t>
            </a:r>
            <a:endParaRPr lang="cs-CZ" sz="1800" dirty="0"/>
          </a:p>
          <a:p>
            <a:r>
              <a:rPr lang="en-US" sz="1800" dirty="0"/>
              <a:t>PAČKA, Roman. Role </a:t>
            </a:r>
            <a:r>
              <a:rPr lang="en-US" sz="1800" dirty="0" err="1"/>
              <a:t>státu</a:t>
            </a:r>
            <a:r>
              <a:rPr lang="en-US" sz="1800" dirty="0"/>
              <a:t> v </a:t>
            </a:r>
            <a:r>
              <a:rPr lang="en-US" sz="1800" dirty="0" err="1"/>
              <a:t>zajišťování</a:t>
            </a:r>
            <a:r>
              <a:rPr lang="en-US" sz="1800" dirty="0"/>
              <a:t> </a:t>
            </a:r>
            <a:r>
              <a:rPr lang="en-US" sz="1800" dirty="0" err="1"/>
              <a:t>kybernetické</a:t>
            </a:r>
            <a:r>
              <a:rPr lang="en-US" sz="1800" dirty="0"/>
              <a:t> </a:t>
            </a:r>
            <a:r>
              <a:rPr lang="en-US" sz="1800" dirty="0" err="1"/>
              <a:t>bezpečnosti</a:t>
            </a:r>
            <a:r>
              <a:rPr lang="en-US" sz="1800" dirty="0"/>
              <a:t>. </a:t>
            </a:r>
            <a:r>
              <a:rPr lang="en-US" sz="1800" i="1" dirty="0" err="1"/>
              <a:t>Bezpečnostní</a:t>
            </a:r>
            <a:r>
              <a:rPr lang="en-US" sz="1800" i="1" dirty="0"/>
              <a:t> </a:t>
            </a:r>
            <a:r>
              <a:rPr lang="en-US" sz="1800" i="1" dirty="0" err="1"/>
              <a:t>teorie</a:t>
            </a:r>
            <a:r>
              <a:rPr lang="en-US" sz="1800" i="1" dirty="0"/>
              <a:t> a </a:t>
            </a:r>
            <a:r>
              <a:rPr lang="en-US" sz="1800" i="1" dirty="0" err="1"/>
              <a:t>praxe</a:t>
            </a:r>
            <a:r>
              <a:rPr lang="en-US" sz="1800" dirty="0"/>
              <a:t>. Praha: </a:t>
            </a:r>
            <a:r>
              <a:rPr lang="en-US" sz="1800" dirty="0" err="1"/>
              <a:t>Policejní</a:t>
            </a:r>
            <a:r>
              <a:rPr lang="en-US" sz="1800" dirty="0"/>
              <a:t> </a:t>
            </a:r>
            <a:r>
              <a:rPr lang="en-US" sz="1800" dirty="0" err="1"/>
              <a:t>akademie</a:t>
            </a:r>
            <a:r>
              <a:rPr lang="en-US" sz="1800" dirty="0"/>
              <a:t> </a:t>
            </a:r>
            <a:r>
              <a:rPr lang="en-US" sz="1800" dirty="0" err="1"/>
              <a:t>České</a:t>
            </a:r>
            <a:r>
              <a:rPr lang="en-US" sz="1800" dirty="0"/>
              <a:t> </a:t>
            </a:r>
            <a:r>
              <a:rPr lang="en-US" sz="1800" dirty="0" err="1"/>
              <a:t>republiky</a:t>
            </a:r>
            <a:r>
              <a:rPr lang="en-US" sz="1800" dirty="0"/>
              <a:t> v </a:t>
            </a:r>
            <a:r>
              <a:rPr lang="en-US" sz="1800" dirty="0" err="1"/>
              <a:t>Praze</a:t>
            </a:r>
            <a:r>
              <a:rPr lang="en-US" sz="1800" dirty="0"/>
              <a:t>, 2015(3), </a:t>
            </a:r>
            <a:r>
              <a:rPr lang="en-US" sz="1800" b="1" dirty="0"/>
              <a:t>s.</a:t>
            </a:r>
            <a:r>
              <a:rPr lang="en-US" sz="1800" dirty="0"/>
              <a:t> </a:t>
            </a:r>
            <a:r>
              <a:rPr lang="en-US" sz="1800" b="1" dirty="0"/>
              <a:t>93 - 110</a:t>
            </a:r>
            <a:r>
              <a:rPr lang="en-US" sz="1800" dirty="0"/>
              <a:t>.</a:t>
            </a:r>
            <a:endParaRPr lang="cs-CZ" sz="1800" dirty="0"/>
          </a:p>
          <a:p>
            <a:pPr lvl="0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422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Cybersecurity and Cyberwar: What Everyone Needs to Know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91" y="532004"/>
            <a:ext cx="3876097" cy="580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976849" y="1105593"/>
            <a:ext cx="5453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v knihovně na FSS i MZK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093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3. </a:t>
            </a:r>
            <a:r>
              <a:rPr lang="en-US" b="1" dirty="0" smtClean="0"/>
              <a:t>BEZPEČNÉ </a:t>
            </a:r>
            <a:r>
              <a:rPr lang="en-US" b="1" dirty="0"/>
              <a:t>POUŽÍVÁNÍ ICT</a:t>
            </a:r>
            <a:r>
              <a:rPr lang="en-US" dirty="0"/>
              <a:t> </a:t>
            </a:r>
            <a:r>
              <a:rPr lang="en-US" b="1" dirty="0"/>
              <a:t>– 9.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PŘEDNÁŠEJÍCÍ: Mgr. Bc. Jakub Melichar </a:t>
            </a:r>
            <a:endParaRPr lang="cs-CZ" dirty="0"/>
          </a:p>
          <a:p>
            <a:pPr lvl="0"/>
            <a:r>
              <a:rPr lang="cs-CZ" dirty="0"/>
              <a:t>Kritéria bezpečnosti dat</a:t>
            </a:r>
          </a:p>
          <a:p>
            <a:pPr lvl="0"/>
            <a:r>
              <a:rPr lang="cs-CZ" dirty="0"/>
              <a:t>Prvky zabezpečení počítače a mobilních zařízení</a:t>
            </a:r>
          </a:p>
          <a:p>
            <a:pPr lvl="0"/>
            <a:r>
              <a:rPr lang="cs-CZ" dirty="0"/>
              <a:t>Bezpečnost elektronické komunikace</a:t>
            </a:r>
          </a:p>
          <a:p>
            <a:pPr lvl="0"/>
            <a:r>
              <a:rPr lang="cs-CZ" dirty="0"/>
              <a:t>Bezpečné používání webu</a:t>
            </a:r>
          </a:p>
          <a:p>
            <a:pPr lvl="0"/>
            <a:r>
              <a:rPr lang="cs-CZ" dirty="0"/>
              <a:t>Hrozby a rizika používání ICT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67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2713" y="597882"/>
            <a:ext cx="10431087" cy="1325563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4. MEZINÁRODNÍ </a:t>
            </a:r>
            <a:r>
              <a:rPr lang="cs-CZ" sz="4000" b="1" dirty="0"/>
              <a:t>PRÁVO OPERACÍ V KYBERPROSTORU - 16. 10. 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PŘEDNÁŠEJÍCÍ: Mgr. David </a:t>
            </a:r>
            <a:r>
              <a:rPr lang="cs-CZ" b="1" dirty="0" smtClean="0"/>
              <a:t>Komárek</a:t>
            </a:r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     </a:t>
            </a:r>
            <a:r>
              <a:rPr lang="cs-CZ" dirty="0" smtClean="0"/>
              <a:t>Úvod </a:t>
            </a:r>
            <a:r>
              <a:rPr lang="cs-CZ" dirty="0"/>
              <a:t>do mezinárodního práva veřejného</a:t>
            </a:r>
          </a:p>
          <a:p>
            <a:r>
              <a:rPr lang="cs-CZ" dirty="0"/>
              <a:t>     </a:t>
            </a:r>
            <a:r>
              <a:rPr lang="cs-CZ" dirty="0" smtClean="0"/>
              <a:t>Suverenita </a:t>
            </a:r>
            <a:r>
              <a:rPr lang="cs-CZ" dirty="0"/>
              <a:t>a </a:t>
            </a:r>
            <a:r>
              <a:rPr lang="cs-CZ" dirty="0" err="1"/>
              <a:t>Due</a:t>
            </a:r>
            <a:r>
              <a:rPr lang="cs-CZ" dirty="0"/>
              <a:t> diligence v kyberprostoru</a:t>
            </a:r>
          </a:p>
          <a:p>
            <a:r>
              <a:rPr lang="cs-CZ" dirty="0"/>
              <a:t>     Kybernetické operace v době míru</a:t>
            </a:r>
          </a:p>
          <a:p>
            <a:r>
              <a:rPr lang="cs-CZ" dirty="0"/>
              <a:t>     </a:t>
            </a:r>
            <a:r>
              <a:rPr lang="cs-CZ" dirty="0" smtClean="0"/>
              <a:t>Protiopatření</a:t>
            </a:r>
            <a:r>
              <a:rPr lang="cs-CZ" dirty="0"/>
              <a:t>, </a:t>
            </a:r>
            <a:r>
              <a:rPr lang="cs-CZ" dirty="0" err="1"/>
              <a:t>plea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necessity</a:t>
            </a:r>
            <a:r>
              <a:rPr lang="cs-CZ" dirty="0"/>
              <a:t>, sebeobrana, </a:t>
            </a:r>
            <a:r>
              <a:rPr lang="cs-CZ" dirty="0" err="1"/>
              <a:t>atribuce</a:t>
            </a:r>
            <a:endParaRPr lang="cs-CZ" dirty="0"/>
          </a:p>
          <a:p>
            <a:r>
              <a:rPr lang="cs-CZ" dirty="0"/>
              <a:t>     </a:t>
            </a:r>
            <a:r>
              <a:rPr lang="cs-CZ" dirty="0" smtClean="0"/>
              <a:t>Použití </a:t>
            </a:r>
            <a:r>
              <a:rPr lang="cs-CZ" dirty="0"/>
              <a:t>síly kybernetickými </a:t>
            </a:r>
            <a:r>
              <a:rPr lang="cs-CZ" dirty="0" smtClean="0"/>
              <a:t>prostředky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 smtClean="0"/>
              <a:t>:</a:t>
            </a:r>
            <a:endParaRPr lang="cs-CZ" dirty="0"/>
          </a:p>
          <a:p>
            <a:r>
              <a:rPr lang="en-US" dirty="0"/>
              <a:t>SCHMITT, Michael N. Tallinn Manual 2.0 on the International Law Applicable to Cyber Operations. Cambridge University Press. 2017. ISBN: 978-1316630372. </a:t>
            </a:r>
            <a:r>
              <a:rPr lang="en-US" dirty="0" err="1"/>
              <a:t>Kapitoly</a:t>
            </a:r>
            <a:r>
              <a:rPr lang="en-US" dirty="0"/>
              <a:t> </a:t>
            </a:r>
            <a:r>
              <a:rPr lang="en-US" b="1" dirty="0"/>
              <a:t>1,2, 4 a 14 (154 s.)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6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ibgen.io/covers/1643000/46e6f8fe7af0e80d3ba7e1e1032ec6e1-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487" y="481436"/>
            <a:ext cx="3817908" cy="5802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12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38951"/>
            <a:ext cx="10515600" cy="132556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 smtClean="0"/>
              <a:t>5. ROLE </a:t>
            </a:r>
            <a:r>
              <a:rPr lang="cs-CZ" b="1" dirty="0"/>
              <a:t>CERT/CSIRT</a:t>
            </a:r>
            <a:r>
              <a:rPr lang="cs-CZ" b="1" cap="all" dirty="0"/>
              <a:t> v systému zajišťování národní bezpečnosti</a:t>
            </a:r>
            <a:r>
              <a:rPr lang="cs-CZ" b="1" dirty="0"/>
              <a:t> – 23. 10. </a:t>
            </a:r>
            <a:r>
              <a:rPr lang="cs-CZ" dirty="0"/>
              <a:t/>
            </a:r>
            <a:br>
              <a:rPr lang="cs-CZ" dirty="0"/>
            </a:br>
            <a:r>
              <a:rPr lang="en-US" b="1" dirty="0"/>
              <a:t/>
            </a:r>
            <a:br>
              <a:rPr lang="en-US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PŘEDNÁŠEJÍCÍ:  PhDr. Roman </a:t>
            </a:r>
            <a:r>
              <a:rPr lang="en-US" b="1" dirty="0" err="1" smtClean="0"/>
              <a:t>Pačka</a:t>
            </a:r>
            <a:endParaRPr lang="cs-CZ" b="1" dirty="0" smtClean="0"/>
          </a:p>
          <a:p>
            <a:pPr lvl="0"/>
            <a:r>
              <a:rPr lang="cs-CZ" dirty="0"/>
              <a:t>Historie CERT/CSIRT</a:t>
            </a:r>
          </a:p>
          <a:p>
            <a:pPr lvl="0"/>
            <a:r>
              <a:rPr lang="cs-CZ" dirty="0"/>
              <a:t>Typologie CERT/CSIRT </a:t>
            </a:r>
          </a:p>
          <a:p>
            <a:pPr lvl="0"/>
            <a:r>
              <a:rPr lang="cs-CZ" dirty="0"/>
              <a:t>Funkce a role CERT/CSIRT v systému zajišťování národní bezpečnosti</a:t>
            </a:r>
          </a:p>
          <a:p>
            <a:pPr lvl="0"/>
            <a:r>
              <a:rPr lang="cs-CZ" dirty="0"/>
              <a:t>Kultura CERT komunity a aktuální výzvy</a:t>
            </a:r>
          </a:p>
          <a:p>
            <a:pPr lvl="0"/>
            <a:r>
              <a:rPr lang="cs-CZ" dirty="0"/>
              <a:t>Případová studie České republiky</a:t>
            </a:r>
          </a:p>
          <a:p>
            <a:pPr marL="0" indent="0">
              <a:buNone/>
            </a:pPr>
            <a:r>
              <a:rPr lang="en-US" b="1" dirty="0" err="1"/>
              <a:t>Povinná</a:t>
            </a:r>
            <a:r>
              <a:rPr lang="en-US" b="1" dirty="0"/>
              <a:t> </a:t>
            </a:r>
            <a:r>
              <a:rPr lang="en-US" b="1" dirty="0" err="1"/>
              <a:t>četba</a:t>
            </a:r>
            <a:r>
              <a:rPr lang="en-US" b="1" dirty="0"/>
              <a:t>:</a:t>
            </a:r>
            <a:endParaRPr lang="cs-CZ" dirty="0"/>
          </a:p>
          <a:p>
            <a:r>
              <a:rPr lang="en-US" dirty="0"/>
              <a:t>MORGUS, Robert, Isabel SKIERKA, </a:t>
            </a:r>
            <a:r>
              <a:rPr lang="en-US" dirty="0" err="1"/>
              <a:t>Mirko</a:t>
            </a:r>
            <a:r>
              <a:rPr lang="en-US" dirty="0"/>
              <a:t> HOHMANN a Tim MAURER. </a:t>
            </a:r>
            <a:r>
              <a:rPr lang="en-US" i="1" dirty="0"/>
              <a:t>National CSIRTs and Their Role in Computer Security Incident Response</a:t>
            </a:r>
            <a:r>
              <a:rPr lang="en-US" dirty="0"/>
              <a:t>. </a:t>
            </a:r>
            <a:r>
              <a:rPr lang="en-US" dirty="0" err="1"/>
              <a:t>Tallin</a:t>
            </a:r>
            <a:r>
              <a:rPr lang="en-US" dirty="0"/>
              <a:t>: CCDCOE, 2015. </a:t>
            </a:r>
            <a:r>
              <a:rPr lang="en-US" b="1" dirty="0"/>
              <a:t>34 s</a:t>
            </a:r>
            <a:r>
              <a:rPr lang="en-US" dirty="0"/>
              <a:t>. </a:t>
            </a:r>
            <a:r>
              <a:rPr lang="en-US" dirty="0" err="1"/>
              <a:t>Dostupné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z: </a:t>
            </a:r>
            <a:r>
              <a:rPr lang="en-US" u="sng" dirty="0">
                <a:hlinkClick r:id="rId2"/>
              </a:rPr>
              <a:t>https://bit.ly/2BDskCP</a:t>
            </a:r>
            <a:r>
              <a:rPr lang="en-US" dirty="0"/>
              <a:t> </a:t>
            </a:r>
            <a:endParaRPr lang="cs-CZ" dirty="0"/>
          </a:p>
          <a:p>
            <a:r>
              <a:rPr lang="en-US" u="sng" dirty="0">
                <a:hlinkClick r:id="rId3"/>
              </a:rPr>
              <a:t>http://www.cert.org/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96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718</Words>
  <Application>Microsoft Office PowerPoint</Application>
  <PresentationFormat>Širokoúhlá obrazovka</PresentationFormat>
  <Paragraphs>139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KYBERNETICKÁ BEZPEČNOST </vt:lpstr>
      <vt:lpstr>Základní informace</vt:lpstr>
      <vt:lpstr>Cíle kurzu</vt:lpstr>
      <vt:lpstr>2. KONCEPTUÁLNÍ A TEORETICKÉ ASPEKTY KYBERNETICKÉ BEZPEČNOSTI - 25. 9 </vt:lpstr>
      <vt:lpstr>Prezentace aplikace PowerPoint</vt:lpstr>
      <vt:lpstr>3. BEZPEČNÉ POUŽÍVÁNÍ ICT – 9. 10</vt:lpstr>
      <vt:lpstr>4. MEZINÁRODNÍ PRÁVO OPERACÍ V KYBERPROSTORU - 16. 10.  </vt:lpstr>
      <vt:lpstr>Prezentace aplikace PowerPoint</vt:lpstr>
      <vt:lpstr>5. ROLE CERT/CSIRT v systému zajišťování národní bezpečnosti – 23. 10.   </vt:lpstr>
      <vt:lpstr>6. KYBERNETICKÁ OBRANA A PREDIKCE VÝVOJE OPERAČNÍHO PROSTŘEDÍ – 30. 10.   </vt:lpstr>
      <vt:lpstr>7. PROPAGANDA A INFORMAČNÍ VÁLKA – 6. 11.  </vt:lpstr>
      <vt:lpstr>8. KYBERTERORISMUS - 13. 11.   </vt:lpstr>
      <vt:lpstr>9. PRAKTICKÁ UKÁZKA: EXKURZE NA NCKB, adresa: Mučednická 31, Brno – 15. 11. (začátek od 9:00 - 10:45) </vt:lpstr>
      <vt:lpstr>10. PŘÍSTUPY K ZAJIŠŤOVÁNÍ KYBERNETICKÉ BEZPEČNOSTI: „THE WEST VERSUS THE REST“? – 20. 11.  </vt:lpstr>
      <vt:lpstr>11. ZAJIŠŤOVÁNÍ KYBERNETICKÉ BEZPEČNOSTI VOLEB A VOLEBNÍHO PROCESU - 27. 11.   </vt:lpstr>
      <vt:lpstr>12. TABLE-TOP CVIČENÍ – 4. 12.  </vt:lpstr>
      <vt:lpstr>13. VZNIK MEZINÁRODNÍHO REŽIMU PRO KYBERNETICKOU BEZPEČNOST  – 11. 12.  </vt:lpstr>
      <vt:lpstr>14. PŘEDTERMÍN ZÁVĚREČNÉHO PÍSEMNÉHO PŘEZKOUŠENÍ – 18.12.   </vt:lpstr>
      <vt:lpstr>HODNOCENÍ</vt:lpstr>
      <vt:lpstr>SEMINÁRNÍ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KYBERNETICKÁ BEZPEČNOST</dc:title>
  <dc:creator>Pavlíková Miroslava</dc:creator>
  <cp:lastModifiedBy>Pavlíková Miroslava</cp:lastModifiedBy>
  <cp:revision>8</cp:revision>
  <dcterms:created xsi:type="dcterms:W3CDTF">2018-09-18T06:00:34Z</dcterms:created>
  <dcterms:modified xsi:type="dcterms:W3CDTF">2018-09-18T07:01:26Z</dcterms:modified>
</cp:coreProperties>
</file>