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7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7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Nuclear_proliferation#/media/File:Nuclear_weapon_programs_worldwide_oct2006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1BRE-DBsA?t=43m11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Technologies and 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dirty="0" smtClean="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. 201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8</a:t>
            </a:r>
            <a:endParaRPr lang="en" dirty="0">
              <a:latin typeface="Calibri"/>
              <a:ea typeface="Calibri"/>
              <a:cs typeface="Calibri"/>
              <a:sym typeface="Calibri"/>
            </a:endParaRPr>
          </a:p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892366" y="2225407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 smtClean="0">
                <a:latin typeface="Calibri"/>
                <a:ea typeface="Calibri"/>
                <a:cs typeface="Calibri"/>
                <a:sym typeface="Calibri"/>
              </a:rPr>
              <a:t>Nuclear, chemical weapons, PGS</a:t>
            </a:r>
            <a:endParaRPr lang="en"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Current arsenals</a:t>
            </a:r>
            <a:endParaRPr lang="en"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permanent members of UN SC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plus India, Pakistan and Israel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ongoing efforts by DPRK and Iran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former programs in Libya, Iraq, Syria, South Africa, Brazil, Taiwan, Sout Korea, Yugoslavia, </a:t>
            </a:r>
            <a:r>
              <a:rPr lang="en" sz="1600" dirty="0"/>
              <a:t>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4"/>
              </a:rPr>
              <a:t>https://en.wikipedia.org/wiki/Nuclear_proliferation#/</a:t>
            </a:r>
            <a:r>
              <a:rPr lang="en" sz="1050" u="sng" dirty="0" smtClean="0">
                <a:solidFill>
                  <a:schemeClr val="hlink"/>
                </a:solidFill>
                <a:hlinkClick r:id="rId4"/>
              </a:rPr>
              <a:t>media/File:Nuclear_weapon_programs_worldwide_oct2006.png</a:t>
            </a:r>
            <a:endParaRPr sz="1050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477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- SLAM (1955-1964)</a:t>
            </a:r>
          </a:p>
          <a:p>
            <a:r>
              <a:rPr lang="en-US" sz="1600" dirty="0" smtClean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Terrorism</a:t>
            </a:r>
            <a:endParaRPr lang="en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ongoing speculations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esp. after collapse of USSR and </a:t>
            </a:r>
            <a:r>
              <a:rPr lang="en" sz="1600" dirty="0"/>
              <a:t>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regular news about efforts of terrorist groups to procure nuclear weapons or dirty bombs, so far without confirmation or results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building a nuclear weapon from scratch impossible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might steal it, buy it or attack a nuclear facility</a:t>
            </a:r>
            <a:endParaRPr lang="en" sz="1800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building dirty bomb is trivial, could be used to spread fear</a:t>
            </a:r>
            <a:endParaRPr lang="en" sz="1800" dirty="0"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Types of chemical weapons I.</a:t>
            </a:r>
            <a:endParaRPr lang="en"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Nerve </a:t>
            </a:r>
            <a:r>
              <a:rPr lang="en" sz="1800" dirty="0" smtClean="0"/>
              <a:t>agents</a:t>
            </a:r>
            <a:endParaRPr lang="en" sz="1800" dirty="0" smtClean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sarin, soman, tabun, </a:t>
            </a:r>
            <a:r>
              <a:rPr lang="en" sz="1600" dirty="0" smtClean="0"/>
              <a:t>VX, novichok </a:t>
            </a:r>
            <a:endParaRPr lang="en" sz="16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Blood agents</a:t>
            </a:r>
            <a:endParaRPr lang="en" sz="1800" dirty="0" smtClean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absorbed into blood by inhalation or consumption &gt; block </a:t>
            </a:r>
            <a:r>
              <a:rPr lang="en" sz="1600" dirty="0" smtClean="0"/>
              <a:t>oxygen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cyanide</a:t>
            </a:r>
            <a:r>
              <a:rPr lang="en" sz="1600" dirty="0" smtClean="0"/>
              <a:t>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</a:t>
            </a:r>
            <a:r>
              <a:rPr lang="en" dirty="0" smtClean="0"/>
              <a:t>weapons II.</a:t>
            </a:r>
            <a:endParaRPr lang="en" dirty="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Blistering agents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up to 24 hours after contact, chemical burns for days, extremely painful, necrotic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yperite (mustard gas), lewisite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Psychoactive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temporary loss of consciousness, confusion, hallucinations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Incapacitating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chloracetophenon, </a:t>
            </a:r>
            <a:r>
              <a:rPr lang="en" sz="1600" dirty="0"/>
              <a:t>CS, CR, </a:t>
            </a:r>
            <a:r>
              <a:rPr lang="en" sz="1600" dirty="0" smtClean="0"/>
              <a:t>adamsite</a:t>
            </a:r>
            <a:endParaRPr lang="en" sz="1600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 </a:t>
            </a:r>
            <a:r>
              <a:rPr lang="en" dirty="0"/>
              <a:t>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 smtClean="0"/>
              <a:t>use of smoke since time immemorial</a:t>
            </a:r>
            <a:endParaRPr lang="en" sz="20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 smtClean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 smtClean="0"/>
              <a:t>boom of chemistry since 19th century</a:t>
            </a:r>
            <a:endParaRPr lang="en" sz="20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 smtClean="0"/>
              <a:t>largest use in history during First </a:t>
            </a:r>
            <a:r>
              <a:rPr lang="en" sz="2000" dirty="0" smtClean="0"/>
              <a:t>World </a:t>
            </a:r>
            <a:r>
              <a:rPr lang="en" sz="2000" dirty="0" smtClean="0"/>
              <a:t>War</a:t>
            </a:r>
            <a:endParaRPr lang="en" sz="20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1914 </a:t>
            </a:r>
            <a:r>
              <a:rPr lang="en" sz="1800" dirty="0" smtClean="0"/>
              <a:t>– tear gas, first use by France, unsuccessful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1915 - </a:t>
            </a:r>
            <a:r>
              <a:rPr lang="en" sz="1800" dirty="0" smtClean="0"/>
              <a:t>chlorine, phosgene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1917 - </a:t>
            </a:r>
            <a:r>
              <a:rPr lang="en" sz="1800" dirty="0" smtClean="0"/>
              <a:t>yperite (mustard gas)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over 1 million soldiers impacted, </a:t>
            </a:r>
            <a:r>
              <a:rPr lang="en" sz="1800" dirty="0"/>
              <a:t>100 </a:t>
            </a:r>
            <a:r>
              <a:rPr lang="en" sz="1800" dirty="0" smtClean="0"/>
              <a:t>thousand killed (primarily by phosgene)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all major powers used chemical weapons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 smtClean="0"/>
              <a:t>nerve gases discovered in Germanny in 1930s</a:t>
            </a:r>
            <a:endParaRPr lang="en" sz="2000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 </a:t>
            </a:r>
            <a:r>
              <a:rPr lang="en" dirty="0"/>
              <a:t>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very limited combat use during </a:t>
            </a:r>
            <a:r>
              <a:rPr lang="en" sz="1600" dirty="0" smtClean="0"/>
              <a:t>WW2 – why?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Germany did not know nobody else discovered nerve gas, worried about escalation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used </a:t>
            </a:r>
            <a:r>
              <a:rPr lang="en" sz="1400" dirty="0" smtClean="0"/>
              <a:t>a lot by Japan</a:t>
            </a:r>
            <a:endParaRPr lang="en" sz="14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planned use for defense of Great Britain</a:t>
            </a:r>
            <a:endParaRPr lang="en" sz="14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Zyklon B </a:t>
            </a:r>
            <a:r>
              <a:rPr lang="en" sz="1400" dirty="0" smtClean="0"/>
              <a:t>in extermination camps</a:t>
            </a:r>
            <a:endParaRPr lang="en" sz="14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“gas race” during Cold War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used in smaller conflicts in Middle East, Africa, etc.</a:t>
            </a:r>
            <a:endParaRPr lang="en" sz="1600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Technology used</a:t>
            </a:r>
            <a:endParaRPr lang="en" dirty="0"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 smtClean="0"/>
              <a:t>methods of dispersion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400" dirty="0" smtClean="0"/>
              <a:t>wind, artillery, air bombs, spraying, binary munitions</a:t>
            </a:r>
            <a:endParaRPr lang="en" sz="14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 smtClean="0"/>
              <a:t>methods of protection</a:t>
            </a:r>
            <a:endParaRPr lang="en" sz="1600" dirty="0"/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 smtClean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 smtClean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 smtClean="0"/>
              <a:t>neutralizing chemical agents, antidotes, electronic detection</a:t>
            </a:r>
            <a:endParaRPr lang="en" sz="1400" dirty="0"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Strategic and tactical aspect</a:t>
            </a:r>
            <a:endParaRPr lang="en" dirty="0"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800" dirty="0" smtClean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 smtClean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 smtClean="0"/>
              <a:t>contamination</a:t>
            </a:r>
            <a:endParaRPr lang="en" sz="1800" dirty="0"/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 smtClean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 smtClean="0"/>
              <a:t>very bad for PR</a:t>
            </a:r>
            <a:endParaRPr lang="en" sz="1800" dirty="0"/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 smtClean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 smtClean="0"/>
              <a:t>can escalate quickly</a:t>
            </a:r>
            <a:endParaRPr lang="en" sz="1800" dirty="0"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Terrorism etc.</a:t>
            </a:r>
            <a:endParaRPr lang="en" dirty="0"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chemical weapons are relatively easily procurable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 smtClean="0"/>
              <a:t>not effective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Aum Shinrikyo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sz="1200" dirty="0" smtClean="0"/>
              <a:t>(</a:t>
            </a:r>
            <a:r>
              <a:rPr lang="en" sz="1200" dirty="0"/>
              <a:t>4x sarin, 4x VX, 1x </a:t>
            </a:r>
            <a:r>
              <a:rPr lang="en" sz="1200" dirty="0" smtClean="0"/>
              <a:t>phosgene and cyanide)</a:t>
            </a:r>
            <a:endParaRPr lang="en" sz="12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2x successful, 14 killed, 4000 injured</a:t>
            </a:r>
            <a:endParaRPr lang="en" sz="1600" dirty="0"/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sz="1800" dirty="0" smtClean="0"/>
              <a:t>Moscow theater siege, kolokol-1 used by police, </a:t>
            </a:r>
            <a:r>
              <a:rPr lang="en" sz="1800" dirty="0"/>
              <a:t>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attacks on chlorine tanks in Iraq, </a:t>
            </a:r>
            <a:r>
              <a:rPr lang="en" sz="1800" dirty="0"/>
              <a:t>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use in Syria since </a:t>
            </a:r>
            <a:r>
              <a:rPr lang="en" sz="1800" dirty="0"/>
              <a:t>2012, </a:t>
            </a:r>
            <a:r>
              <a:rPr lang="en" sz="1800" dirty="0" smtClean="0"/>
              <a:t>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 smtClean="0"/>
              <a:t>(chlorine, </a:t>
            </a:r>
            <a:r>
              <a:rPr lang="en" sz="1600" dirty="0"/>
              <a:t>sarin, </a:t>
            </a:r>
            <a:r>
              <a:rPr lang="en" sz="1600" dirty="0" smtClean="0"/>
              <a:t>yperite, tear gas)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assassination of </a:t>
            </a:r>
            <a:r>
              <a:rPr lang="en" sz="1800" dirty="0"/>
              <a:t>Kim Jong Nam, 13/2/2017, </a:t>
            </a:r>
            <a:r>
              <a:rPr lang="en" sz="1800" dirty="0" smtClean="0"/>
              <a:t>VX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Sainsbury attack on Skripals, 04/04/2018, novichok</a:t>
            </a:r>
            <a:endParaRPr lang="en" sz="1800" dirty="0"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- scramjet</a:t>
            </a:r>
          </a:p>
          <a:p>
            <a:r>
              <a:rPr lang="en-US" sz="1800" dirty="0" smtClean="0"/>
              <a:t>- goal is fastest possible reaction when ballistic missiles cannot be used and cruise missiles are too slow</a:t>
            </a:r>
          </a:p>
          <a:p>
            <a:r>
              <a:rPr lang="en-US" sz="1800" dirty="0" smtClean="0"/>
              <a:t>- hypersonic (mach5+)</a:t>
            </a:r>
          </a:p>
          <a:p>
            <a:r>
              <a:rPr lang="en-US" sz="1800" dirty="0" smtClean="0"/>
              <a:t>- flight across pacific in 1-2h</a:t>
            </a:r>
          </a:p>
          <a:p>
            <a:r>
              <a:rPr lang="en-US" sz="1800" dirty="0" smtClean="0"/>
              <a:t>- theoretical basics known since WW2</a:t>
            </a:r>
          </a:p>
          <a:p>
            <a:r>
              <a:rPr lang="en-US" sz="1800" dirty="0" smtClean="0"/>
              <a:t>- mixed success in tests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36116" y="1284238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 smtClean="0"/>
              <a:t>- </a:t>
            </a:r>
            <a:r>
              <a:rPr lang="cs-CZ" sz="1600" dirty="0" smtClean="0"/>
              <a:t>Mach7</a:t>
            </a:r>
            <a:r>
              <a:rPr lang="cs-CZ" sz="1600" dirty="0"/>
              <a:t>+, </a:t>
            </a:r>
            <a:r>
              <a:rPr lang="en-US" sz="1600" dirty="0" smtClean="0"/>
              <a:t>range up to</a:t>
            </a:r>
            <a:r>
              <a:rPr lang="cs-CZ" sz="1600" dirty="0" smtClean="0"/>
              <a:t> </a:t>
            </a:r>
            <a:r>
              <a:rPr lang="cs-CZ" sz="1600" dirty="0"/>
              <a:t>200 km</a:t>
            </a:r>
          </a:p>
          <a:p>
            <a:r>
              <a:rPr lang="cs-CZ" sz="1600" dirty="0"/>
              <a:t>- </a:t>
            </a:r>
            <a:r>
              <a:rPr lang="en-US" sz="1600" dirty="0" smtClean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</a:t>
            </a:r>
            <a:r>
              <a:rPr lang="pt-BR" sz="1600" dirty="0" smtClean="0"/>
              <a:t>small “cheap” munition, less risky to store</a:t>
            </a:r>
            <a:endParaRPr lang="pt-BR" sz="1600" dirty="0"/>
          </a:p>
          <a:p>
            <a:r>
              <a:rPr lang="cs-CZ" sz="1600" dirty="0"/>
              <a:t>- </a:t>
            </a:r>
            <a:r>
              <a:rPr lang="en-US" sz="1600" dirty="0" smtClean="0"/>
              <a:t>purely kinetic energy kill</a:t>
            </a:r>
            <a:endParaRPr lang="cs-CZ" sz="1600" dirty="0"/>
          </a:p>
          <a:p>
            <a:r>
              <a:rPr lang="de-DE" sz="1600" dirty="0"/>
              <a:t>- </a:t>
            </a:r>
            <a:r>
              <a:rPr lang="de-DE" sz="1600" dirty="0" smtClean="0"/>
              <a:t>11 </a:t>
            </a:r>
            <a:r>
              <a:rPr lang="de-DE" sz="1600" dirty="0" err="1" smtClean="0"/>
              <a:t>kilograms</a:t>
            </a:r>
            <a:r>
              <a:rPr lang="de-DE" sz="1600" dirty="0" smtClean="0"/>
              <a:t> @ </a:t>
            </a:r>
            <a:r>
              <a:rPr lang="de-DE" sz="1600" dirty="0"/>
              <a:t>Mach7 ≈ 87t @ 100 km/h (</a:t>
            </a:r>
            <a:r>
              <a:rPr lang="de-DE" sz="1600" dirty="0" err="1" smtClean="0"/>
              <a:t>locomotive</a:t>
            </a:r>
            <a:r>
              <a:rPr lang="de-DE" sz="1600" dirty="0" smtClean="0"/>
              <a:t>)</a:t>
            </a:r>
            <a:endParaRPr lang="de-DE" sz="1600" dirty="0"/>
          </a:p>
          <a:p>
            <a:r>
              <a:rPr lang="pl-PL" sz="1600" dirty="0"/>
              <a:t>- </a:t>
            </a:r>
            <a:r>
              <a:rPr lang="en-US" sz="1600" dirty="0" smtClean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</a:t>
            </a:r>
            <a:r>
              <a:rPr lang="en-US" sz="1600" dirty="0" smtClean="0"/>
              <a:t>”</a:t>
            </a:r>
          </a:p>
          <a:p>
            <a:r>
              <a:rPr lang="cs-CZ" sz="700" dirty="0">
                <a:hlinkClick r:id="rId2"/>
              </a:rPr>
              <a:t>https://</a:t>
            </a:r>
            <a:r>
              <a:rPr lang="cs-CZ" sz="700" dirty="0" smtClean="0">
                <a:hlinkClick r:id="rId2"/>
              </a:rPr>
              <a:t>www.youtube.com/watch?v=O2QqOvFMG_A&amp;feature=youtu.be&amp;t=8s</a:t>
            </a:r>
            <a:endParaRPr lang="en-US" sz="700" dirty="0" smtClean="0"/>
          </a:p>
          <a:p>
            <a:endParaRPr lang="cs-CZ" sz="1600" dirty="0"/>
          </a:p>
          <a:p>
            <a:r>
              <a:rPr lang="cs-CZ" sz="1600" dirty="0" smtClean="0"/>
              <a:t>- </a:t>
            </a:r>
            <a:r>
              <a:rPr lang="en-US" sz="1600" dirty="0" smtClean="0"/>
              <a:t>problems:</a:t>
            </a:r>
          </a:p>
          <a:p>
            <a:pPr lvl="1"/>
            <a:r>
              <a:rPr lang="en-US" sz="1400" dirty="0" smtClean="0"/>
              <a:t>gun wear and durability</a:t>
            </a:r>
          </a:p>
          <a:p>
            <a:pPr lvl="1"/>
            <a:r>
              <a:rPr lang="en-US" sz="1400" dirty="0" smtClean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Basic fission</a:t>
            </a:r>
            <a:endParaRPr lang="en"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Types</a:t>
            </a:r>
            <a:endParaRPr lang="en"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first, less efficient and simpler design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assembly of 2 subcritical parts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(Nagasaki,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newer, more efficient design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concentional explosion compresses the core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Trinity test </a:t>
            </a:r>
            <a:r>
              <a:rPr lang="en" dirty="0"/>
              <a:t>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(Hirošima,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Nuclear fusion</a:t>
            </a:r>
            <a:endParaRPr lang="en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boosting yield of fission bombs by adding helium isotopes (1940s)</a:t>
            </a:r>
            <a:endParaRPr lang="en" sz="14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thermonuclear/hydrogen bombs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developed in 50s</a:t>
            </a:r>
            <a:endParaRPr lang="en" sz="14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Tsar </a:t>
            </a:r>
            <a:r>
              <a:rPr lang="en" sz="1400" dirty="0" smtClean="0"/>
              <a:t>Bomb, </a:t>
            </a:r>
            <a:r>
              <a:rPr lang="en" sz="1400" dirty="0"/>
              <a:t>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roughly 1000x stronger than WW2 bombs</a:t>
            </a:r>
            <a:endParaRPr lang="en" sz="14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commonly used today on ballistic missiles</a:t>
            </a:r>
            <a:endParaRPr lang="en" sz="1400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Other types</a:t>
            </a:r>
            <a:endParaRPr lang="en" dirty="0"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optimized for neutron radiation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minimal physical destruction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“kills people, leaves buildings standing”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can be used on tactical or ABM missiles</a:t>
            </a:r>
            <a:endParaRPr lang="en" sz="16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optimized for gamma and x-ray radiation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overloads and destroys electronics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non-nuclear variant also exist</a:t>
            </a:r>
            <a:endParaRPr lang="en" sz="1600" dirty="0"/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Radiological weapons</a:t>
            </a:r>
            <a:endParaRPr lang="en"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 smtClean="0"/>
              <a:t>so called “dirty bomb”</a:t>
            </a: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spreading radiation through conventional explosion</a:t>
            </a: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tested as </a:t>
            </a:r>
            <a:r>
              <a:rPr lang="en" sz="1600" dirty="0"/>
              <a:t>Denial-of-Access </a:t>
            </a:r>
            <a:r>
              <a:rPr lang="en" sz="1600" dirty="0" smtClean="0"/>
              <a:t>weapon</a:t>
            </a: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possibly attractive for terrorists</a:t>
            </a: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sounds scary but quite impractical</a:t>
            </a:r>
            <a:endParaRPr lang="en" sz="1600"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radiation too weak, temporary and can be cleaned up</a:t>
            </a:r>
            <a:endParaRPr lang="en" sz="1400"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primary threat is panic, not direct deaths</a:t>
            </a:r>
            <a:endParaRPr lang="en" sz="1400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 smtClean="0">
              <a:solidFill>
                <a:schemeClr val="hlink"/>
              </a:solidFill>
              <a:hlinkClick r:id="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 smtClean="0">
              <a:solidFill>
                <a:schemeClr val="hlink"/>
              </a:solidFill>
              <a:hlinkClick r:id="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 dirty="0" smtClean="0">
                <a:solidFill>
                  <a:schemeClr val="hlink"/>
                </a:solidFill>
                <a:hlinkClick r:id=""/>
              </a:rPr>
              <a:t>https</a:t>
            </a:r>
            <a:r>
              <a:rPr lang="en" sz="1050" u="sng" dirty="0">
                <a:solidFill>
                  <a:schemeClr val="hlink"/>
                </a:solidFill>
                <a:hlinkClick r:id="rId3"/>
              </a:rPr>
              <a:t>://youtu.be/WD1BRE-DBsA?t=43m11s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2006</a:t>
            </a:r>
            <a:r>
              <a:rPr lang="en" sz="1600" dirty="0"/>
              <a:t>, </a:t>
            </a:r>
            <a:r>
              <a:rPr lang="en" sz="1600" dirty="0" smtClean="0"/>
              <a:t>Litviněnko assassination</a:t>
            </a:r>
            <a:endParaRPr lang="en" sz="16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Depleted uranium</a:t>
            </a:r>
            <a:endParaRPr lang="en"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by-product from uranium enrichment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50% heavier than lead, similar to tungsten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but cheaper and pyrophoric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used in munitions, armoud, shielding, counterweights…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lasting controversy regarding its effect on health and environment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 smtClean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sz="1800" dirty="0"/>
              <a:t>no nuclear reaction taking </a:t>
            </a:r>
            <a:r>
              <a:rPr lang="en" sz="1800" dirty="0" smtClean="0"/>
              <a:t>place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but can be quite toxic (similar to other </a:t>
            </a:r>
            <a:r>
              <a:rPr lang="en" sz="1800" dirty="0" smtClean="0"/>
              <a:t>heavy </a:t>
            </a:r>
            <a:r>
              <a:rPr lang="en" sz="1800" dirty="0" smtClean="0"/>
              <a:t>metals)</a:t>
            </a:r>
            <a:endParaRPr lang="en" sz="1800" dirty="0"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</a:t>
            </a:r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47826" y="1360800"/>
            <a:ext cx="4778700" cy="32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nucleus and radioactivity discovered before </a:t>
            </a:r>
            <a:r>
              <a:rPr lang="en" sz="1600" dirty="0" smtClean="0"/>
              <a:t>WW1	(Rutherford, Currie</a:t>
            </a:r>
            <a:r>
              <a:rPr lang="en" sz="1600" dirty="0" smtClean="0"/>
              <a:t>)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first principles developed  in 30s	</a:t>
            </a:r>
            <a:r>
              <a:rPr lang="en" sz="1600" dirty="0" smtClean="0"/>
              <a:t>	</a:t>
            </a:r>
            <a:r>
              <a:rPr lang="en" sz="1600" dirty="0" smtClean="0"/>
              <a:t>	(Leo </a:t>
            </a:r>
            <a:r>
              <a:rPr lang="en" sz="1600" dirty="0"/>
              <a:t>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1942 </a:t>
            </a:r>
            <a:r>
              <a:rPr lang="en" sz="1600" dirty="0" smtClean="0"/>
              <a:t>project Manhattan started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UK </a:t>
            </a:r>
            <a:r>
              <a:rPr lang="en" sz="1400" dirty="0" smtClean="0"/>
              <a:t>lacked the industrial capacity</a:t>
            </a:r>
            <a:endParaRPr lang="en" sz="14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 smtClean="0"/>
              <a:t>Germany focused on rocketry</a:t>
            </a:r>
            <a:endParaRPr lang="en" sz="14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1945 </a:t>
            </a:r>
            <a:r>
              <a:rPr lang="en" sz="1600" dirty="0" smtClean="0"/>
              <a:t>end of WW2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</a:t>
            </a:r>
            <a:r>
              <a:rPr lang="en" sz="1600" dirty="0" smtClean="0"/>
              <a:t>SSR </a:t>
            </a:r>
            <a:r>
              <a:rPr lang="en" sz="1600" dirty="0"/>
              <a:t>(1949), </a:t>
            </a:r>
            <a:r>
              <a:rPr lang="en" sz="1600" dirty="0" smtClean="0"/>
              <a:t>UK </a:t>
            </a:r>
            <a:r>
              <a:rPr lang="en" sz="1600" dirty="0"/>
              <a:t>(1952), </a:t>
            </a:r>
            <a:r>
              <a:rPr lang="en" sz="1600" dirty="0" smtClean="0"/>
              <a:t>France </a:t>
            </a:r>
            <a:r>
              <a:rPr lang="en" sz="1600" dirty="0"/>
              <a:t>(1960), </a:t>
            </a:r>
            <a:r>
              <a:rPr lang="en" sz="1600" dirty="0" smtClean="0"/>
              <a:t>China (1964</a:t>
            </a:r>
            <a:r>
              <a:rPr lang="en" sz="1600" dirty="0"/>
              <a:t>), </a:t>
            </a:r>
            <a:r>
              <a:rPr lang="en" sz="1600" dirty="0" smtClean="0"/>
              <a:t>Israel </a:t>
            </a:r>
            <a:r>
              <a:rPr lang="en" sz="1600" dirty="0"/>
              <a:t>(196?), </a:t>
            </a:r>
            <a:r>
              <a:rPr lang="en" sz="1600" dirty="0" smtClean="0"/>
              <a:t>India </a:t>
            </a:r>
            <a:r>
              <a:rPr lang="en" sz="1600" dirty="0"/>
              <a:t>(1974), </a:t>
            </a:r>
            <a:r>
              <a:rPr lang="en" sz="1600" dirty="0" smtClean="0"/>
              <a:t>Pakistan </a:t>
            </a:r>
            <a:r>
              <a:rPr lang="en" sz="1600" dirty="0"/>
              <a:t>(1998</a:t>
            </a:r>
            <a:r>
              <a:rPr lang="en" sz="1600" dirty="0" smtClean="0"/>
              <a:t>), DPRK (2016?)</a:t>
            </a:r>
            <a:endParaRPr lang="en" sz="16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1284</TotalTime>
  <Words>999</Words>
  <Application>Microsoft Office PowerPoint</Application>
  <PresentationFormat>Předvádění na obrazovce (16:9)</PresentationFormat>
  <Paragraphs>178</Paragraphs>
  <Slides>25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Prezentace aplikace PowerPoint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Prezentace aplikace PowerPoint</vt:lpstr>
      <vt:lpstr>Some notable weapon systems</vt:lpstr>
      <vt:lpstr>Terrorism</vt:lpstr>
      <vt:lpstr>Prezentace aplikace PowerPoint</vt:lpstr>
      <vt:lpstr>Types of chemical weapons I.</vt:lpstr>
      <vt:lpstr>Types of chemical weapons II.</vt:lpstr>
      <vt:lpstr>Prezentace aplikace PowerPoint</vt:lpstr>
      <vt:lpstr>History I.</vt:lpstr>
      <vt:lpstr>Prezentace aplikace PowerPoint</vt:lpstr>
      <vt:lpstr>History II.</vt:lpstr>
      <vt:lpstr>Technology used</vt:lpstr>
      <vt:lpstr>Strategic and tactical aspect</vt:lpstr>
      <vt:lpstr>Terrorism etc.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171810</cp:lastModifiedBy>
  <cp:revision>110</cp:revision>
  <dcterms:modified xsi:type="dcterms:W3CDTF">2018-10-10T15:58:26Z</dcterms:modified>
</cp:coreProperties>
</file>