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0"/>
  </p:notesMasterIdLst>
  <p:sldIdLst>
    <p:sldId id="256" r:id="rId2"/>
    <p:sldId id="291" r:id="rId3"/>
    <p:sldId id="278" r:id="rId4"/>
    <p:sldId id="277" r:id="rId5"/>
    <p:sldId id="257" r:id="rId6"/>
    <p:sldId id="261" r:id="rId7"/>
    <p:sldId id="262" r:id="rId8"/>
    <p:sldId id="259" r:id="rId9"/>
    <p:sldId id="280" r:id="rId10"/>
    <p:sldId id="279" r:id="rId11"/>
    <p:sldId id="292" r:id="rId12"/>
    <p:sldId id="296" r:id="rId13"/>
    <p:sldId id="298" r:id="rId14"/>
    <p:sldId id="300" r:id="rId15"/>
    <p:sldId id="299" r:id="rId16"/>
    <p:sldId id="295" r:id="rId17"/>
    <p:sldId id="293" r:id="rId18"/>
    <p:sldId id="294" r:id="rId19"/>
    <p:sldId id="290" r:id="rId20"/>
    <p:sldId id="260" r:id="rId21"/>
    <p:sldId id="283" r:id="rId22"/>
    <p:sldId id="264" r:id="rId23"/>
    <p:sldId id="284" r:id="rId24"/>
    <p:sldId id="273" r:id="rId25"/>
    <p:sldId id="285" r:id="rId26"/>
    <p:sldId id="297" r:id="rId27"/>
    <p:sldId id="286" r:id="rId28"/>
    <p:sldId id="266" r:id="rId29"/>
    <p:sldId id="287" r:id="rId30"/>
    <p:sldId id="272" r:id="rId31"/>
    <p:sldId id="265" r:id="rId32"/>
    <p:sldId id="281" r:id="rId33"/>
    <p:sldId id="271" r:id="rId34"/>
    <p:sldId id="274" r:id="rId35"/>
    <p:sldId id="267" r:id="rId36"/>
    <p:sldId id="268" r:id="rId37"/>
    <p:sldId id="289" r:id="rId38"/>
    <p:sldId id="288" r:id="rId39"/>
  </p:sldIdLst>
  <p:sldSz cx="9144000" cy="5143500" type="screen16x9"/>
  <p:notesSz cx="6858000" cy="9144000"/>
  <p:embeddedFontLst>
    <p:embeddedFont>
      <p:font typeface="Lucida Sans Unicode" panose="020B060203050402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>
      <p:cViewPr varScale="1">
        <p:scale>
          <a:sx n="134" d="100"/>
          <a:sy n="134" d="100"/>
        </p:scale>
        <p:origin x="120" y="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167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31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16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5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7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59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34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24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22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0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t.securelis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 smtClean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F3F3F3"/>
                </a:solidFill>
              </a:rPr>
              <a:t>Part 1 – overview and state activities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 smtClean="0"/>
              <a:t>attribution of attacks</a:t>
            </a:r>
          </a:p>
          <a:p>
            <a:pPr marL="534988" lvl="1" indent="-285750" defTabSz="893763">
              <a:spcAft>
                <a:spcPts val="0"/>
              </a:spcAft>
              <a:buFontTx/>
              <a:buChar char="-"/>
            </a:pPr>
            <a:r>
              <a:rPr lang="en-GB" sz="1800" dirty="0" smtClean="0"/>
              <a:t>and therefore deterrence</a:t>
            </a:r>
          </a:p>
          <a:p>
            <a:pPr marL="268288" indent="-268288" defTabSz="893763">
              <a:spcAft>
                <a:spcPts val="0"/>
              </a:spcAft>
              <a:buFontTx/>
              <a:buChar char="-"/>
            </a:pPr>
            <a:r>
              <a:rPr lang="en-GB" sz="2400" dirty="0" smtClean="0"/>
              <a:t>non-territoriality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 smtClean="0"/>
              <a:t>and therefore law enforcement</a:t>
            </a:r>
          </a:p>
          <a:p>
            <a:pPr marL="268288" indent="-268288" defTabSz="893763">
              <a:spcAft>
                <a:spcPts val="0"/>
              </a:spcAft>
              <a:buFontTx/>
              <a:buChar char="-"/>
            </a:pPr>
            <a:r>
              <a:rPr lang="en-GB" sz="2400" dirty="0" smtClean="0"/>
              <a:t>asymmetry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 smtClean="0"/>
              <a:t>of actors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 smtClean="0"/>
              <a:t>of defence/offense</a:t>
            </a:r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16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tools, methods and concepts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DDoS (solo, botnets, LOIC, hijack)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defacement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man in the middle (passive/active)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drive-by/watering hole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/>
              <a:t>zero-day </a:t>
            </a:r>
            <a:r>
              <a:rPr lang="en-US" dirty="0" smtClean="0"/>
              <a:t>exploit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social engineering + human stupidity</a:t>
            </a:r>
            <a:endParaRPr lang="en-US" dirty="0"/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honey pot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dirty="0" smtClean="0"/>
              <a:t>The Onion Router, VPN</a:t>
            </a:r>
          </a:p>
          <a:p>
            <a:pPr marL="285750" lvl="4" indent="-285750">
              <a:spcAft>
                <a:spcPts val="0"/>
              </a:spcAft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0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" y="-38100"/>
            <a:ext cx="8001000" cy="51435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475932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1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Image result for security wrench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0"/>
            <a:ext cx="921063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2400"/>
            <a:ext cx="9142413" cy="5065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bc-comics.com/comics/201202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0"/>
            <a:ext cx="3782341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87" y="751625"/>
            <a:ext cx="9142413" cy="290988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4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0"/>
            <a:ext cx="8832300" cy="516255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0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 smtClean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F3F3F3"/>
                </a:solidFill>
              </a:rPr>
              <a:t>State activities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 result for hacker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5158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E</a:t>
            </a:r>
            <a:r>
              <a:rPr lang="en-GB" sz="3200" dirty="0" smtClean="0"/>
              <a:t>spionage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attack </a:t>
            </a:r>
            <a:r>
              <a:rPr lang="en-GB" sz="2000" dirty="0"/>
              <a:t>on confidentiality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Flame</a:t>
            </a:r>
            <a:r>
              <a:rPr lang="en-GB" sz="2000" dirty="0"/>
              <a:t>, Red October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Purpose: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Economic espionage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Strategic espionage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Tactical espionage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 smtClean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cs-CZ" sz="2000" dirty="0" smtClean="0">
                <a:hlinkClick r:id="rId3"/>
              </a:rPr>
              <a:t>https://apt.securelist.com/#secondPage</a:t>
            </a:r>
            <a:endParaRPr lang="cs-CZ" sz="1600" dirty="0" smtClean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51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8125"/>
            <a:ext cx="9143999" cy="5242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67550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Domestic surveillance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also attack on confidentiality (but targeted inward)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Prism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law enforcement, population control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efforts to limit cryptography - </a:t>
            </a:r>
            <a:r>
              <a:rPr lang="en-GB" sz="2000" dirty="0" err="1" smtClean="0"/>
              <a:t>CryptoWar</a:t>
            </a:r>
            <a:endParaRPr lang="cs-CZ" sz="2000" dirty="0" smtClean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857" t="6572" r="38096" b="3524"/>
          <a:stretch/>
        </p:blipFill>
        <p:spPr>
          <a:xfrm>
            <a:off x="0" y="0"/>
            <a:ext cx="4389894" cy="5029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714" t="11904" r="41429" b="32294"/>
          <a:stretch/>
        </p:blipFill>
        <p:spPr>
          <a:xfrm>
            <a:off x="4389894" y="1"/>
            <a:ext cx="4720070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Censorship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 smtClean="0"/>
              <a:t>attack on availability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Great Firewall of China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content control (porn? drugs? IP piracy? dissent?)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quite common, often via blacklists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.huffpost.com/gen/242407/EGYPT-INTERNET-BLAC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203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Cybersecurity is hard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Sabotage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attack </a:t>
            </a:r>
            <a:r>
              <a:rPr lang="en-GB" sz="2000" dirty="0"/>
              <a:t>against data </a:t>
            </a:r>
            <a:r>
              <a:rPr lang="en-GB" sz="2000" dirty="0" smtClean="0"/>
              <a:t>integrity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destruction of something, usually data</a:t>
            </a: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err="1" smtClean="0"/>
              <a:t>Stuxnet</a:t>
            </a:r>
            <a:r>
              <a:rPr lang="en-GB" sz="2000" dirty="0"/>
              <a:t>, </a:t>
            </a:r>
            <a:r>
              <a:rPr lang="en-GB" sz="2000" dirty="0" err="1" smtClean="0"/>
              <a:t>Shamoon</a:t>
            </a:r>
            <a:endParaRPr lang="en-GB" sz="2000" dirty="0" smtClean="0"/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still quite rare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smtClean="0"/>
              <a:t>“kinetic barrier”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82757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Operational support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en-GB" sz="2000" dirty="0" smtClean="0"/>
              <a:t>various forms, not a single specific type</a:t>
            </a:r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en-GB" sz="2000" dirty="0" smtClean="0"/>
              <a:t>used to enhance or enable military operations</a:t>
            </a:r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endParaRPr lang="en-GB" sz="2000" dirty="0"/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cs-CZ" sz="2000" dirty="0" err="1"/>
              <a:t>Orchard</a:t>
            </a:r>
            <a:r>
              <a:rPr lang="cs-CZ" sz="2000" dirty="0"/>
              <a:t> 2007</a:t>
            </a:r>
            <a:r>
              <a:rPr lang="en-GB" sz="2000" dirty="0"/>
              <a:t> (integrity)</a:t>
            </a:r>
          </a:p>
          <a:p>
            <a:pPr marL="723900" lvl="1" indent="-228600">
              <a:spcAft>
                <a:spcPts val="0"/>
              </a:spcAft>
              <a:buFont typeface="Calibri"/>
              <a:buChar char="-"/>
            </a:pPr>
            <a:r>
              <a:rPr lang="en-GB" sz="1600" dirty="0"/>
              <a:t>air defence system sabotage</a:t>
            </a:r>
            <a:endParaRPr lang="cs-CZ" sz="1600" dirty="0"/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cs-CZ" sz="2000" dirty="0" smtClean="0"/>
              <a:t>G</a:t>
            </a:r>
            <a:r>
              <a:rPr lang="en-GB" sz="2000" dirty="0" err="1" smtClean="0"/>
              <a:t>eorgia</a:t>
            </a:r>
            <a:r>
              <a:rPr lang="cs-CZ" sz="2000" dirty="0" smtClean="0"/>
              <a:t> 200</a:t>
            </a:r>
            <a:r>
              <a:rPr lang="en-GB" sz="2000" dirty="0" smtClean="0"/>
              <a:t>8 (availability)</a:t>
            </a:r>
          </a:p>
          <a:p>
            <a:pPr marL="723900" lvl="1" indent="-228600">
              <a:spcAft>
                <a:spcPts val="0"/>
              </a:spcAft>
              <a:buFont typeface="Calibri"/>
              <a:buChar char="-"/>
            </a:pPr>
            <a:r>
              <a:rPr lang="en-GB" sz="1600" dirty="0" smtClean="0"/>
              <a:t>DDoS on communication channels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000" dirty="0" smtClean="0"/>
              <a:t>ISIS (confidentiality)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 smtClean="0"/>
              <a:t>intel collection for targeting</a:t>
            </a:r>
            <a:endParaRPr lang="cs-CZ" sz="1600" dirty="0" smtClean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8301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280" cy="3790950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702672" y="2517028"/>
            <a:ext cx="2667000" cy="258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Other activities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Information warfare and propaganda </a:t>
            </a:r>
            <a:endParaRPr lang="en-GB" sz="1600" dirty="0" smtClean="0"/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 smtClean="0"/>
              <a:t>not necessarily cyberattack in narrow sense, but often uses their products or tools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 smtClean="0"/>
              <a:t>influencing populations, their opinions and actions to advance ones goal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 smtClean="0"/>
              <a:t>e.g. Russian election meddling</a:t>
            </a:r>
          </a:p>
          <a:p>
            <a:pPr marL="457200" indent="-228600">
              <a:spcAft>
                <a:spcPts val="0"/>
              </a:spcAft>
              <a:buChar char="-"/>
            </a:pPr>
            <a:r>
              <a:rPr lang="en-GB" sz="2000" dirty="0" smtClean="0"/>
              <a:t>Show of force and will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 smtClean="0"/>
              <a:t>harming another state through cyberattacks to send a message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 smtClean="0"/>
              <a:t>Estonia 2007, Ukraine right now (most often DDoS)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images.kurir.rs/slika-724x489/sms-erdogan-foto-tviter-belzifer-i-rojters-1468667889-95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153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support.cloudflare.com/hc/en-us/article_attachments/201814387/error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20198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63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confidentiality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integrity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availability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internal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surveillance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-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censorship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external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espionage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sabotage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suppression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2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93300"/>
            <a:ext cx="9144000" cy="1522800"/>
          </a:xfrm>
        </p:spPr>
        <p:txBody>
          <a:bodyPr/>
          <a:lstStyle/>
          <a:p>
            <a:pPr algn="ctr"/>
            <a:r>
              <a:rPr lang="en-GB" dirty="0" smtClean="0"/>
              <a:t>Will there be a cyberwar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50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to note when attack occurs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actors involved</a:t>
            </a:r>
          </a:p>
          <a:p>
            <a:pPr marL="534988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1800" dirty="0" smtClean="0"/>
              <a:t>who did it? who is the target? states/companies/teenagers in basement?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methods used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how did they do it? what type of attack? what was really lost or damaged?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motivation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why did they do it? what was their goal? what did they really accomplish?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which are easy/hard to know and why?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045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Actor types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individual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state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ideology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Lucida Sans Unicode" charset="0"/>
              </a:rPr>
              <a:t>profit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626658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hacktivism</a:t>
            </a:r>
            <a:r>
              <a:rPr lang="cs-CZ" dirty="0" smtClean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cs-CZ" dirty="0" err="1" smtClean="0">
                <a:solidFill>
                  <a:srgbClr val="000000"/>
                </a:solidFill>
                <a:latin typeface="Lucida Sans Unicode" charset="0"/>
              </a:rPr>
              <a:t>mili</a:t>
            </a:r>
            <a:r>
              <a:rPr lang="en-GB" dirty="0" err="1" smtClean="0">
                <a:latin typeface="Lucida Sans Unicode" charset="0"/>
              </a:rPr>
              <a:t>tias</a:t>
            </a: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cyberterrorism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19050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000000"/>
                </a:solidFill>
                <a:latin typeface="Lucida Sans Unicode" charset="0"/>
              </a:rPr>
              <a:t>identity</a:t>
            </a: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 theft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financial crime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53468" y="2126945"/>
            <a:ext cx="1069821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espionage</a:t>
            </a: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sabo</a:t>
            </a:r>
            <a:r>
              <a:rPr lang="en-GB" dirty="0" err="1" smtClean="0">
                <a:latin typeface="Lucida Sans Unicode" charset="0"/>
              </a:rPr>
              <a:t>tage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Examples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individual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state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ideology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profit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765799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solidFill>
                  <a:srgbClr val="000000"/>
                </a:solidFill>
                <a:latin typeface="Lucida Sans Unicode" charset="0"/>
              </a:rPr>
              <a:t>Anonymous</a:t>
            </a:r>
            <a:r>
              <a:rPr lang="cs-CZ" dirty="0" smtClean="0">
                <a:solidFill>
                  <a:srgbClr val="000000"/>
                </a:solidFill>
                <a:latin typeface="Lucida Sans Unicode" charset="0"/>
              </a:rPr>
              <a:t>			</a:t>
            </a: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SEA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867150"/>
            <a:ext cx="1905000" cy="521766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Russian</a:t>
            </a:r>
            <a:r>
              <a:rPr lang="cs-CZ" dirty="0" smtClean="0">
                <a:latin typeface="Lucida Sans Unicode" charset="0"/>
              </a:rPr>
              <a:t> </a:t>
            </a:r>
            <a:r>
              <a:rPr lang="cs-CZ" dirty="0" err="1" smtClean="0">
                <a:latin typeface="Lucida Sans Unicode" charset="0"/>
              </a:rPr>
              <a:t>Bussiness</a:t>
            </a:r>
            <a:r>
              <a:rPr lang="cs-CZ" dirty="0" smtClean="0">
                <a:latin typeface="Lucida Sans Unicode" charset="0"/>
              </a:rPr>
              <a:t> Network, </a:t>
            </a:r>
            <a:r>
              <a:rPr lang="cs-CZ" dirty="0" err="1" smtClean="0">
                <a:latin typeface="Lucida Sans Unicode" charset="0"/>
              </a:rPr>
              <a:t>vDOS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95265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Lucida Sans Unicode" charset="0"/>
              </a:rPr>
              <a:t>PLA 61398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Equation</a:t>
            </a:r>
            <a:r>
              <a:rPr lang="cs-CZ" dirty="0" smtClean="0">
                <a:latin typeface="Lucida Sans Unicode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Group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Attacks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individual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state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000000"/>
                </a:solidFill>
                <a:latin typeface="Lucida Sans Unicode" charset="0"/>
              </a:rPr>
              <a:t>ideolog</a:t>
            </a: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y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Lucida Sans Unicode" charset="0"/>
              </a:rPr>
              <a:t>profit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3078385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Lucida Sans Unicode" charset="0"/>
              </a:rPr>
              <a:t>#OP </a:t>
            </a:r>
            <a:r>
              <a:rPr lang="cs-CZ" dirty="0" err="1" smtClean="0">
                <a:solidFill>
                  <a:srgbClr val="000000"/>
                </a:solidFill>
                <a:latin typeface="Lucida Sans Unicode" charset="0"/>
              </a:rPr>
              <a:t>Payback</a:t>
            </a:r>
            <a:r>
              <a:rPr lang="cs-CZ" dirty="0" smtClean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</a:rPr>
              <a:t>	</a:t>
            </a:r>
            <a:r>
              <a:rPr lang="cs-CZ" dirty="0" err="1" smtClean="0">
                <a:solidFill>
                  <a:srgbClr val="000000"/>
                </a:solidFill>
                <a:latin typeface="Lucida Sans Unicode" charset="0"/>
              </a:rPr>
              <a:t>Eston</a:t>
            </a:r>
            <a:r>
              <a:rPr lang="en-GB" dirty="0" err="1" smtClean="0">
                <a:solidFill>
                  <a:srgbClr val="000000"/>
                </a:solidFill>
                <a:latin typeface="Lucida Sans Unicode" charset="0"/>
              </a:rPr>
              <a:t>ia</a:t>
            </a: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Lucida Sans Unicode" charset="0"/>
              </a:rPr>
              <a:t>						2007</a:t>
            </a: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22098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DDoS</a:t>
            </a:r>
            <a:r>
              <a:rPr lang="cs-CZ" dirty="0" smtClean="0">
                <a:latin typeface="Lucida Sans Unicode" charset="0"/>
              </a:rPr>
              <a:t> </a:t>
            </a:r>
            <a:r>
              <a:rPr lang="cs-CZ" dirty="0" err="1" smtClean="0">
                <a:latin typeface="Lucida Sans Unicode" charset="0"/>
              </a:rPr>
              <a:t>for</a:t>
            </a:r>
            <a:r>
              <a:rPr lang="cs-CZ" dirty="0" smtClean="0">
                <a:latin typeface="Lucida Sans Unicode" charset="0"/>
              </a:rPr>
              <a:t> </a:t>
            </a:r>
            <a:r>
              <a:rPr lang="cs-CZ" dirty="0" err="1" smtClean="0">
                <a:latin typeface="Lucida Sans Unicode" charset="0"/>
              </a:rPr>
              <a:t>hire</a:t>
            </a:r>
            <a:endParaRPr lang="en-GB" dirty="0" smtClean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Lucida Sans Unicode" charset="0"/>
              </a:rPr>
              <a:t>scams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ransomware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Flame</a:t>
            </a:r>
            <a:endParaRPr lang="en-GB" dirty="0" smtClean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latin typeface="Lucida Sans Unicode" charset="0"/>
              </a:rPr>
              <a:t>Stuxnet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 smtClean="0"/>
              <a:t>C</a:t>
            </a:r>
            <a:r>
              <a:rPr lang="en-GB" dirty="0" smtClean="0"/>
              <a:t>-</a:t>
            </a:r>
            <a:r>
              <a:rPr lang="cs" dirty="0" smtClean="0"/>
              <a:t>I</a:t>
            </a:r>
            <a:r>
              <a:rPr lang="en-GB" dirty="0" smtClean="0"/>
              <a:t>-</a:t>
            </a:r>
            <a:r>
              <a:rPr lang="cs" dirty="0" smtClean="0"/>
              <a:t>A</a:t>
            </a:r>
            <a:r>
              <a:rPr lang="en-GB" dirty="0" smtClean="0"/>
              <a:t> triad of what is actually being attacked</a:t>
            </a:r>
            <a:endParaRPr lang="cs"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C</a:t>
            </a:r>
            <a:r>
              <a:rPr lang="cs" sz="2400" dirty="0" smtClean="0"/>
              <a:t>onfidentiality</a:t>
            </a:r>
            <a:endParaRPr lang="cs" sz="2000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I</a:t>
            </a:r>
            <a:r>
              <a:rPr lang="cs" sz="2400" dirty="0" smtClean="0"/>
              <a:t>ntegrity</a:t>
            </a:r>
            <a:endParaRPr lang="cs" sz="24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 smtClean="0"/>
              <a:t>A</a:t>
            </a:r>
            <a:r>
              <a:rPr lang="cs" sz="2400" dirty="0" smtClean="0"/>
              <a:t>vailability</a:t>
            </a:r>
            <a:endParaRPr lang="en-GB" sz="2400" dirty="0" smtClean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en-GB" sz="24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dirty="0" smtClean="0"/>
              <a:t>examples?</a:t>
            </a:r>
            <a:endParaRPr lang="c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distinctions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attack for profit or politics?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executed/planned as covert or overt?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what is target losing/what is the attacker gaining?</a:t>
            </a:r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98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</TotalTime>
  <Words>449</Words>
  <Application>Microsoft Office PowerPoint</Application>
  <PresentationFormat>Předvádění na obrazovce (16:9)</PresentationFormat>
  <Paragraphs>144</Paragraphs>
  <Slides>38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Lucida Sans Unicode</vt:lpstr>
      <vt:lpstr>Calibri</vt:lpstr>
      <vt:lpstr>paperback</vt:lpstr>
      <vt:lpstr>Cybersecurity</vt:lpstr>
      <vt:lpstr>Prezentace aplikace PowerPoint</vt:lpstr>
      <vt:lpstr>Cybersecurity is hard</vt:lpstr>
      <vt:lpstr>Characteristics to note when attack occurs</vt:lpstr>
      <vt:lpstr>Actor types</vt:lpstr>
      <vt:lpstr>Examples</vt:lpstr>
      <vt:lpstr>Attacks</vt:lpstr>
      <vt:lpstr>C-I-A triad of what is actually being attacked</vt:lpstr>
      <vt:lpstr>Key distinctions</vt:lpstr>
      <vt:lpstr>Main problems</vt:lpstr>
      <vt:lpstr>Common tools, methods and concepts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Cybersecurity</vt:lpstr>
      <vt:lpstr>Espionage</vt:lpstr>
      <vt:lpstr>Prezentace aplikace PowerPoint</vt:lpstr>
      <vt:lpstr>Prezentace aplikace PowerPoint</vt:lpstr>
      <vt:lpstr>Prezentace aplikace PowerPoint</vt:lpstr>
      <vt:lpstr>Domestic surveillance</vt:lpstr>
      <vt:lpstr>Prezentace aplikace PowerPoint</vt:lpstr>
      <vt:lpstr>Prezentace aplikace PowerPoint</vt:lpstr>
      <vt:lpstr>Censorship</vt:lpstr>
      <vt:lpstr>Prezentace aplikace PowerPoint</vt:lpstr>
      <vt:lpstr>Prezentace aplikace PowerPoint</vt:lpstr>
      <vt:lpstr>Sabotage</vt:lpstr>
      <vt:lpstr>Prezentace aplikace PowerPoint</vt:lpstr>
      <vt:lpstr>Operational support</vt:lpstr>
      <vt:lpstr>Prezentace aplikace PowerPoint</vt:lpstr>
      <vt:lpstr>Other activities</vt:lpstr>
      <vt:lpstr>Prezentace aplikace PowerPoint</vt:lpstr>
      <vt:lpstr>Prezentace aplikace PowerPoint</vt:lpstr>
      <vt:lpstr>Prezentace aplikace PowerPoint</vt:lpstr>
      <vt:lpstr>Will there be a cyberwar?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cloth</dc:creator>
  <cp:lastModifiedBy>171810</cp:lastModifiedBy>
  <cp:revision>33</cp:revision>
  <dcterms:modified xsi:type="dcterms:W3CDTF">2018-11-20T12:13:45Z</dcterms:modified>
</cp:coreProperties>
</file>