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77" r:id="rId3"/>
    <p:sldId id="283" r:id="rId4"/>
    <p:sldId id="284" r:id="rId5"/>
    <p:sldId id="279" r:id="rId6"/>
    <p:sldId id="276" r:id="rId7"/>
    <p:sldId id="280" r:id="rId8"/>
    <p:sldId id="281" r:id="rId9"/>
    <p:sldId id="282" r:id="rId10"/>
    <p:sldId id="285" r:id="rId11"/>
    <p:sldId id="287" r:id="rId12"/>
    <p:sldId id="286" r:id="rId13"/>
    <p:sldId id="288" r:id="rId14"/>
    <p:sldId id="289" r:id="rId15"/>
    <p:sldId id="270" r:id="rId16"/>
    <p:sldId id="271" r:id="rId17"/>
    <p:sldId id="272" r:id="rId18"/>
    <p:sldId id="273" r:id="rId19"/>
    <p:sldId id="275" r:id="rId20"/>
    <p:sldId id="267" r:id="rId21"/>
    <p:sldId id="26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0536-8591-44B4-B296-89B3DDFBAD09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3DBF-E7BF-4100-9430-86D450234B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9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31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232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24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57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40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72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3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9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66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03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19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81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2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99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4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3DBF-E7BF-4100-9430-86D450234B5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5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18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35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998800"/>
          </a:xfrm>
          <a:prstGeom prst="rect">
            <a:avLst/>
          </a:prstGeom>
          <a:solidFill>
            <a:srgbClr val="80BD01">
              <a:alpha val="60090"/>
            </a:srgbClr>
          </a:solidFill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434343"/>
              </a:buClr>
              <a:buSzPct val="133333"/>
              <a:buFont typeface="Georgia"/>
              <a:defRPr sz="4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Font typeface="Georgia"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472867"/>
            <a:ext cx="11360800" cy="521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defRPr sz="2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4285"/>
              <a:defRPr sz="1867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defRPr sz="3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62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1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52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4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0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9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D4B0-7EF9-4B6D-8C96-F1600B661981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F298-989B-4111-9FF8-2DCF0A149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6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invest.org/cz/Sluzby-pro-municipality/Nemovitosti-pro-podnikatelske-ucely/Brownfield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ownfieldy.eu/zrealizovane-projekty/inspirace-zrealizovanych-projektu-v-cr/" TargetMode="External"/><Relationship Id="rId5" Type="http://schemas.openxmlformats.org/officeDocument/2006/relationships/hyperlink" Target="http://www.brownfieldy.eu/databaze-brownfieldu/" TargetMode="External"/><Relationship Id="rId4" Type="http://schemas.openxmlformats.org/officeDocument/2006/relationships/hyperlink" Target="http://www.brownfieldy.eu/financni-podpora/program-regenerace-a-podnikatelske-vyuziti-brownfiel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dovky.cz/byznys/firmy-a-trhy/v-cesku-raketovou-rychlosti-mizi-orna-puda-rocne-7-500-hektaru.A150403_114958_firmy-trhy_e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11</a:t>
            </a:r>
            <a:r>
              <a:rPr lang="cs-CZ" b="1" dirty="0" smtClean="0"/>
              <a:t>. </a:t>
            </a:r>
            <a:r>
              <a:rPr lang="cs-CZ" b="1" dirty="0" smtClean="0"/>
              <a:t>Seminář </a:t>
            </a:r>
            <a:br>
              <a:rPr lang="cs-CZ" b="1" dirty="0" smtClean="0"/>
            </a:br>
            <a:r>
              <a:rPr lang="cs-CZ" b="1" dirty="0" smtClean="0"/>
              <a:t>Půda</a:t>
            </a:r>
            <a:endParaRPr lang="cs-CZ" b="1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k-SK" sz="4000" dirty="0" smtClean="0"/>
              <a:t>11.12.2018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19626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Eroze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6" y="1690688"/>
            <a:ext cx="5528821" cy="33901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37" y="1690688"/>
            <a:ext cx="6301002" cy="34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8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Eroze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45" y="365125"/>
            <a:ext cx="10470783" cy="64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Acidifikace + Utužení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8" y="1690688"/>
            <a:ext cx="4324217" cy="34516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273" y="1599438"/>
            <a:ext cx="5837693" cy="34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08" y="334781"/>
            <a:ext cx="10470783" cy="61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5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72" y="357843"/>
            <a:ext cx="10779656" cy="614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0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613267" y="390167"/>
            <a:ext cx="5163200" cy="998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Koncentrace půdy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0081" t="16601" r="27525" b="10156"/>
          <a:stretch>
            <a:fillRect/>
          </a:stretch>
        </p:blipFill>
        <p:spPr bwMode="auto">
          <a:xfrm>
            <a:off x="1047715" y="285728"/>
            <a:ext cx="4908800" cy="6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Zástupný symbol pro obsah 3" descr="4-z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5" y="1523987"/>
            <a:ext cx="6356251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5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půdy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9532" t="32226" r="26427" b="19922"/>
          <a:stretch>
            <a:fillRect/>
          </a:stretch>
        </p:blipFill>
        <p:spPr bwMode="auto">
          <a:xfrm>
            <a:off x="2857478" y="1714488"/>
            <a:ext cx="5905541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863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x úřední ceny půdy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983" t="15625" r="27525" b="10156"/>
          <a:stretch>
            <a:fillRect/>
          </a:stretch>
        </p:blipFill>
        <p:spPr bwMode="auto">
          <a:xfrm>
            <a:off x="571461" y="1619237"/>
            <a:ext cx="3852632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986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zemědělské půdy v ČR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16" y="1472867"/>
            <a:ext cx="3394384" cy="5217600"/>
          </a:xfrm>
        </p:spPr>
        <p:txBody>
          <a:bodyPr>
            <a:normAutofit lnSpcReduction="10000"/>
          </a:bodyPr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2016: </a:t>
            </a:r>
          </a:p>
          <a:p>
            <a:pPr algn="ctr"/>
            <a:r>
              <a:rPr lang="cs-CZ" dirty="0" smtClean="0"/>
              <a:t>Téměř 200 000 Kč/ ha</a:t>
            </a:r>
          </a:p>
          <a:p>
            <a:pPr algn="ctr"/>
            <a:r>
              <a:rPr lang="cs-CZ" dirty="0" smtClean="0"/>
              <a:t>Meziroční růst </a:t>
            </a:r>
          </a:p>
          <a:p>
            <a:pPr algn="ctr"/>
            <a:r>
              <a:rPr lang="cs-CZ" dirty="0" smtClean="0"/>
              <a:t>2015-2016: 20% !!!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Zemědělské půdy ubývá! Od roku 1995 ztráta 15 000 ha půdy.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490" t="39062" r="48389" b="13086"/>
          <a:stretch>
            <a:fillRect/>
          </a:stretch>
        </p:blipFill>
        <p:spPr bwMode="auto">
          <a:xfrm>
            <a:off x="476211" y="1714488"/>
            <a:ext cx="8001056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2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Brownfields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/>
          </a:bodyPr>
          <a:lstStyle/>
          <a:p>
            <a:r>
              <a:rPr lang="cs-CZ" dirty="0" err="1" smtClean="0"/>
              <a:t>Czechinvest</a:t>
            </a:r>
            <a:endParaRPr lang="cs-CZ" dirty="0" smtClean="0">
              <a:hlinkClick r:id="rId3"/>
            </a:endParaRPr>
          </a:p>
          <a:p>
            <a:pPr lvl="1"/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www.czechinvest.org/cz/Sluzby-pro-municipality/Nemovitosti-pro-podnikatelske-ucely/Brownfieldy</a:t>
            </a:r>
            <a:endParaRPr lang="cs-CZ" dirty="0" smtClean="0"/>
          </a:p>
          <a:p>
            <a:r>
              <a:rPr lang="cs-CZ" dirty="0" smtClean="0"/>
              <a:t>Program regenerace a podnikatelské využití </a:t>
            </a:r>
            <a:r>
              <a:rPr lang="cs-CZ" dirty="0" err="1" smtClean="0"/>
              <a:t>brownfieldů</a:t>
            </a:r>
            <a:endParaRPr lang="cs-CZ" dirty="0" smtClean="0">
              <a:hlinkClick r:id="rId4"/>
            </a:endParaRPr>
          </a:p>
          <a:p>
            <a:pPr lvl="1"/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://www.brownfieldy.eu/financni-podpora/program-regenerace-a-podnikatelske-vyuziti-brownfieldu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/>
              <a:t>Databáze </a:t>
            </a:r>
            <a:r>
              <a:rPr lang="cs-CZ" dirty="0" err="1" smtClean="0"/>
              <a:t>brownfieldů</a:t>
            </a:r>
            <a:r>
              <a:rPr lang="cs-CZ" dirty="0" smtClean="0"/>
              <a:t> </a:t>
            </a:r>
          </a:p>
          <a:p>
            <a:pPr lvl="1"/>
            <a:r>
              <a:rPr lang="cs-CZ" dirty="0">
                <a:hlinkClick r:id="rId5"/>
              </a:rPr>
              <a:t>http://www.brownfieldy.eu/databaze-brownfieldu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Realizované projekty 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http://www.brownfieldy.eu/zrealizovane-projekty/inspirace-zrealizovanych-projektu-v-cr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</a:t>
            </a:r>
            <a:endParaRPr lang="cs-CZ" dirty="0" smtClean="0"/>
          </a:p>
          <a:p>
            <a:pPr lvl="0"/>
            <a:endParaRPr lang="sk-SK" dirty="0"/>
          </a:p>
          <a:p>
            <a:pPr lvl="0"/>
            <a:endParaRPr lang="cs-CZ" dirty="0"/>
          </a:p>
          <a:p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0057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Zábory půdy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001" y="1504681"/>
            <a:ext cx="8493998" cy="4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9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Otázky pro diskusi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/>
          </a:bodyPr>
          <a:lstStyle/>
          <a:p>
            <a:r>
              <a:rPr lang="cs-CZ" sz="3200" dirty="0"/>
              <a:t>Jak by se podle vás mohl posílit vztah člověka k půdě</a:t>
            </a:r>
            <a:r>
              <a:rPr lang="cs-CZ" sz="3200" dirty="0" smtClean="0"/>
              <a:t>?</a:t>
            </a:r>
          </a:p>
          <a:p>
            <a:r>
              <a:rPr lang="cs-CZ" sz="3200" dirty="0"/>
              <a:t>Kdo má zodpovědnost za to, jak zemědělci hospodaří s půdou? </a:t>
            </a:r>
            <a:endParaRPr lang="cs-CZ" sz="3200" dirty="0"/>
          </a:p>
          <a:p>
            <a:r>
              <a:rPr lang="cs-CZ" sz="3200" dirty="0"/>
              <a:t>Myslíte si, že by se mělo pracovat s menšími vlastníky půdy nějak komplexně, aby se naučili správně se starat o půdu?</a:t>
            </a:r>
          </a:p>
          <a:p>
            <a:r>
              <a:rPr lang="cs-CZ" sz="3200" dirty="0" smtClean="0"/>
              <a:t>Jak </a:t>
            </a:r>
            <a:r>
              <a:rPr lang="cs-CZ" sz="3200" dirty="0"/>
              <a:t>může krize se suchem donutit zemědělce začít hospodařit jiným, udržitelnějším způsobem? </a:t>
            </a:r>
          </a:p>
          <a:p>
            <a:pPr lvl="0"/>
            <a:endParaRPr lang="cs-CZ" dirty="0"/>
          </a:p>
          <a:p>
            <a:pPr lvl="0"/>
            <a:endParaRPr lang="sk-SK" dirty="0"/>
          </a:p>
          <a:p>
            <a:pPr lvl="0"/>
            <a:endParaRPr lang="cs-CZ" dirty="0"/>
          </a:p>
          <a:p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621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Otázky pro diskusi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/>
          </a:bodyPr>
          <a:lstStyle/>
          <a:p>
            <a:r>
              <a:rPr lang="sk-SK" sz="3200" dirty="0"/>
              <a:t>Aké sú nevýhody súkromného vlastníctva pôd v súvislosti s ich stavom</a:t>
            </a:r>
            <a:r>
              <a:rPr lang="sk-SK" sz="3200" dirty="0" smtClean="0"/>
              <a:t>?</a:t>
            </a:r>
            <a:endParaRPr lang="cs-CZ" sz="3200" dirty="0" smtClean="0"/>
          </a:p>
          <a:p>
            <a:r>
              <a:rPr lang="cs-CZ" sz="3200" dirty="0" smtClean="0"/>
              <a:t>Je </a:t>
            </a:r>
            <a:r>
              <a:rPr lang="cs-CZ" sz="3200" dirty="0"/>
              <a:t>reálné, aby lidé přistoupili ke „kolektivizaci“ půdy (viz. Nadace pro půdu</a:t>
            </a:r>
            <a:r>
              <a:rPr lang="cs-CZ" sz="3200" dirty="0" smtClean="0"/>
              <a:t>)?</a:t>
            </a:r>
            <a:endParaRPr lang="sk-SK" sz="3200" dirty="0" smtClean="0"/>
          </a:p>
          <a:p>
            <a:r>
              <a:rPr lang="cs-CZ" sz="3200" dirty="0" smtClean="0"/>
              <a:t>Existují </a:t>
            </a:r>
            <a:r>
              <a:rPr lang="cs-CZ" sz="3200" dirty="0"/>
              <a:t>stroje, které by se dali používat aniž by docházelo k udusávání půd?</a:t>
            </a:r>
          </a:p>
          <a:p>
            <a:r>
              <a:rPr lang="cs-CZ" sz="3200" dirty="0"/>
              <a:t>Myslíte si, že by bylo vhodné zavést daň ze zastavěné plochy i u nás?</a:t>
            </a:r>
          </a:p>
          <a:p>
            <a:endParaRPr lang="cs-CZ" sz="32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0"/>
            <a:endParaRPr lang="cs-CZ" dirty="0"/>
          </a:p>
          <a:p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5263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Zábory půdy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7" y="1499316"/>
            <a:ext cx="11922485" cy="49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Zábory půdy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1" y="2602593"/>
            <a:ext cx="11891597" cy="16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6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Zábory půdy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23701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Zemědělská </a:t>
            </a:r>
            <a:r>
              <a:rPr lang="cs-CZ" dirty="0"/>
              <a:t>půda zaujímá 53,3 % celkové rozlohy půdního fondu, nicméně dlouhodobě dochází k poklesu její rozlohy, v období 2000–2017 klesla o 74 588,0 ha (o 1,7 %). Ve využití území lze pozorovat několik dlouhodobých </a:t>
            </a:r>
            <a:r>
              <a:rPr lang="cs-CZ" dirty="0" smtClean="0"/>
              <a:t>trendů. </a:t>
            </a:r>
          </a:p>
          <a:p>
            <a:r>
              <a:rPr lang="cs-CZ" dirty="0" smtClean="0"/>
              <a:t>Jedním </a:t>
            </a:r>
            <a:r>
              <a:rPr lang="cs-CZ" dirty="0"/>
              <a:t>z nich je nárůst </a:t>
            </a:r>
            <a:r>
              <a:rPr lang="cs-CZ" b="1" dirty="0"/>
              <a:t>plochy trvalých travních porostů </a:t>
            </a:r>
            <a:r>
              <a:rPr lang="cs-CZ" dirty="0"/>
              <a:t>(nárůst o 45 482,0 ha, tj. 4,7 % od roku 2000) především na úkor plochy orné půdy. Tento trend, podpořený dotační politikou státu a aplikací principů Společné zemědělské politiky, přispívá ke snížení eroze půdy a podporuje zvyšování biodiverzity. </a:t>
            </a:r>
            <a:endParaRPr lang="cs-CZ" dirty="0" smtClean="0"/>
          </a:p>
          <a:p>
            <a:r>
              <a:rPr lang="cs-CZ" dirty="0" smtClean="0"/>
              <a:t>Dalším </a:t>
            </a:r>
            <a:r>
              <a:rPr lang="cs-CZ" dirty="0"/>
              <a:t>trendem je nárůst </a:t>
            </a:r>
            <a:r>
              <a:rPr lang="cs-CZ" b="1" dirty="0"/>
              <a:t>zastavěných ploch, nádvoří a ostatních ploch </a:t>
            </a:r>
            <a:r>
              <a:rPr lang="cs-CZ" dirty="0"/>
              <a:t>(nárůst o 33 816,0 ha, tj. 1,4 % od roku 2000). Nárůst těchto ploch způsobuje trvalou ztrátu zemědělské půdy, omezuje infiltraci vody do půdy a podporuje negativní fragmentaci krajiny. </a:t>
            </a:r>
            <a:endParaRPr lang="sk-SK" dirty="0"/>
          </a:p>
          <a:p>
            <a:pPr lvl="0"/>
            <a:endParaRPr lang="cs-CZ" dirty="0"/>
          </a:p>
          <a:p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333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Zábory půdy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237017"/>
          </a:xfrm>
        </p:spPr>
        <p:txBody>
          <a:bodyPr>
            <a:normAutofit fontScale="92500"/>
          </a:bodyPr>
          <a:lstStyle/>
          <a:p>
            <a:r>
              <a:rPr lang="cs-CZ" dirty="0"/>
              <a:t>„Ve srovnání se zeměmi EU patří tedy úbytek k těm vyšším a volné krajiny je v ČR relativně méně, protože je zde vysoká hustota zalidnění. Ve většině zemí EU najdeme takzvané venkovské regiony, kde se tolik nestaví. Takové v Česku už prakticky nejsou. V zemědělských regionech se majitelé půdy více brání jejímu záboru, zatímco u nás jsou na půdě farmáři vesměs v nájmu a nemají k ní vztah příliš velký. Navíc plochy zemědělské půdy jsou roztříštěné a méně odolné vůči záborům,“ </a:t>
            </a:r>
            <a:r>
              <a:rPr lang="cs-CZ" dirty="0" smtClean="0"/>
              <a:t>vysvětluje Vondrouš.</a:t>
            </a:r>
          </a:p>
          <a:p>
            <a:r>
              <a:rPr lang="cs-CZ" dirty="0"/>
              <a:t>Podobný problém mělo ještě před pár lety i Německo. Denně mizelo na 55 hektarů. „Naši sousedé ale dokázali snížit zábory zemědělské půdy skoro o polovinu, na 30 hektarů,“ říká Bořivoj Šarapatka. O něco podobného by se podle něho mělo pokusit i Česko. „Třeba Velká Británie směřuje k tomu, aby 60 procent nové výstavby probíhalo v </a:t>
            </a:r>
            <a:r>
              <a:rPr lang="cs-CZ" dirty="0" err="1"/>
              <a:t>brownfieldech</a:t>
            </a:r>
            <a:r>
              <a:rPr lang="cs-CZ" dirty="0"/>
              <a:t>,“ popisuje </a:t>
            </a:r>
            <a:r>
              <a:rPr lang="cs-CZ" dirty="0" smtClean="0"/>
              <a:t>Šarapatka.</a:t>
            </a:r>
          </a:p>
          <a:p>
            <a:r>
              <a:rPr lang="cs-CZ" sz="2200" dirty="0" smtClean="0"/>
              <a:t>Zdroj</a:t>
            </a:r>
            <a:r>
              <a:rPr lang="cs-CZ" sz="2200" dirty="0"/>
              <a:t>: </a:t>
            </a:r>
            <a:r>
              <a:rPr lang="cs-CZ" sz="2200" dirty="0">
                <a:hlinkClick r:id="rId3"/>
              </a:rPr>
              <a:t>https://www.lidovky.cz/byznys/firmy-a-trhy/v-cesku-raketovou-rychlosti-mizi-orna-puda-rocne-7-500-hektaru.A150403_114958_firmy-trhy_ele</a:t>
            </a:r>
            <a:endParaRPr lang="cs-CZ" sz="2200" dirty="0"/>
          </a:p>
          <a:p>
            <a:pPr lvl="0"/>
            <a:endParaRPr lang="sk-SK" dirty="0"/>
          </a:p>
          <a:p>
            <a:pPr lvl="0"/>
            <a:endParaRPr lang="cs-CZ" dirty="0"/>
          </a:p>
          <a:p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579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Fragmentace krajiny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237017"/>
          </a:xfrm>
        </p:spPr>
        <p:txBody>
          <a:bodyPr>
            <a:normAutofit/>
          </a:bodyPr>
          <a:lstStyle/>
          <a:p>
            <a:r>
              <a:rPr lang="cs-CZ" dirty="0"/>
              <a:t>Způsob využívání území v ČR ovlivňuje také prostupnost a </a:t>
            </a:r>
            <a:r>
              <a:rPr lang="cs-CZ" b="1" dirty="0"/>
              <a:t>fragmentaci krajiny</a:t>
            </a:r>
            <a:r>
              <a:rPr lang="cs-CZ" dirty="0"/>
              <a:t>. V letech 2000–2010 klesla rozloha nefragmentované krajiny na 50 tis. km2 (63,4 % území ČR). Lze očekávat, že podíl rozlohy nefragmentované krajiny bude v roce 2040 dosahovat pouze 53 %. Členění krajiny na stále menší plochy vede ke ztrátě ekosystémových vazeb a původních kvalit rozdělených biotopů. Příčinou fragmentace krajiny je především výstavba dopravních koridorů a rozšiřování měst. </a:t>
            </a:r>
            <a:endParaRPr lang="cs-CZ" dirty="0"/>
          </a:p>
          <a:p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745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Ptáky zemědělské krajiny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383" y="1690688"/>
            <a:ext cx="8339562" cy="39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Ptáky zemědělské krajiny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237017"/>
          </a:xfrm>
        </p:spPr>
        <p:txBody>
          <a:bodyPr>
            <a:normAutofit/>
          </a:bodyPr>
          <a:lstStyle/>
          <a:p>
            <a:r>
              <a:rPr lang="cs-CZ" b="1" dirty="0"/>
              <a:t>Početnost ptáků zemědělské krajiny </a:t>
            </a:r>
            <a:r>
              <a:rPr lang="cs-CZ" dirty="0"/>
              <a:t>nadále klesá pomalejším tempem, což je způsobeno spíše vyčerpáním populací než reálným zlepšením situace. </a:t>
            </a:r>
            <a:r>
              <a:rPr lang="cs-CZ" dirty="0" smtClean="0"/>
              <a:t>Od </a:t>
            </a:r>
            <a:r>
              <a:rPr lang="cs-CZ" dirty="0"/>
              <a:t>roku 1982 poklesla početnost ptáků zemědělské krajiny o 33,5 %. </a:t>
            </a:r>
            <a:endParaRPr lang="cs-CZ" dirty="0" smtClean="0"/>
          </a:p>
          <a:p>
            <a:r>
              <a:rPr lang="cs-CZ" dirty="0" smtClean="0"/>
              <a:t>Hlavními </a:t>
            </a:r>
            <a:r>
              <a:rPr lang="cs-CZ" dirty="0"/>
              <a:t>příčinami dramatického poklesu početnosti ptáků zemědělské krajiny je stále se zvyšující intenzifikace a současné opouštění méně úrodné půdy, týkající se zejména podhorských a horských pozemků. </a:t>
            </a:r>
            <a:endParaRPr lang="cs-CZ" dirty="0" smtClean="0"/>
          </a:p>
          <a:p>
            <a:r>
              <a:rPr lang="cs-CZ" dirty="0" smtClean="0"/>
              <a:t>Podobné </a:t>
            </a:r>
            <a:r>
              <a:rPr lang="cs-CZ" dirty="0"/>
              <a:t>trendy jako v ČR lze sledovat také v evropském měřítku. Pokles populace ptáků zemědělské krajiny v Evropě je na stejné úrovni jako v ČR. </a:t>
            </a:r>
            <a:endParaRPr lang="sk-SK" dirty="0"/>
          </a:p>
          <a:p>
            <a:endParaRPr lang="cs-CZ" dirty="0" smtClean="0"/>
          </a:p>
          <a:p>
            <a:pPr lvl="1"/>
            <a:endParaRPr lang="cs-CZ" sz="20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85984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635</Words>
  <Application>Microsoft Office PowerPoint</Application>
  <PresentationFormat>Širokoúhlá obrazovka</PresentationFormat>
  <Paragraphs>147</Paragraphs>
  <Slides>21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Motiv Office</vt:lpstr>
      <vt:lpstr>11. Seminář  Půda</vt:lpstr>
      <vt:lpstr>Zábory půdy</vt:lpstr>
      <vt:lpstr>Zábory půdy</vt:lpstr>
      <vt:lpstr>Zábory půdy</vt:lpstr>
      <vt:lpstr>Zábory půdy</vt:lpstr>
      <vt:lpstr>Zábory půdy</vt:lpstr>
      <vt:lpstr>Fragmentace krajiny</vt:lpstr>
      <vt:lpstr>Ptáky zemědělské krajiny</vt:lpstr>
      <vt:lpstr>Ptáky zemědělské krajiny</vt:lpstr>
      <vt:lpstr>Eroze</vt:lpstr>
      <vt:lpstr>Eroze</vt:lpstr>
      <vt:lpstr>Acidifikace + Utužení</vt:lpstr>
      <vt:lpstr>Prezentace aplikace PowerPoint</vt:lpstr>
      <vt:lpstr>Prezentace aplikace PowerPoint</vt:lpstr>
      <vt:lpstr>Koncentrace půdy</vt:lpstr>
      <vt:lpstr>Nákup půdy</vt:lpstr>
      <vt:lpstr>Tržní x úřední ceny půdy</vt:lpstr>
      <vt:lpstr>Cena zemědělské půdy v ČR</vt:lpstr>
      <vt:lpstr>Brownfields</vt:lpstr>
      <vt:lpstr>Otázky pro diskusi</vt:lpstr>
      <vt:lpstr>Otázky pro diskusi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Seminář  Jaderná energie</dc:title>
  <dc:creator>Tomáš Chabada</dc:creator>
  <cp:lastModifiedBy>Tomáš Chabada</cp:lastModifiedBy>
  <cp:revision>73</cp:revision>
  <dcterms:created xsi:type="dcterms:W3CDTF">2018-09-24T17:19:04Z</dcterms:created>
  <dcterms:modified xsi:type="dcterms:W3CDTF">2018-12-11T20:36:45Z</dcterms:modified>
</cp:coreProperties>
</file>