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1"/>
  </p:notesMasterIdLst>
  <p:sldIdLst>
    <p:sldId id="256" r:id="rId2"/>
    <p:sldId id="302" r:id="rId3"/>
    <p:sldId id="304" r:id="rId4"/>
    <p:sldId id="303" r:id="rId5"/>
    <p:sldId id="305" r:id="rId6"/>
    <p:sldId id="306" r:id="rId7"/>
    <p:sldId id="258" r:id="rId8"/>
    <p:sldId id="310" r:id="rId9"/>
    <p:sldId id="311" r:id="rId10"/>
    <p:sldId id="284" r:id="rId11"/>
    <p:sldId id="285" r:id="rId12"/>
    <p:sldId id="286" r:id="rId13"/>
    <p:sldId id="294" r:id="rId14"/>
    <p:sldId id="295" r:id="rId15"/>
    <p:sldId id="296" r:id="rId16"/>
    <p:sldId id="297" r:id="rId17"/>
    <p:sldId id="309" r:id="rId18"/>
    <p:sldId id="299" r:id="rId19"/>
    <p:sldId id="312" r:id="rId20"/>
    <p:sldId id="314" r:id="rId21"/>
    <p:sldId id="315" r:id="rId22"/>
    <p:sldId id="316" r:id="rId23"/>
    <p:sldId id="317" r:id="rId24"/>
    <p:sldId id="318" r:id="rId25"/>
    <p:sldId id="319" r:id="rId26"/>
    <p:sldId id="320" r:id="rId27"/>
    <p:sldId id="321" r:id="rId28"/>
    <p:sldId id="322" r:id="rId29"/>
    <p:sldId id="283" r:id="rId3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List_aplikace_Microsoft_Excel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List_aplikace_Microsoft_Excel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List_aplikace_Microsoft_Excel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List_aplikace_Microsoft_Excel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List1!$B$1</c:f>
              <c:strCache>
                <c:ptCount val="1"/>
                <c:pt idx="0">
                  <c:v>CZ only</c:v>
                </c:pt>
              </c:strCache>
            </c:strRef>
          </c:tx>
          <c:cat>
            <c:strRef>
              <c:f>List1!$A$3:$A$8</c:f>
              <c:strCache>
                <c:ptCount val="6"/>
                <c:pt idx="0">
                  <c:v>X 2005</c:v>
                </c:pt>
                <c:pt idx="1">
                  <c:v>VI 2010</c:v>
                </c:pt>
                <c:pt idx="2">
                  <c:v>V 2013</c:v>
                </c:pt>
                <c:pt idx="3">
                  <c:v>V 2015</c:v>
                </c:pt>
                <c:pt idx="4">
                  <c:v>V 2017</c:v>
                </c:pt>
                <c:pt idx="5">
                  <c:v>III 2018</c:v>
                </c:pt>
              </c:strCache>
            </c:strRef>
          </c:cat>
          <c:val>
            <c:numRef>
              <c:f>List1!$B$3:$B$8</c:f>
              <c:numCache>
                <c:formatCode>General</c:formatCode>
                <c:ptCount val="6"/>
                <c:pt idx="0">
                  <c:v>37</c:v>
                </c:pt>
                <c:pt idx="1">
                  <c:v>59</c:v>
                </c:pt>
                <c:pt idx="2">
                  <c:v>45</c:v>
                </c:pt>
                <c:pt idx="3">
                  <c:v>44</c:v>
                </c:pt>
                <c:pt idx="4">
                  <c:v>38</c:v>
                </c:pt>
                <c:pt idx="5">
                  <c:v>34</c:v>
                </c:pt>
              </c:numCache>
            </c:numRef>
          </c:val>
          <c:smooth val="0"/>
          <c:extLst>
            <c:ext xmlns:c16="http://schemas.microsoft.com/office/drawing/2014/chart" uri="{C3380CC4-5D6E-409C-BE32-E72D297353CC}">
              <c16:uniqueId val="{00000000-37D3-4D2C-8B6F-D5313E69C078}"/>
            </c:ext>
          </c:extLst>
        </c:ser>
        <c:ser>
          <c:idx val="1"/>
          <c:order val="1"/>
          <c:tx>
            <c:strRef>
              <c:f>List1!$C$1</c:f>
              <c:strCache>
                <c:ptCount val="1"/>
                <c:pt idx="0">
                  <c:v>CZ + E</c:v>
                </c:pt>
              </c:strCache>
            </c:strRef>
          </c:tx>
          <c:cat>
            <c:strRef>
              <c:f>List1!$A$3:$A$8</c:f>
              <c:strCache>
                <c:ptCount val="6"/>
                <c:pt idx="0">
                  <c:v>X 2005</c:v>
                </c:pt>
                <c:pt idx="1">
                  <c:v>VI 2010</c:v>
                </c:pt>
                <c:pt idx="2">
                  <c:v>V 2013</c:v>
                </c:pt>
                <c:pt idx="3">
                  <c:v>V 2015</c:v>
                </c:pt>
                <c:pt idx="4">
                  <c:v>V 2017</c:v>
                </c:pt>
                <c:pt idx="5">
                  <c:v>III 2018</c:v>
                </c:pt>
              </c:strCache>
            </c:strRef>
          </c:cat>
          <c:val>
            <c:numRef>
              <c:f>List1!$C$3:$C$8</c:f>
              <c:numCache>
                <c:formatCode>General</c:formatCode>
                <c:ptCount val="6"/>
                <c:pt idx="0">
                  <c:v>48</c:v>
                </c:pt>
                <c:pt idx="1">
                  <c:v>36</c:v>
                </c:pt>
                <c:pt idx="2">
                  <c:v>45</c:v>
                </c:pt>
                <c:pt idx="3">
                  <c:v>50</c:v>
                </c:pt>
                <c:pt idx="4">
                  <c:v>54</c:v>
                </c:pt>
                <c:pt idx="5">
                  <c:v>57</c:v>
                </c:pt>
              </c:numCache>
            </c:numRef>
          </c:val>
          <c:smooth val="0"/>
          <c:extLst>
            <c:ext xmlns:c16="http://schemas.microsoft.com/office/drawing/2014/chart" uri="{C3380CC4-5D6E-409C-BE32-E72D297353CC}">
              <c16:uniqueId val="{00000001-37D3-4D2C-8B6F-D5313E69C078}"/>
            </c:ext>
          </c:extLst>
        </c:ser>
        <c:ser>
          <c:idx val="2"/>
          <c:order val="2"/>
          <c:tx>
            <c:strRef>
              <c:f>List1!$D$1</c:f>
              <c:strCache>
                <c:ptCount val="1"/>
                <c:pt idx="0">
                  <c:v>SK only</c:v>
                </c:pt>
              </c:strCache>
            </c:strRef>
          </c:tx>
          <c:cat>
            <c:strRef>
              <c:f>List1!$A$3:$A$8</c:f>
              <c:strCache>
                <c:ptCount val="6"/>
                <c:pt idx="0">
                  <c:v>X 2005</c:v>
                </c:pt>
                <c:pt idx="1">
                  <c:v>VI 2010</c:v>
                </c:pt>
                <c:pt idx="2">
                  <c:v>V 2013</c:v>
                </c:pt>
                <c:pt idx="3">
                  <c:v>V 2015</c:v>
                </c:pt>
                <c:pt idx="4">
                  <c:v>V 2017</c:v>
                </c:pt>
                <c:pt idx="5">
                  <c:v>III 2018</c:v>
                </c:pt>
              </c:strCache>
            </c:strRef>
          </c:cat>
          <c:val>
            <c:numRef>
              <c:f>List1!$D$3:$D$8</c:f>
              <c:numCache>
                <c:formatCode>General</c:formatCode>
                <c:ptCount val="6"/>
                <c:pt idx="0">
                  <c:v>38</c:v>
                </c:pt>
                <c:pt idx="1">
                  <c:v>41</c:v>
                </c:pt>
                <c:pt idx="2">
                  <c:v>27</c:v>
                </c:pt>
                <c:pt idx="3">
                  <c:v>36</c:v>
                </c:pt>
                <c:pt idx="4">
                  <c:v>36</c:v>
                </c:pt>
                <c:pt idx="5">
                  <c:v>30</c:v>
                </c:pt>
              </c:numCache>
            </c:numRef>
          </c:val>
          <c:smooth val="0"/>
          <c:extLst>
            <c:ext xmlns:c16="http://schemas.microsoft.com/office/drawing/2014/chart" uri="{C3380CC4-5D6E-409C-BE32-E72D297353CC}">
              <c16:uniqueId val="{00000002-37D3-4D2C-8B6F-D5313E69C078}"/>
            </c:ext>
          </c:extLst>
        </c:ser>
        <c:ser>
          <c:idx val="3"/>
          <c:order val="3"/>
          <c:tx>
            <c:strRef>
              <c:f>List1!$E$1</c:f>
              <c:strCache>
                <c:ptCount val="1"/>
                <c:pt idx="0">
                  <c:v>SK+E</c:v>
                </c:pt>
              </c:strCache>
            </c:strRef>
          </c:tx>
          <c:cat>
            <c:strRef>
              <c:f>List1!$A$3:$A$8</c:f>
              <c:strCache>
                <c:ptCount val="6"/>
                <c:pt idx="0">
                  <c:v>X 2005</c:v>
                </c:pt>
                <c:pt idx="1">
                  <c:v>VI 2010</c:v>
                </c:pt>
                <c:pt idx="2">
                  <c:v>V 2013</c:v>
                </c:pt>
                <c:pt idx="3">
                  <c:v>V 2015</c:v>
                </c:pt>
                <c:pt idx="4">
                  <c:v>V 2017</c:v>
                </c:pt>
                <c:pt idx="5">
                  <c:v>III 2018</c:v>
                </c:pt>
              </c:strCache>
            </c:strRef>
          </c:cat>
          <c:val>
            <c:numRef>
              <c:f>List1!$E$3:$E$8</c:f>
              <c:numCache>
                <c:formatCode>General</c:formatCode>
                <c:ptCount val="6"/>
                <c:pt idx="0">
                  <c:v>51</c:v>
                </c:pt>
                <c:pt idx="1">
                  <c:v>45</c:v>
                </c:pt>
                <c:pt idx="2">
                  <c:v>62</c:v>
                </c:pt>
                <c:pt idx="3">
                  <c:v>54</c:v>
                </c:pt>
                <c:pt idx="4">
                  <c:v>51</c:v>
                </c:pt>
                <c:pt idx="5">
                  <c:v>59</c:v>
                </c:pt>
              </c:numCache>
            </c:numRef>
          </c:val>
          <c:smooth val="0"/>
          <c:extLst>
            <c:ext xmlns:c16="http://schemas.microsoft.com/office/drawing/2014/chart" uri="{C3380CC4-5D6E-409C-BE32-E72D297353CC}">
              <c16:uniqueId val="{00000003-37D3-4D2C-8B6F-D5313E69C078}"/>
            </c:ext>
          </c:extLst>
        </c:ser>
        <c:ser>
          <c:idx val="4"/>
          <c:order val="4"/>
          <c:tx>
            <c:strRef>
              <c:f>List1!$F$1</c:f>
              <c:strCache>
                <c:ptCount val="1"/>
                <c:pt idx="0">
                  <c:v>D only</c:v>
                </c:pt>
              </c:strCache>
            </c:strRef>
          </c:tx>
          <c:cat>
            <c:strRef>
              <c:f>List1!$A$3:$A$8</c:f>
              <c:strCache>
                <c:ptCount val="6"/>
                <c:pt idx="0">
                  <c:v>X 2005</c:v>
                </c:pt>
                <c:pt idx="1">
                  <c:v>VI 2010</c:v>
                </c:pt>
                <c:pt idx="2">
                  <c:v>V 2013</c:v>
                </c:pt>
                <c:pt idx="3">
                  <c:v>V 2015</c:v>
                </c:pt>
                <c:pt idx="4">
                  <c:v>V 2017</c:v>
                </c:pt>
                <c:pt idx="5">
                  <c:v>III 2018</c:v>
                </c:pt>
              </c:strCache>
            </c:strRef>
          </c:cat>
          <c:val>
            <c:numRef>
              <c:f>List1!$F$3:$F$8</c:f>
              <c:numCache>
                <c:formatCode>General</c:formatCode>
                <c:ptCount val="6"/>
                <c:pt idx="0">
                  <c:v>35</c:v>
                </c:pt>
                <c:pt idx="1">
                  <c:v>39</c:v>
                </c:pt>
                <c:pt idx="2">
                  <c:v>29</c:v>
                </c:pt>
                <c:pt idx="3">
                  <c:v>25</c:v>
                </c:pt>
                <c:pt idx="4">
                  <c:v>28</c:v>
                </c:pt>
                <c:pt idx="5">
                  <c:v>26</c:v>
                </c:pt>
              </c:numCache>
            </c:numRef>
          </c:val>
          <c:smooth val="0"/>
          <c:extLst>
            <c:ext xmlns:c16="http://schemas.microsoft.com/office/drawing/2014/chart" uri="{C3380CC4-5D6E-409C-BE32-E72D297353CC}">
              <c16:uniqueId val="{00000004-37D3-4D2C-8B6F-D5313E69C078}"/>
            </c:ext>
          </c:extLst>
        </c:ser>
        <c:ser>
          <c:idx val="5"/>
          <c:order val="5"/>
          <c:tx>
            <c:strRef>
              <c:f>List1!$G$1</c:f>
              <c:strCache>
                <c:ptCount val="1"/>
                <c:pt idx="0">
                  <c:v>D+E</c:v>
                </c:pt>
              </c:strCache>
            </c:strRef>
          </c:tx>
          <c:cat>
            <c:strRef>
              <c:f>List1!$A$3:$A$8</c:f>
              <c:strCache>
                <c:ptCount val="6"/>
                <c:pt idx="0">
                  <c:v>X 2005</c:v>
                </c:pt>
                <c:pt idx="1">
                  <c:v>VI 2010</c:v>
                </c:pt>
                <c:pt idx="2">
                  <c:v>V 2013</c:v>
                </c:pt>
                <c:pt idx="3">
                  <c:v>V 2015</c:v>
                </c:pt>
                <c:pt idx="4">
                  <c:v>V 2017</c:v>
                </c:pt>
                <c:pt idx="5">
                  <c:v>III 2018</c:v>
                </c:pt>
              </c:strCache>
            </c:strRef>
          </c:cat>
          <c:val>
            <c:numRef>
              <c:f>List1!$G$3:$G$8</c:f>
              <c:numCache>
                <c:formatCode>General</c:formatCode>
                <c:ptCount val="6"/>
                <c:pt idx="0">
                  <c:v>49</c:v>
                </c:pt>
                <c:pt idx="1">
                  <c:v>47</c:v>
                </c:pt>
                <c:pt idx="2">
                  <c:v>58</c:v>
                </c:pt>
                <c:pt idx="3">
                  <c:v>58</c:v>
                </c:pt>
                <c:pt idx="4">
                  <c:v>55</c:v>
                </c:pt>
                <c:pt idx="5">
                  <c:v>56</c:v>
                </c:pt>
              </c:numCache>
            </c:numRef>
          </c:val>
          <c:smooth val="0"/>
          <c:extLst>
            <c:ext xmlns:c16="http://schemas.microsoft.com/office/drawing/2014/chart" uri="{C3380CC4-5D6E-409C-BE32-E72D297353CC}">
              <c16:uniqueId val="{00000005-37D3-4D2C-8B6F-D5313E69C078}"/>
            </c:ext>
          </c:extLst>
        </c:ser>
        <c:dLbls>
          <c:showLegendKey val="0"/>
          <c:showVal val="0"/>
          <c:showCatName val="0"/>
          <c:showSerName val="0"/>
          <c:showPercent val="0"/>
          <c:showBubbleSize val="0"/>
        </c:dLbls>
        <c:marker val="1"/>
        <c:smooth val="0"/>
        <c:axId val="101446016"/>
        <c:axId val="101447552"/>
      </c:lineChart>
      <c:catAx>
        <c:axId val="101446016"/>
        <c:scaling>
          <c:orientation val="minMax"/>
        </c:scaling>
        <c:delete val="0"/>
        <c:axPos val="b"/>
        <c:numFmt formatCode="General" sourceLinked="0"/>
        <c:majorTickMark val="out"/>
        <c:minorTickMark val="none"/>
        <c:tickLblPos val="nextTo"/>
        <c:crossAx val="101447552"/>
        <c:crosses val="autoZero"/>
        <c:auto val="1"/>
        <c:lblAlgn val="ctr"/>
        <c:lblOffset val="100"/>
        <c:noMultiLvlLbl val="0"/>
      </c:catAx>
      <c:valAx>
        <c:axId val="101447552"/>
        <c:scaling>
          <c:orientation val="minMax"/>
        </c:scaling>
        <c:delete val="0"/>
        <c:axPos val="l"/>
        <c:majorGridlines/>
        <c:numFmt formatCode="General" sourceLinked="1"/>
        <c:majorTickMark val="out"/>
        <c:minorTickMark val="none"/>
        <c:tickLblPos val="nextTo"/>
        <c:crossAx val="101446016"/>
        <c:crosses val="autoZero"/>
        <c:crossBetween val="between"/>
      </c:valAx>
    </c:plotArea>
    <c:legend>
      <c:legendPos val="r"/>
      <c:layout/>
      <c:overlay val="0"/>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List1!$B$1</c:f>
              <c:strCache>
                <c:ptCount val="1"/>
                <c:pt idx="0">
                  <c:v>E+CZ</c:v>
                </c:pt>
              </c:strCache>
            </c:strRef>
          </c:tx>
          <c:cat>
            <c:strRef>
              <c:f>List1!$A$2:$A$8</c:f>
              <c:strCache>
                <c:ptCount val="7"/>
                <c:pt idx="0">
                  <c:v>X 2004</c:v>
                </c:pt>
                <c:pt idx="1">
                  <c:v>X 2005</c:v>
                </c:pt>
                <c:pt idx="2">
                  <c:v>VI 2010</c:v>
                </c:pt>
                <c:pt idx="3">
                  <c:v>V 2013</c:v>
                </c:pt>
                <c:pt idx="4">
                  <c:v>V 2015</c:v>
                </c:pt>
                <c:pt idx="5">
                  <c:v>V 2017</c:v>
                </c:pt>
                <c:pt idx="6">
                  <c:v>III 2018</c:v>
                </c:pt>
              </c:strCache>
            </c:strRef>
          </c:cat>
          <c:val>
            <c:numRef>
              <c:f>List1!$B$2:$B$8</c:f>
              <c:numCache>
                <c:formatCode>General</c:formatCode>
                <c:ptCount val="7"/>
                <c:pt idx="0">
                  <c:v>4</c:v>
                </c:pt>
                <c:pt idx="1">
                  <c:v>10</c:v>
                </c:pt>
                <c:pt idx="2">
                  <c:v>3</c:v>
                </c:pt>
                <c:pt idx="3">
                  <c:v>5</c:v>
                </c:pt>
                <c:pt idx="4">
                  <c:v>5</c:v>
                </c:pt>
                <c:pt idx="5">
                  <c:v>5</c:v>
                </c:pt>
                <c:pt idx="6">
                  <c:v>7</c:v>
                </c:pt>
              </c:numCache>
            </c:numRef>
          </c:val>
          <c:smooth val="0"/>
          <c:extLst>
            <c:ext xmlns:c16="http://schemas.microsoft.com/office/drawing/2014/chart" uri="{C3380CC4-5D6E-409C-BE32-E72D297353CC}">
              <c16:uniqueId val="{00000000-C467-442A-BD82-208786D4E448}"/>
            </c:ext>
          </c:extLst>
        </c:ser>
        <c:ser>
          <c:idx val="1"/>
          <c:order val="1"/>
          <c:tx>
            <c:strRef>
              <c:f>List1!$C$1</c:f>
              <c:strCache>
                <c:ptCount val="1"/>
                <c:pt idx="0">
                  <c:v>E only (CZ)</c:v>
                </c:pt>
              </c:strCache>
            </c:strRef>
          </c:tx>
          <c:cat>
            <c:strRef>
              <c:f>List1!$A$2:$A$8</c:f>
              <c:strCache>
                <c:ptCount val="7"/>
                <c:pt idx="0">
                  <c:v>X 2004</c:v>
                </c:pt>
                <c:pt idx="1">
                  <c:v>X 2005</c:v>
                </c:pt>
                <c:pt idx="2">
                  <c:v>VI 2010</c:v>
                </c:pt>
                <c:pt idx="3">
                  <c:v>V 2013</c:v>
                </c:pt>
                <c:pt idx="4">
                  <c:v>V 2015</c:v>
                </c:pt>
                <c:pt idx="5">
                  <c:v>V 2017</c:v>
                </c:pt>
                <c:pt idx="6">
                  <c:v>III 2018</c:v>
                </c:pt>
              </c:strCache>
            </c:strRef>
          </c:cat>
          <c:val>
            <c:numRef>
              <c:f>List1!$C$2:$C$8</c:f>
              <c:numCache>
                <c:formatCode>General</c:formatCode>
                <c:ptCount val="7"/>
                <c:pt idx="0">
                  <c:v>1</c:v>
                </c:pt>
                <c:pt idx="1">
                  <c:v>2</c:v>
                </c:pt>
                <c:pt idx="2">
                  <c:v>1</c:v>
                </c:pt>
                <c:pt idx="3">
                  <c:v>3</c:v>
                </c:pt>
                <c:pt idx="4">
                  <c:v>1</c:v>
                </c:pt>
                <c:pt idx="5">
                  <c:v>1</c:v>
                </c:pt>
                <c:pt idx="6">
                  <c:v>0.5</c:v>
                </c:pt>
              </c:numCache>
            </c:numRef>
          </c:val>
          <c:smooth val="0"/>
          <c:extLst>
            <c:ext xmlns:c16="http://schemas.microsoft.com/office/drawing/2014/chart" uri="{C3380CC4-5D6E-409C-BE32-E72D297353CC}">
              <c16:uniqueId val="{00000001-C467-442A-BD82-208786D4E448}"/>
            </c:ext>
          </c:extLst>
        </c:ser>
        <c:ser>
          <c:idx val="2"/>
          <c:order val="2"/>
          <c:tx>
            <c:strRef>
              <c:f>List1!$D$1</c:f>
              <c:strCache>
                <c:ptCount val="1"/>
                <c:pt idx="0">
                  <c:v>E+SK</c:v>
                </c:pt>
              </c:strCache>
            </c:strRef>
          </c:tx>
          <c:cat>
            <c:strRef>
              <c:f>List1!$A$2:$A$8</c:f>
              <c:strCache>
                <c:ptCount val="7"/>
                <c:pt idx="0">
                  <c:v>X 2004</c:v>
                </c:pt>
                <c:pt idx="1">
                  <c:v>X 2005</c:v>
                </c:pt>
                <c:pt idx="2">
                  <c:v>VI 2010</c:v>
                </c:pt>
                <c:pt idx="3">
                  <c:v>V 2013</c:v>
                </c:pt>
                <c:pt idx="4">
                  <c:v>V 2015</c:v>
                </c:pt>
                <c:pt idx="5">
                  <c:v>V 2017</c:v>
                </c:pt>
                <c:pt idx="6">
                  <c:v>III 2018</c:v>
                </c:pt>
              </c:strCache>
            </c:strRef>
          </c:cat>
          <c:val>
            <c:numRef>
              <c:f>List1!$D$2:$D$8</c:f>
              <c:numCache>
                <c:formatCode>General</c:formatCode>
                <c:ptCount val="7"/>
                <c:pt idx="0">
                  <c:v>9</c:v>
                </c:pt>
                <c:pt idx="1">
                  <c:v>7</c:v>
                </c:pt>
                <c:pt idx="2">
                  <c:v>10</c:v>
                </c:pt>
                <c:pt idx="3">
                  <c:v>6</c:v>
                </c:pt>
                <c:pt idx="4">
                  <c:v>7</c:v>
                </c:pt>
                <c:pt idx="5">
                  <c:v>9</c:v>
                </c:pt>
                <c:pt idx="6">
                  <c:v>6</c:v>
                </c:pt>
              </c:numCache>
            </c:numRef>
          </c:val>
          <c:smooth val="0"/>
          <c:extLst>
            <c:ext xmlns:c16="http://schemas.microsoft.com/office/drawing/2014/chart" uri="{C3380CC4-5D6E-409C-BE32-E72D297353CC}">
              <c16:uniqueId val="{00000002-C467-442A-BD82-208786D4E448}"/>
            </c:ext>
          </c:extLst>
        </c:ser>
        <c:ser>
          <c:idx val="3"/>
          <c:order val="3"/>
          <c:tx>
            <c:strRef>
              <c:f>List1!$E$1</c:f>
              <c:strCache>
                <c:ptCount val="1"/>
                <c:pt idx="0">
                  <c:v>E only (SK)</c:v>
                </c:pt>
              </c:strCache>
            </c:strRef>
          </c:tx>
          <c:cat>
            <c:strRef>
              <c:f>List1!$A$2:$A$8</c:f>
              <c:strCache>
                <c:ptCount val="7"/>
                <c:pt idx="0">
                  <c:v>X 2004</c:v>
                </c:pt>
                <c:pt idx="1">
                  <c:v>X 2005</c:v>
                </c:pt>
                <c:pt idx="2">
                  <c:v>VI 2010</c:v>
                </c:pt>
                <c:pt idx="3">
                  <c:v>V 2013</c:v>
                </c:pt>
                <c:pt idx="4">
                  <c:v>V 2015</c:v>
                </c:pt>
                <c:pt idx="5">
                  <c:v>V 2017</c:v>
                </c:pt>
                <c:pt idx="6">
                  <c:v>III 2018</c:v>
                </c:pt>
              </c:strCache>
            </c:strRef>
          </c:cat>
          <c:val>
            <c:numRef>
              <c:f>List1!$E$2:$E$8</c:f>
              <c:numCache>
                <c:formatCode>General</c:formatCode>
                <c:ptCount val="7"/>
                <c:pt idx="0">
                  <c:v>4</c:v>
                </c:pt>
                <c:pt idx="1">
                  <c:v>2</c:v>
                </c:pt>
                <c:pt idx="2">
                  <c:v>3</c:v>
                </c:pt>
                <c:pt idx="3">
                  <c:v>2</c:v>
                </c:pt>
                <c:pt idx="4">
                  <c:v>2</c:v>
                </c:pt>
                <c:pt idx="5">
                  <c:v>1</c:v>
                </c:pt>
                <c:pt idx="6">
                  <c:v>0.3</c:v>
                </c:pt>
              </c:numCache>
            </c:numRef>
          </c:val>
          <c:smooth val="0"/>
          <c:extLst>
            <c:ext xmlns:c16="http://schemas.microsoft.com/office/drawing/2014/chart" uri="{C3380CC4-5D6E-409C-BE32-E72D297353CC}">
              <c16:uniqueId val="{00000003-C467-442A-BD82-208786D4E448}"/>
            </c:ext>
          </c:extLst>
        </c:ser>
        <c:ser>
          <c:idx val="4"/>
          <c:order val="4"/>
          <c:tx>
            <c:strRef>
              <c:f>List1!$F$1</c:f>
              <c:strCache>
                <c:ptCount val="1"/>
                <c:pt idx="0">
                  <c:v>E+D</c:v>
                </c:pt>
              </c:strCache>
            </c:strRef>
          </c:tx>
          <c:cat>
            <c:strRef>
              <c:f>List1!$A$2:$A$8</c:f>
              <c:strCache>
                <c:ptCount val="7"/>
                <c:pt idx="0">
                  <c:v>X 2004</c:v>
                </c:pt>
                <c:pt idx="1">
                  <c:v>X 2005</c:v>
                </c:pt>
                <c:pt idx="2">
                  <c:v>VI 2010</c:v>
                </c:pt>
                <c:pt idx="3">
                  <c:v>V 2013</c:v>
                </c:pt>
                <c:pt idx="4">
                  <c:v>V 2015</c:v>
                </c:pt>
                <c:pt idx="5">
                  <c:v>V 2017</c:v>
                </c:pt>
                <c:pt idx="6">
                  <c:v>III 2018</c:v>
                </c:pt>
              </c:strCache>
            </c:strRef>
          </c:cat>
          <c:val>
            <c:numRef>
              <c:f>List1!$F$2:$F$8</c:f>
              <c:numCache>
                <c:formatCode>General</c:formatCode>
                <c:ptCount val="7"/>
                <c:pt idx="0">
                  <c:v>9</c:v>
                </c:pt>
                <c:pt idx="1">
                  <c:v>11</c:v>
                </c:pt>
                <c:pt idx="2">
                  <c:v>8</c:v>
                </c:pt>
                <c:pt idx="3">
                  <c:v>9</c:v>
                </c:pt>
                <c:pt idx="4">
                  <c:v>11</c:v>
                </c:pt>
                <c:pt idx="5">
                  <c:v>12</c:v>
                </c:pt>
                <c:pt idx="6">
                  <c:v>11</c:v>
                </c:pt>
              </c:numCache>
            </c:numRef>
          </c:val>
          <c:smooth val="0"/>
          <c:extLst>
            <c:ext xmlns:c16="http://schemas.microsoft.com/office/drawing/2014/chart" uri="{C3380CC4-5D6E-409C-BE32-E72D297353CC}">
              <c16:uniqueId val="{00000004-C467-442A-BD82-208786D4E448}"/>
            </c:ext>
          </c:extLst>
        </c:ser>
        <c:ser>
          <c:idx val="5"/>
          <c:order val="5"/>
          <c:tx>
            <c:strRef>
              <c:f>List1!$G$1</c:f>
              <c:strCache>
                <c:ptCount val="1"/>
                <c:pt idx="0">
                  <c:v>E only (D)</c:v>
                </c:pt>
              </c:strCache>
            </c:strRef>
          </c:tx>
          <c:cat>
            <c:strRef>
              <c:f>List1!$A$2:$A$8</c:f>
              <c:strCache>
                <c:ptCount val="7"/>
                <c:pt idx="0">
                  <c:v>X 2004</c:v>
                </c:pt>
                <c:pt idx="1">
                  <c:v>X 2005</c:v>
                </c:pt>
                <c:pt idx="2">
                  <c:v>VI 2010</c:v>
                </c:pt>
                <c:pt idx="3">
                  <c:v>V 2013</c:v>
                </c:pt>
                <c:pt idx="4">
                  <c:v>V 2015</c:v>
                </c:pt>
                <c:pt idx="5">
                  <c:v>V 2017</c:v>
                </c:pt>
                <c:pt idx="6">
                  <c:v>III 2018</c:v>
                </c:pt>
              </c:strCache>
            </c:strRef>
          </c:cat>
          <c:val>
            <c:numRef>
              <c:f>List1!$G$2:$G$8</c:f>
              <c:numCache>
                <c:formatCode>General</c:formatCode>
                <c:ptCount val="7"/>
                <c:pt idx="0">
                  <c:v>5</c:v>
                </c:pt>
                <c:pt idx="1">
                  <c:v>3</c:v>
                </c:pt>
                <c:pt idx="2">
                  <c:v>4</c:v>
                </c:pt>
                <c:pt idx="3">
                  <c:v>2</c:v>
                </c:pt>
                <c:pt idx="4">
                  <c:v>2</c:v>
                </c:pt>
                <c:pt idx="5">
                  <c:v>2</c:v>
                </c:pt>
                <c:pt idx="6">
                  <c:v>3</c:v>
                </c:pt>
              </c:numCache>
            </c:numRef>
          </c:val>
          <c:smooth val="0"/>
          <c:extLst>
            <c:ext xmlns:c16="http://schemas.microsoft.com/office/drawing/2014/chart" uri="{C3380CC4-5D6E-409C-BE32-E72D297353CC}">
              <c16:uniqueId val="{00000005-C467-442A-BD82-208786D4E448}"/>
            </c:ext>
          </c:extLst>
        </c:ser>
        <c:dLbls>
          <c:showLegendKey val="0"/>
          <c:showVal val="0"/>
          <c:showCatName val="0"/>
          <c:showSerName val="0"/>
          <c:showPercent val="0"/>
          <c:showBubbleSize val="0"/>
        </c:dLbls>
        <c:marker val="1"/>
        <c:smooth val="0"/>
        <c:axId val="91762048"/>
        <c:axId val="91866240"/>
      </c:lineChart>
      <c:catAx>
        <c:axId val="91762048"/>
        <c:scaling>
          <c:orientation val="minMax"/>
        </c:scaling>
        <c:delete val="0"/>
        <c:axPos val="b"/>
        <c:numFmt formatCode="General" sourceLinked="0"/>
        <c:majorTickMark val="out"/>
        <c:minorTickMark val="none"/>
        <c:tickLblPos val="nextTo"/>
        <c:crossAx val="91866240"/>
        <c:crosses val="autoZero"/>
        <c:auto val="1"/>
        <c:lblAlgn val="ctr"/>
        <c:lblOffset val="100"/>
        <c:noMultiLvlLbl val="0"/>
      </c:catAx>
      <c:valAx>
        <c:axId val="91866240"/>
        <c:scaling>
          <c:orientation val="minMax"/>
        </c:scaling>
        <c:delete val="0"/>
        <c:axPos val="l"/>
        <c:majorGridlines/>
        <c:numFmt formatCode="General" sourceLinked="1"/>
        <c:majorTickMark val="out"/>
        <c:minorTickMark val="none"/>
        <c:tickLblPos val="nextTo"/>
        <c:crossAx val="91762048"/>
        <c:crosses val="autoZero"/>
        <c:crossBetween val="between"/>
      </c:valAx>
    </c:plotArea>
    <c:legend>
      <c:legendPos val="r"/>
      <c:layout/>
      <c:overlay val="0"/>
    </c:legend>
    <c:plotVisOnly val="1"/>
    <c:dispBlanksAs val="gap"/>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List1!$A$2:$A$6</c:f>
              <c:strCache>
                <c:ptCount val="5"/>
                <c:pt idx="0">
                  <c:v>velice blízká</c:v>
                </c:pt>
                <c:pt idx="1">
                  <c:v>blízká</c:v>
                </c:pt>
                <c:pt idx="2">
                  <c:v>ne moc blízká</c:v>
                </c:pt>
                <c:pt idx="3">
                  <c:v>vůbec ne blízká</c:v>
                </c:pt>
                <c:pt idx="4">
                  <c:v>nevím</c:v>
                </c:pt>
              </c:strCache>
            </c:strRef>
          </c:cat>
          <c:val>
            <c:numRef>
              <c:f>List1!$B$2:$B$6</c:f>
              <c:numCache>
                <c:formatCode>General</c:formatCode>
                <c:ptCount val="5"/>
                <c:pt idx="0">
                  <c:v>19</c:v>
                </c:pt>
                <c:pt idx="1">
                  <c:v>47</c:v>
                </c:pt>
                <c:pt idx="2">
                  <c:v>28</c:v>
                </c:pt>
                <c:pt idx="3">
                  <c:v>5</c:v>
                </c:pt>
                <c:pt idx="4">
                  <c:v>1</c:v>
                </c:pt>
              </c:numCache>
            </c:numRef>
          </c:val>
          <c:extLst>
            <c:ext xmlns:c16="http://schemas.microsoft.com/office/drawing/2014/chart" uri="{C3380CC4-5D6E-409C-BE32-E72D297353CC}">
              <c16:uniqueId val="{00000000-3DE7-4044-8324-C1D3BED1233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Sloupec1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velmi důležité</c:v>
                </c:pt>
                <c:pt idx="1">
                  <c:v>docela důležité</c:v>
                </c:pt>
                <c:pt idx="2">
                  <c:v>nepříliš důležité</c:v>
                </c:pt>
                <c:pt idx="3">
                  <c:v>vůbec ne důležité</c:v>
                </c:pt>
              </c:strCache>
            </c:strRef>
          </c:cat>
          <c:val>
            <c:numRef>
              <c:f>List1!$B$2:$B$5</c:f>
              <c:numCache>
                <c:formatCode>General</c:formatCode>
                <c:ptCount val="4"/>
                <c:pt idx="0">
                  <c:v>32</c:v>
                </c:pt>
                <c:pt idx="1">
                  <c:v>43</c:v>
                </c:pt>
                <c:pt idx="2">
                  <c:v>18</c:v>
                </c:pt>
                <c:pt idx="3">
                  <c:v>7</c:v>
                </c:pt>
              </c:numCache>
            </c:numRef>
          </c:val>
          <c:extLst>
            <c:ext xmlns:c16="http://schemas.microsoft.com/office/drawing/2014/chart" uri="{C3380CC4-5D6E-409C-BE32-E72D297353CC}">
              <c16:uniqueId val="{00000000-F20C-43C0-8432-992FDDF0642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velmi důležizé</c:v>
                </c:pt>
                <c:pt idx="1">
                  <c:v>docela důležité </c:v>
                </c:pt>
                <c:pt idx="2">
                  <c:v>nepříliš důležité</c:v>
                </c:pt>
                <c:pt idx="3">
                  <c:v>vůbec ne důležité</c:v>
                </c:pt>
              </c:strCache>
            </c:strRef>
          </c:cat>
          <c:val>
            <c:numRef>
              <c:f>List1!$B$2:$B$5</c:f>
              <c:numCache>
                <c:formatCode>General</c:formatCode>
                <c:ptCount val="4"/>
                <c:pt idx="0">
                  <c:v>40</c:v>
                </c:pt>
                <c:pt idx="1">
                  <c:v>33</c:v>
                </c:pt>
                <c:pt idx="2">
                  <c:v>20</c:v>
                </c:pt>
                <c:pt idx="3">
                  <c:v>8</c:v>
                </c:pt>
              </c:numCache>
            </c:numRef>
          </c:val>
          <c:extLst>
            <c:ext xmlns:c16="http://schemas.microsoft.com/office/drawing/2014/chart" uri="{C3380CC4-5D6E-409C-BE32-E72D297353CC}">
              <c16:uniqueId val="{00000000-9635-43C6-B1B2-B15B5DD79D2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Sloupec1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velmi důležité</c:v>
                </c:pt>
                <c:pt idx="1">
                  <c:v>docela důležité</c:v>
                </c:pt>
                <c:pt idx="2">
                  <c:v>nepříliš důležité</c:v>
                </c:pt>
                <c:pt idx="3">
                  <c:v>vůbec ne důležité</c:v>
                </c:pt>
              </c:strCache>
            </c:strRef>
          </c:cat>
          <c:val>
            <c:numRef>
              <c:f>List1!$B$2:$B$5</c:f>
              <c:numCache>
                <c:formatCode>General</c:formatCode>
                <c:ptCount val="4"/>
                <c:pt idx="0">
                  <c:v>30</c:v>
                </c:pt>
                <c:pt idx="1">
                  <c:v>41</c:v>
                </c:pt>
                <c:pt idx="2">
                  <c:v>21</c:v>
                </c:pt>
                <c:pt idx="3">
                  <c:v>8</c:v>
                </c:pt>
              </c:numCache>
            </c:numRef>
          </c:val>
          <c:extLst>
            <c:ext xmlns:c16="http://schemas.microsoft.com/office/drawing/2014/chart" uri="{C3380CC4-5D6E-409C-BE32-E72D297353CC}">
              <c16:uniqueId val="{00000000-F20C-43C0-8432-992FDDF0642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velmi důležizé</c:v>
                </c:pt>
                <c:pt idx="1">
                  <c:v>docela důležité </c:v>
                </c:pt>
                <c:pt idx="2">
                  <c:v>nepříliš důležité</c:v>
                </c:pt>
                <c:pt idx="3">
                  <c:v>vůbec ne důležité</c:v>
                </c:pt>
              </c:strCache>
            </c:strRef>
          </c:cat>
          <c:val>
            <c:numRef>
              <c:f>List1!$B$2:$B$5</c:f>
              <c:numCache>
                <c:formatCode>General</c:formatCode>
                <c:ptCount val="4"/>
                <c:pt idx="0">
                  <c:v>35</c:v>
                </c:pt>
                <c:pt idx="1">
                  <c:v>35</c:v>
                </c:pt>
                <c:pt idx="2">
                  <c:v>24</c:v>
                </c:pt>
                <c:pt idx="3">
                  <c:v>6</c:v>
                </c:pt>
              </c:numCache>
            </c:numRef>
          </c:val>
          <c:extLst>
            <c:ext xmlns:c16="http://schemas.microsoft.com/office/drawing/2014/chart" uri="{C3380CC4-5D6E-409C-BE32-E72D297353CC}">
              <c16:uniqueId val="{00000000-9635-43C6-B1B2-B15B5DD79D2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Sloupec1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velmi důležité</c:v>
                </c:pt>
                <c:pt idx="1">
                  <c:v>docela důležité</c:v>
                </c:pt>
                <c:pt idx="2">
                  <c:v>nepříliš důležité</c:v>
                </c:pt>
                <c:pt idx="3">
                  <c:v>vůbec ne důležité</c:v>
                </c:pt>
              </c:strCache>
            </c:strRef>
          </c:cat>
          <c:val>
            <c:numRef>
              <c:f>List1!$B$2:$B$5</c:f>
              <c:numCache>
                <c:formatCode>General</c:formatCode>
                <c:ptCount val="4"/>
                <c:pt idx="0">
                  <c:v>48</c:v>
                </c:pt>
                <c:pt idx="1">
                  <c:v>38</c:v>
                </c:pt>
                <c:pt idx="2">
                  <c:v>11</c:v>
                </c:pt>
                <c:pt idx="3">
                  <c:v>2</c:v>
                </c:pt>
              </c:numCache>
            </c:numRef>
          </c:val>
          <c:extLst>
            <c:ext xmlns:c16="http://schemas.microsoft.com/office/drawing/2014/chart" uri="{C3380CC4-5D6E-409C-BE32-E72D297353CC}">
              <c16:uniqueId val="{00000000-F20C-43C0-8432-992FDDF0642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List1!$A$2:$A$5</c:f>
              <c:strCache>
                <c:ptCount val="4"/>
                <c:pt idx="0">
                  <c:v>velmi důležizé</c:v>
                </c:pt>
                <c:pt idx="1">
                  <c:v>docela důležité </c:v>
                </c:pt>
                <c:pt idx="2">
                  <c:v>nepříliš důležité</c:v>
                </c:pt>
                <c:pt idx="3">
                  <c:v>vůbec ne důležité</c:v>
                </c:pt>
              </c:strCache>
            </c:strRef>
          </c:cat>
          <c:val>
            <c:numRef>
              <c:f>List1!$B$2:$B$5</c:f>
              <c:numCache>
                <c:formatCode>General</c:formatCode>
                <c:ptCount val="4"/>
                <c:pt idx="0">
                  <c:v>67</c:v>
                </c:pt>
                <c:pt idx="1">
                  <c:v>27</c:v>
                </c:pt>
                <c:pt idx="2">
                  <c:v>4</c:v>
                </c:pt>
                <c:pt idx="3">
                  <c:v>2</c:v>
                </c:pt>
              </c:numCache>
            </c:numRef>
          </c:val>
          <c:extLst>
            <c:ext xmlns:c16="http://schemas.microsoft.com/office/drawing/2014/chart" uri="{C3380CC4-5D6E-409C-BE32-E72D297353CC}">
              <c16:uniqueId val="{00000000-9635-43C6-B1B2-B15B5DD79D2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5CD9F-E589-4C92-89D6-C4F316BD71E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cs-CZ"/>
        </a:p>
      </dgm:t>
    </dgm:pt>
    <dgm:pt modelId="{CFB03D2A-B26C-4EB7-982C-46A6928F9749}">
      <dgm:prSet phldrT="[Text]"/>
      <dgm:spPr/>
      <dgm:t>
        <a:bodyPr/>
        <a:lstStyle/>
        <a:p>
          <a:r>
            <a:rPr lang="cs-CZ" dirty="0" smtClean="0"/>
            <a:t>OBČAN</a:t>
          </a:r>
          <a:endParaRPr lang="cs-CZ" dirty="0"/>
        </a:p>
      </dgm:t>
    </dgm:pt>
    <dgm:pt modelId="{E2557B66-286E-44F1-A454-D0EEDB68948C}" type="parTrans" cxnId="{DBB35CF3-4234-4487-9269-B33B186855F8}">
      <dgm:prSet/>
      <dgm:spPr/>
      <dgm:t>
        <a:bodyPr/>
        <a:lstStyle/>
        <a:p>
          <a:endParaRPr lang="cs-CZ"/>
        </a:p>
      </dgm:t>
    </dgm:pt>
    <dgm:pt modelId="{88949293-83C3-4188-8C9D-02545D4EF40B}" type="sibTrans" cxnId="{DBB35CF3-4234-4487-9269-B33B186855F8}">
      <dgm:prSet/>
      <dgm:spPr/>
      <dgm:t>
        <a:bodyPr/>
        <a:lstStyle/>
        <a:p>
          <a:endParaRPr lang="cs-CZ"/>
        </a:p>
      </dgm:t>
    </dgm:pt>
    <dgm:pt modelId="{F1EBF7DB-CFB8-4019-BDE1-C1E219EE5779}">
      <dgm:prSet phldrT="[Text]"/>
      <dgm:spPr/>
      <dgm:t>
        <a:bodyPr/>
        <a:lstStyle/>
        <a:p>
          <a:r>
            <a:rPr lang="cs-CZ" dirty="0" smtClean="0"/>
            <a:t>EXIT</a:t>
          </a:r>
          <a:endParaRPr lang="cs-CZ" dirty="0"/>
        </a:p>
      </dgm:t>
    </dgm:pt>
    <dgm:pt modelId="{DD0C8D5E-7193-479B-8F0C-8DC146E05C5F}" type="parTrans" cxnId="{316E1D70-7A6C-48FE-9057-B0E71D4D098C}">
      <dgm:prSet/>
      <dgm:spPr/>
      <dgm:t>
        <a:bodyPr/>
        <a:lstStyle/>
        <a:p>
          <a:endParaRPr lang="cs-CZ"/>
        </a:p>
      </dgm:t>
    </dgm:pt>
    <dgm:pt modelId="{143D2DA0-A998-4E0F-B34A-FE632D4B7C06}" type="sibTrans" cxnId="{316E1D70-7A6C-48FE-9057-B0E71D4D098C}">
      <dgm:prSet/>
      <dgm:spPr/>
      <dgm:t>
        <a:bodyPr/>
        <a:lstStyle/>
        <a:p>
          <a:endParaRPr lang="cs-CZ"/>
        </a:p>
      </dgm:t>
    </dgm:pt>
    <dgm:pt modelId="{BF90621E-4626-43D4-94DF-F12391E597BC}">
      <dgm:prSet phldrT="[Text]"/>
      <dgm:spPr/>
      <dgm:t>
        <a:bodyPr/>
        <a:lstStyle/>
        <a:p>
          <a:r>
            <a:rPr lang="cs-CZ" dirty="0" smtClean="0"/>
            <a:t>LOYALTY</a:t>
          </a:r>
          <a:endParaRPr lang="cs-CZ" dirty="0"/>
        </a:p>
      </dgm:t>
    </dgm:pt>
    <dgm:pt modelId="{B9DC279E-F731-4745-AD87-57E62D260739}" type="parTrans" cxnId="{9F4ECC30-11CC-486D-AEEC-6F17A7BA7A6D}">
      <dgm:prSet/>
      <dgm:spPr/>
      <dgm:t>
        <a:bodyPr/>
        <a:lstStyle/>
        <a:p>
          <a:endParaRPr lang="cs-CZ"/>
        </a:p>
      </dgm:t>
    </dgm:pt>
    <dgm:pt modelId="{C47CC991-5A1C-4C41-8A56-38A5C0957EFE}" type="sibTrans" cxnId="{9F4ECC30-11CC-486D-AEEC-6F17A7BA7A6D}">
      <dgm:prSet/>
      <dgm:spPr/>
      <dgm:t>
        <a:bodyPr/>
        <a:lstStyle/>
        <a:p>
          <a:endParaRPr lang="cs-CZ"/>
        </a:p>
      </dgm:t>
    </dgm:pt>
    <dgm:pt modelId="{99B1CF32-40C6-41FB-89EC-88006F1916E4}">
      <dgm:prSet phldrT="[Text]"/>
      <dgm:spPr/>
      <dgm:t>
        <a:bodyPr/>
        <a:lstStyle/>
        <a:p>
          <a:r>
            <a:rPr lang="cs-CZ" dirty="0" smtClean="0"/>
            <a:t>VOICE</a:t>
          </a:r>
          <a:endParaRPr lang="cs-CZ" dirty="0"/>
        </a:p>
      </dgm:t>
    </dgm:pt>
    <dgm:pt modelId="{A510955A-3EFD-438E-A3C6-CB33B99BC44B}" type="parTrans" cxnId="{2755AF7B-DA81-46B1-AA1A-42F29D68C41B}">
      <dgm:prSet/>
      <dgm:spPr/>
      <dgm:t>
        <a:bodyPr/>
        <a:lstStyle/>
        <a:p>
          <a:endParaRPr lang="cs-CZ"/>
        </a:p>
      </dgm:t>
    </dgm:pt>
    <dgm:pt modelId="{9DA2FBD4-2032-428C-913D-5999FD592DA2}" type="sibTrans" cxnId="{2755AF7B-DA81-46B1-AA1A-42F29D68C41B}">
      <dgm:prSet/>
      <dgm:spPr/>
      <dgm:t>
        <a:bodyPr/>
        <a:lstStyle/>
        <a:p>
          <a:endParaRPr lang="cs-CZ"/>
        </a:p>
      </dgm:t>
    </dgm:pt>
    <dgm:pt modelId="{E3C08DFD-FA8B-49E9-B13A-70D8F5AD8E76}" type="pres">
      <dgm:prSet presAssocID="{5175CD9F-E589-4C92-89D6-C4F316BD71E2}" presName="Name0" presStyleCnt="0">
        <dgm:presLayoutVars>
          <dgm:chMax val="1"/>
          <dgm:chPref val="1"/>
          <dgm:dir/>
          <dgm:animOne val="branch"/>
          <dgm:animLvl val="lvl"/>
        </dgm:presLayoutVars>
      </dgm:prSet>
      <dgm:spPr/>
      <dgm:t>
        <a:bodyPr/>
        <a:lstStyle/>
        <a:p>
          <a:endParaRPr lang="cs-CZ"/>
        </a:p>
      </dgm:t>
    </dgm:pt>
    <dgm:pt modelId="{C34B5A21-3CDD-465E-8CD2-7AD5635CDCF5}" type="pres">
      <dgm:prSet presAssocID="{CFB03D2A-B26C-4EB7-982C-46A6928F9749}" presName="singleCycle" presStyleCnt="0"/>
      <dgm:spPr/>
    </dgm:pt>
    <dgm:pt modelId="{489DCF9D-F6AB-44B9-880B-2E0B404260C8}" type="pres">
      <dgm:prSet presAssocID="{CFB03D2A-B26C-4EB7-982C-46A6928F9749}" presName="singleCenter" presStyleLbl="node1" presStyleIdx="0" presStyleCnt="4">
        <dgm:presLayoutVars>
          <dgm:chMax val="7"/>
          <dgm:chPref val="7"/>
        </dgm:presLayoutVars>
      </dgm:prSet>
      <dgm:spPr/>
      <dgm:t>
        <a:bodyPr/>
        <a:lstStyle/>
        <a:p>
          <a:endParaRPr lang="cs-CZ"/>
        </a:p>
      </dgm:t>
    </dgm:pt>
    <dgm:pt modelId="{5AC5A66F-C3F7-444B-B816-D2FF325A3FA7}" type="pres">
      <dgm:prSet presAssocID="{DD0C8D5E-7193-479B-8F0C-8DC146E05C5F}" presName="Name56" presStyleLbl="parChTrans1D2" presStyleIdx="0" presStyleCnt="3"/>
      <dgm:spPr/>
      <dgm:t>
        <a:bodyPr/>
        <a:lstStyle/>
        <a:p>
          <a:endParaRPr lang="cs-CZ"/>
        </a:p>
      </dgm:t>
    </dgm:pt>
    <dgm:pt modelId="{ABB853B6-F5D8-4036-A81E-4295E3EB58A5}" type="pres">
      <dgm:prSet presAssocID="{F1EBF7DB-CFB8-4019-BDE1-C1E219EE5779}" presName="text0" presStyleLbl="node1" presStyleIdx="1" presStyleCnt="4">
        <dgm:presLayoutVars>
          <dgm:bulletEnabled val="1"/>
        </dgm:presLayoutVars>
      </dgm:prSet>
      <dgm:spPr/>
      <dgm:t>
        <a:bodyPr/>
        <a:lstStyle/>
        <a:p>
          <a:endParaRPr lang="cs-CZ"/>
        </a:p>
      </dgm:t>
    </dgm:pt>
    <dgm:pt modelId="{81C75229-1CF5-43B3-B287-9F608F24D119}" type="pres">
      <dgm:prSet presAssocID="{B9DC279E-F731-4745-AD87-57E62D260739}" presName="Name56" presStyleLbl="parChTrans1D2" presStyleIdx="1" presStyleCnt="3"/>
      <dgm:spPr/>
      <dgm:t>
        <a:bodyPr/>
        <a:lstStyle/>
        <a:p>
          <a:endParaRPr lang="cs-CZ"/>
        </a:p>
      </dgm:t>
    </dgm:pt>
    <dgm:pt modelId="{A778958E-376E-4B3E-8107-BCEAEAE5DAFB}" type="pres">
      <dgm:prSet presAssocID="{BF90621E-4626-43D4-94DF-F12391E597BC}" presName="text0" presStyleLbl="node1" presStyleIdx="2" presStyleCnt="4">
        <dgm:presLayoutVars>
          <dgm:bulletEnabled val="1"/>
        </dgm:presLayoutVars>
      </dgm:prSet>
      <dgm:spPr/>
      <dgm:t>
        <a:bodyPr/>
        <a:lstStyle/>
        <a:p>
          <a:endParaRPr lang="cs-CZ"/>
        </a:p>
      </dgm:t>
    </dgm:pt>
    <dgm:pt modelId="{7F5332A2-C4B6-4B63-AD62-A912F57A0372}" type="pres">
      <dgm:prSet presAssocID="{A510955A-3EFD-438E-A3C6-CB33B99BC44B}" presName="Name56" presStyleLbl="parChTrans1D2" presStyleIdx="2" presStyleCnt="3"/>
      <dgm:spPr/>
      <dgm:t>
        <a:bodyPr/>
        <a:lstStyle/>
        <a:p>
          <a:endParaRPr lang="cs-CZ"/>
        </a:p>
      </dgm:t>
    </dgm:pt>
    <dgm:pt modelId="{E8D63251-7804-47D6-B181-661ED0FC6B30}" type="pres">
      <dgm:prSet presAssocID="{99B1CF32-40C6-41FB-89EC-88006F1916E4}" presName="text0" presStyleLbl="node1" presStyleIdx="3" presStyleCnt="4">
        <dgm:presLayoutVars>
          <dgm:bulletEnabled val="1"/>
        </dgm:presLayoutVars>
      </dgm:prSet>
      <dgm:spPr/>
      <dgm:t>
        <a:bodyPr/>
        <a:lstStyle/>
        <a:p>
          <a:endParaRPr lang="cs-CZ"/>
        </a:p>
      </dgm:t>
    </dgm:pt>
  </dgm:ptLst>
  <dgm:cxnLst>
    <dgm:cxn modelId="{DBB35CF3-4234-4487-9269-B33B186855F8}" srcId="{5175CD9F-E589-4C92-89D6-C4F316BD71E2}" destId="{CFB03D2A-B26C-4EB7-982C-46A6928F9749}" srcOrd="0" destOrd="0" parTransId="{E2557B66-286E-44F1-A454-D0EEDB68948C}" sibTransId="{88949293-83C3-4188-8C9D-02545D4EF40B}"/>
    <dgm:cxn modelId="{9F4ECC30-11CC-486D-AEEC-6F17A7BA7A6D}" srcId="{CFB03D2A-B26C-4EB7-982C-46A6928F9749}" destId="{BF90621E-4626-43D4-94DF-F12391E597BC}" srcOrd="1" destOrd="0" parTransId="{B9DC279E-F731-4745-AD87-57E62D260739}" sibTransId="{C47CC991-5A1C-4C41-8A56-38A5C0957EFE}"/>
    <dgm:cxn modelId="{17AA8658-8F51-45E8-A497-18F341F7BEB0}" type="presOf" srcId="{A510955A-3EFD-438E-A3C6-CB33B99BC44B}" destId="{7F5332A2-C4B6-4B63-AD62-A912F57A0372}" srcOrd="0" destOrd="0" presId="urn:microsoft.com/office/officeart/2008/layout/RadialCluster"/>
    <dgm:cxn modelId="{2755AF7B-DA81-46B1-AA1A-42F29D68C41B}" srcId="{CFB03D2A-B26C-4EB7-982C-46A6928F9749}" destId="{99B1CF32-40C6-41FB-89EC-88006F1916E4}" srcOrd="2" destOrd="0" parTransId="{A510955A-3EFD-438E-A3C6-CB33B99BC44B}" sibTransId="{9DA2FBD4-2032-428C-913D-5999FD592DA2}"/>
    <dgm:cxn modelId="{316E1D70-7A6C-48FE-9057-B0E71D4D098C}" srcId="{CFB03D2A-B26C-4EB7-982C-46A6928F9749}" destId="{F1EBF7DB-CFB8-4019-BDE1-C1E219EE5779}" srcOrd="0" destOrd="0" parTransId="{DD0C8D5E-7193-479B-8F0C-8DC146E05C5F}" sibTransId="{143D2DA0-A998-4E0F-B34A-FE632D4B7C06}"/>
    <dgm:cxn modelId="{EFD219C8-FFEA-4F92-A297-A40B00B5C41E}" type="presOf" srcId="{5175CD9F-E589-4C92-89D6-C4F316BD71E2}" destId="{E3C08DFD-FA8B-49E9-B13A-70D8F5AD8E76}" srcOrd="0" destOrd="0" presId="urn:microsoft.com/office/officeart/2008/layout/RadialCluster"/>
    <dgm:cxn modelId="{BF24F289-D84E-48FF-BBBB-94F296E164DA}" type="presOf" srcId="{DD0C8D5E-7193-479B-8F0C-8DC146E05C5F}" destId="{5AC5A66F-C3F7-444B-B816-D2FF325A3FA7}" srcOrd="0" destOrd="0" presId="urn:microsoft.com/office/officeart/2008/layout/RadialCluster"/>
    <dgm:cxn modelId="{69B479B6-7FD5-45E2-AA2D-5F6FFBA9C007}" type="presOf" srcId="{BF90621E-4626-43D4-94DF-F12391E597BC}" destId="{A778958E-376E-4B3E-8107-BCEAEAE5DAFB}" srcOrd="0" destOrd="0" presId="urn:microsoft.com/office/officeart/2008/layout/RadialCluster"/>
    <dgm:cxn modelId="{9AE6C93E-EA00-41A9-9173-AF768A3C6BD4}" type="presOf" srcId="{CFB03D2A-B26C-4EB7-982C-46A6928F9749}" destId="{489DCF9D-F6AB-44B9-880B-2E0B404260C8}" srcOrd="0" destOrd="0" presId="urn:microsoft.com/office/officeart/2008/layout/RadialCluster"/>
    <dgm:cxn modelId="{399D842B-DDD5-48B4-A8F2-720390F43820}" type="presOf" srcId="{99B1CF32-40C6-41FB-89EC-88006F1916E4}" destId="{E8D63251-7804-47D6-B181-661ED0FC6B30}" srcOrd="0" destOrd="0" presId="urn:microsoft.com/office/officeart/2008/layout/RadialCluster"/>
    <dgm:cxn modelId="{60694181-0486-4940-A642-D0FBDDEF6DE3}" type="presOf" srcId="{F1EBF7DB-CFB8-4019-BDE1-C1E219EE5779}" destId="{ABB853B6-F5D8-4036-A81E-4295E3EB58A5}" srcOrd="0" destOrd="0" presId="urn:microsoft.com/office/officeart/2008/layout/RadialCluster"/>
    <dgm:cxn modelId="{86B8D398-E88D-4B5D-BDE0-8ABE3792A92D}" type="presOf" srcId="{B9DC279E-F731-4745-AD87-57E62D260739}" destId="{81C75229-1CF5-43B3-B287-9F608F24D119}" srcOrd="0" destOrd="0" presId="urn:microsoft.com/office/officeart/2008/layout/RadialCluster"/>
    <dgm:cxn modelId="{A37ECCC3-61F5-4394-960C-7DE04ED8D520}" type="presParOf" srcId="{E3C08DFD-FA8B-49E9-B13A-70D8F5AD8E76}" destId="{C34B5A21-3CDD-465E-8CD2-7AD5635CDCF5}" srcOrd="0" destOrd="0" presId="urn:microsoft.com/office/officeart/2008/layout/RadialCluster"/>
    <dgm:cxn modelId="{E322D81F-F57F-4E27-8782-7F163176617E}" type="presParOf" srcId="{C34B5A21-3CDD-465E-8CD2-7AD5635CDCF5}" destId="{489DCF9D-F6AB-44B9-880B-2E0B404260C8}" srcOrd="0" destOrd="0" presId="urn:microsoft.com/office/officeart/2008/layout/RadialCluster"/>
    <dgm:cxn modelId="{52074ECD-9A88-4D13-81C5-CA5E712AA56E}" type="presParOf" srcId="{C34B5A21-3CDD-465E-8CD2-7AD5635CDCF5}" destId="{5AC5A66F-C3F7-444B-B816-D2FF325A3FA7}" srcOrd="1" destOrd="0" presId="urn:microsoft.com/office/officeart/2008/layout/RadialCluster"/>
    <dgm:cxn modelId="{CFC8C691-6691-4EA5-B057-44C3542BF694}" type="presParOf" srcId="{C34B5A21-3CDD-465E-8CD2-7AD5635CDCF5}" destId="{ABB853B6-F5D8-4036-A81E-4295E3EB58A5}" srcOrd="2" destOrd="0" presId="urn:microsoft.com/office/officeart/2008/layout/RadialCluster"/>
    <dgm:cxn modelId="{889AAE6E-2D57-428A-8FA2-C3714B967E6D}" type="presParOf" srcId="{C34B5A21-3CDD-465E-8CD2-7AD5635CDCF5}" destId="{81C75229-1CF5-43B3-B287-9F608F24D119}" srcOrd="3" destOrd="0" presId="urn:microsoft.com/office/officeart/2008/layout/RadialCluster"/>
    <dgm:cxn modelId="{C01F1F08-FBD4-4F1C-86D4-76943C69E1E4}" type="presParOf" srcId="{C34B5A21-3CDD-465E-8CD2-7AD5635CDCF5}" destId="{A778958E-376E-4B3E-8107-BCEAEAE5DAFB}" srcOrd="4" destOrd="0" presId="urn:microsoft.com/office/officeart/2008/layout/RadialCluster"/>
    <dgm:cxn modelId="{D8157054-2B25-4F39-9C3F-1B84E421AED7}" type="presParOf" srcId="{C34B5A21-3CDD-465E-8CD2-7AD5635CDCF5}" destId="{7F5332A2-C4B6-4B63-AD62-A912F57A0372}" srcOrd="5" destOrd="0" presId="urn:microsoft.com/office/officeart/2008/layout/RadialCluster"/>
    <dgm:cxn modelId="{E7CFC693-0C2D-4E26-BEC6-90FD4D113830}" type="presParOf" srcId="{C34B5A21-3CDD-465E-8CD2-7AD5635CDCF5}" destId="{E8D63251-7804-47D6-B181-661ED0FC6B3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DCF9D-F6AB-44B9-880B-2E0B404260C8}">
      <dsp:nvSpPr>
        <dsp:cNvPr id="0" name=""/>
        <dsp:cNvSpPr/>
      </dsp:nvSpPr>
      <dsp:spPr>
        <a:xfrm>
          <a:off x="1360169" y="2150893"/>
          <a:ext cx="1165860" cy="11658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cs-CZ" sz="2300" kern="1200" dirty="0" smtClean="0"/>
            <a:t>OBČAN</a:t>
          </a:r>
          <a:endParaRPr lang="cs-CZ" sz="2300" kern="1200" dirty="0"/>
        </a:p>
      </dsp:txBody>
      <dsp:txXfrm>
        <a:off x="1417082" y="2207806"/>
        <a:ext cx="1052034" cy="1052034"/>
      </dsp:txXfrm>
    </dsp:sp>
    <dsp:sp modelId="{5AC5A66F-C3F7-444B-B816-D2FF325A3FA7}">
      <dsp:nvSpPr>
        <dsp:cNvPr id="0" name=""/>
        <dsp:cNvSpPr/>
      </dsp:nvSpPr>
      <dsp:spPr>
        <a:xfrm rot="16200000">
          <a:off x="1534198" y="1741992"/>
          <a:ext cx="817802" cy="0"/>
        </a:xfrm>
        <a:custGeom>
          <a:avLst/>
          <a:gdLst/>
          <a:ahLst/>
          <a:cxnLst/>
          <a:rect l="0" t="0" r="0" b="0"/>
          <a:pathLst>
            <a:path>
              <a:moveTo>
                <a:pt x="0" y="0"/>
              </a:moveTo>
              <a:lnTo>
                <a:pt x="81780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853B6-F5D8-4036-A81E-4295E3EB58A5}">
      <dsp:nvSpPr>
        <dsp:cNvPr id="0" name=""/>
        <dsp:cNvSpPr/>
      </dsp:nvSpPr>
      <dsp:spPr>
        <a:xfrm>
          <a:off x="1552536" y="551965"/>
          <a:ext cx="781126" cy="7811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cs-CZ" sz="2700" kern="1200" dirty="0" smtClean="0"/>
            <a:t>EXIT</a:t>
          </a:r>
          <a:endParaRPr lang="cs-CZ" sz="2700" kern="1200" dirty="0"/>
        </a:p>
      </dsp:txBody>
      <dsp:txXfrm>
        <a:off x="1590667" y="590096"/>
        <a:ext cx="704864" cy="704864"/>
      </dsp:txXfrm>
    </dsp:sp>
    <dsp:sp modelId="{81C75229-1CF5-43B3-B287-9F608F24D119}">
      <dsp:nvSpPr>
        <dsp:cNvPr id="0" name=""/>
        <dsp:cNvSpPr/>
      </dsp:nvSpPr>
      <dsp:spPr>
        <a:xfrm rot="1800000">
          <a:off x="2481335" y="3237179"/>
          <a:ext cx="667202" cy="0"/>
        </a:xfrm>
        <a:custGeom>
          <a:avLst/>
          <a:gdLst/>
          <a:ahLst/>
          <a:cxnLst/>
          <a:rect l="0" t="0" r="0" b="0"/>
          <a:pathLst>
            <a:path>
              <a:moveTo>
                <a:pt x="0" y="0"/>
              </a:moveTo>
              <a:lnTo>
                <a:pt x="66720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8958E-376E-4B3E-8107-BCEAEAE5DAFB}">
      <dsp:nvSpPr>
        <dsp:cNvPr id="0" name=""/>
        <dsp:cNvSpPr/>
      </dsp:nvSpPr>
      <dsp:spPr>
        <a:xfrm>
          <a:off x="3103844" y="3238908"/>
          <a:ext cx="781126" cy="7811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cs-CZ" sz="1300" kern="1200" dirty="0" smtClean="0"/>
            <a:t>LOYALTY</a:t>
          </a:r>
          <a:endParaRPr lang="cs-CZ" sz="1300" kern="1200" dirty="0"/>
        </a:p>
      </dsp:txBody>
      <dsp:txXfrm>
        <a:off x="3141975" y="3277039"/>
        <a:ext cx="704864" cy="704864"/>
      </dsp:txXfrm>
    </dsp:sp>
    <dsp:sp modelId="{7F5332A2-C4B6-4B63-AD62-A912F57A0372}">
      <dsp:nvSpPr>
        <dsp:cNvPr id="0" name=""/>
        <dsp:cNvSpPr/>
      </dsp:nvSpPr>
      <dsp:spPr>
        <a:xfrm rot="9000000">
          <a:off x="737661" y="3237179"/>
          <a:ext cx="667202" cy="0"/>
        </a:xfrm>
        <a:custGeom>
          <a:avLst/>
          <a:gdLst/>
          <a:ahLst/>
          <a:cxnLst/>
          <a:rect l="0" t="0" r="0" b="0"/>
          <a:pathLst>
            <a:path>
              <a:moveTo>
                <a:pt x="0" y="0"/>
              </a:moveTo>
              <a:lnTo>
                <a:pt x="66720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63251-7804-47D6-B181-661ED0FC6B30}">
      <dsp:nvSpPr>
        <dsp:cNvPr id="0" name=""/>
        <dsp:cNvSpPr/>
      </dsp:nvSpPr>
      <dsp:spPr>
        <a:xfrm>
          <a:off x="1229" y="3238908"/>
          <a:ext cx="781126" cy="78112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cs-CZ" sz="1800" kern="1200" dirty="0" smtClean="0"/>
            <a:t>VOICE</a:t>
          </a:r>
          <a:endParaRPr lang="cs-CZ" sz="1800" kern="1200" dirty="0"/>
        </a:p>
      </dsp:txBody>
      <dsp:txXfrm>
        <a:off x="39360" y="3277039"/>
        <a:ext cx="704864" cy="70486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8527F-8C2E-4D3F-91AB-8BEC3609DA73}" type="datetimeFigureOut">
              <a:rPr lang="cs-CZ" smtClean="0"/>
              <a:t>8.10.2018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54144-349B-4657-AE55-D324F29EBCBC}" type="slidenum">
              <a:rPr lang="cs-CZ" smtClean="0"/>
              <a:t>‹#›</a:t>
            </a:fld>
            <a:endParaRPr lang="cs-CZ"/>
          </a:p>
        </p:txBody>
      </p:sp>
    </p:spTree>
    <p:extLst>
      <p:ext uri="{BB962C8B-B14F-4D97-AF65-F5344CB8AC3E}">
        <p14:creationId xmlns:p14="http://schemas.microsoft.com/office/powerpoint/2010/main" val="427059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FEEC9F-1AE6-4DF7-8A11-42F71169D1F6}" type="slidenum">
              <a:rPr lang="en-US" altLang="cs-CZ"/>
              <a:pPr/>
              <a:t>20</a:t>
            </a:fld>
            <a:endParaRPr lang="en-US" altLang="cs-CZ"/>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5635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4441C9-9477-40CF-B7B7-12410416D0A4}" type="slidenum">
              <a:rPr lang="en-US" altLang="cs-CZ"/>
              <a:pPr/>
              <a:t>21</a:t>
            </a:fld>
            <a:endParaRPr lang="en-US" altLang="cs-CZ"/>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3357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3D4B752-1773-4C95-A10B-8566D1052EAB}" type="slidenum">
              <a:rPr lang="en-US" altLang="cs-CZ"/>
              <a:pPr/>
              <a:t>22</a:t>
            </a:fld>
            <a:endParaRPr lang="en-US" altLang="cs-CZ"/>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2188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smtClean="0"/>
              <a:t>Kliknutím lze upravit styl.</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E3CCD7E3-ECB7-4ACE-8233-6EA25D75E7C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A121A5C-D111-44C8-B98F-67A518A550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endParaRPr lang="cs-CZ"/>
          </a:p>
        </p:txBody>
      </p:sp>
      <p:sp>
        <p:nvSpPr>
          <p:cNvPr id="5" name="Zástupný symbol pro zápatí 4"/>
          <p:cNvSpPr>
            <a:spLocks noGrp="1"/>
          </p:cNvSpPr>
          <p:nvPr>
            <p:ph type="ftr" sz="quarter" idx="11"/>
          </p:nvPr>
        </p:nvSpPr>
        <p:spPr>
          <a:xfrm>
            <a:off x="457201" y="6248207"/>
            <a:ext cx="5573483" cy="365125"/>
          </a:xfrm>
        </p:spPr>
        <p:txBody>
          <a:bodyPr/>
          <a:lstStyle/>
          <a:p>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FADF3165-B440-4913-B297-A16E4147379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7A13D107-FA4B-4DB4-BDA1-00C002F8F122}" type="slidenum">
              <a:rPr lang="cs-CZ"/>
              <a:pPr/>
              <a:t>‹#›</a:t>
            </a:fld>
            <a:endParaRPr lang="cs-CZ"/>
          </a:p>
        </p:txBody>
      </p:sp>
    </p:spTree>
    <p:extLst>
      <p:ext uri="{BB962C8B-B14F-4D97-AF65-F5344CB8AC3E}">
        <p14:creationId xmlns:p14="http://schemas.microsoft.com/office/powerpoint/2010/main" val="92025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553FB77E-8729-4D5A-9CDB-618071EB0CE7}" type="slidenum">
              <a:rPr lang="cs-CZ"/>
              <a:pPr/>
              <a:t>‹#›</a:t>
            </a:fld>
            <a:endParaRPr lang="cs-CZ"/>
          </a:p>
        </p:txBody>
      </p:sp>
    </p:spTree>
    <p:extLst>
      <p:ext uri="{BB962C8B-B14F-4D97-AF65-F5344CB8AC3E}">
        <p14:creationId xmlns:p14="http://schemas.microsoft.com/office/powerpoint/2010/main" val="186472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5"/>
            <a:ext cx="7886700" cy="1325563"/>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145423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96802E53-DBB6-4E14-B351-8FEE9D3E663C}" type="slidenum">
              <a:rPr lang="cs-CZ" smtClean="0"/>
              <a:pPr/>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CCA89E6-99F1-4F92-9EEA-64314CF83BC2}" type="slidenum">
              <a:rPr lang="cs-CZ" smtClean="0"/>
              <a:pPr/>
              <a:t>‹#›</a:t>
            </a:fld>
            <a:endParaRPr lang="cs-CZ"/>
          </a:p>
        </p:txBody>
      </p:sp>
      <p:sp>
        <p:nvSpPr>
          <p:cNvPr id="14" name="Zástupný symbol pro zápatí 13"/>
          <p:cNvSpPr>
            <a:spLocks noGrp="1"/>
          </p:cNvSpPr>
          <p:nvPr>
            <p:ph type="ftr" sz="quarter" idx="12"/>
          </p:nvPr>
        </p:nvSpPr>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8" name="Zástupný symbol pro datum 7"/>
          <p:cNvSpPr>
            <a:spLocks noGrp="1"/>
          </p:cNvSpPr>
          <p:nvPr>
            <p:ph type="dt" sz="half" idx="15"/>
          </p:nvPr>
        </p:nvSpPr>
        <p:spPr/>
        <p:txBody>
          <a:bodyPr rtlCol="0"/>
          <a:lstStyle/>
          <a:p>
            <a:endParaRPr lang="cs-CZ"/>
          </a:p>
        </p:txBody>
      </p:sp>
      <p:sp>
        <p:nvSpPr>
          <p:cNvPr id="10" name="Zástupný symbol pro číslo snímku 9"/>
          <p:cNvSpPr>
            <a:spLocks noGrp="1"/>
          </p:cNvSpPr>
          <p:nvPr>
            <p:ph type="sldNum" sz="quarter" idx="16"/>
          </p:nvPr>
        </p:nvSpPr>
        <p:spPr/>
        <p:txBody>
          <a:bodyPr rtlCol="0"/>
          <a:lstStyle/>
          <a:p>
            <a:fld id="{1A59CBCE-78B7-49E0-9992-95B9BC5AF621}" type="slidenum">
              <a:rPr lang="cs-CZ" smtClean="0"/>
              <a:pPr/>
              <a:t>‹#›</a:t>
            </a:fld>
            <a:endParaRPr lang="cs-CZ"/>
          </a:p>
        </p:txBody>
      </p:sp>
      <p:sp>
        <p:nvSpPr>
          <p:cNvPr id="12" name="Zástupný symbol pro zápatí 11"/>
          <p:cNvSpPr>
            <a:spLocks noGrp="1"/>
          </p:cNvSpPr>
          <p:nvPr>
            <p:ph type="ftr" sz="quarter" idx="17"/>
          </p:nvPr>
        </p:nvSpPr>
        <p:spPr/>
        <p:txBody>
          <a:bodyPr rtlCol="0"/>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smtClean="0"/>
              <a:t>Kliknutím lze upravit styl.</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5"/>
          </p:nvPr>
        </p:nvSpPr>
        <p:spPr/>
        <p:txBody>
          <a:bodyPr rtlCol="0"/>
          <a:lstStyle/>
          <a:p>
            <a:endParaRPr lang="cs-CZ"/>
          </a:p>
        </p:txBody>
      </p:sp>
      <p:sp>
        <p:nvSpPr>
          <p:cNvPr id="12" name="Zástupný symbol pro číslo snímku 11"/>
          <p:cNvSpPr>
            <a:spLocks noGrp="1"/>
          </p:cNvSpPr>
          <p:nvPr>
            <p:ph type="sldNum" sz="quarter" idx="16"/>
          </p:nvPr>
        </p:nvSpPr>
        <p:spPr/>
        <p:txBody>
          <a:bodyPr rtlCol="0"/>
          <a:lstStyle/>
          <a:p>
            <a:fld id="{C333A07F-4E0F-4454-ACA9-ECA989E1B669}" type="slidenum">
              <a:rPr lang="cs-CZ" smtClean="0"/>
              <a:pPr/>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27B36D00-0245-48B4-9BA4-D516994F0C3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A00966E3-9881-4DA7-BA8A-6AB9BA3E778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8B935976-3390-4010-85BB-CBE41652F5BF}" type="slidenum">
              <a:rPr lang="cs-CZ" smtClean="0"/>
              <a:pPr/>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smtClean="0"/>
              <a:t>Kliknutím lze upravit styl.</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AAE30B8A-3218-4BC7-988C-EA3B97841B36}" type="slidenum">
              <a:rPr lang="cs-CZ" smtClean="0"/>
              <a:pPr/>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smtClean="0"/>
              <a:t>Kliknutím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666B1-0EA9-49A4-8A80-C8DF875B5A27}"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unispace.muni.cz/index.php/munispace/catalog/book/100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b="1" dirty="0"/>
              <a:t>Evropeizace </a:t>
            </a:r>
            <a:r>
              <a:rPr lang="cs-CZ" b="1" dirty="0" smtClean="0"/>
              <a:t>kolektivních identit</a:t>
            </a:r>
            <a:endParaRPr lang="cs-CZ" b="1" dirty="0"/>
          </a:p>
        </p:txBody>
      </p:sp>
      <p:sp>
        <p:nvSpPr>
          <p:cNvPr id="2051" name="Rectangle 3"/>
          <p:cNvSpPr>
            <a:spLocks noGrp="1" noChangeArrowheads="1"/>
          </p:cNvSpPr>
          <p:nvPr>
            <p:ph type="subTitle" idx="1"/>
          </p:nvPr>
        </p:nvSpPr>
        <p:spPr/>
        <p:txBody>
          <a:bodyPr>
            <a:normAutofit fontScale="77500" lnSpcReduction="20000"/>
          </a:bodyPr>
          <a:lstStyle/>
          <a:p>
            <a:r>
              <a:rPr lang="cs-CZ"/>
              <a:t>EVS 402</a:t>
            </a:r>
          </a:p>
          <a:p>
            <a:r>
              <a:rPr lang="cs-CZ"/>
              <a:t>Evropeizace politických systémů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fontScale="90000"/>
          </a:bodyPr>
          <a:lstStyle/>
          <a:p>
            <a:r>
              <a:rPr lang="cs-CZ" dirty="0" err="1" smtClean="0"/>
              <a:t>Eurobarometr</a:t>
            </a:r>
            <a:r>
              <a:rPr lang="cs-CZ" dirty="0" smtClean="0"/>
              <a:t>: převládající identita (1)</a:t>
            </a:r>
            <a:endParaRPr lang="cs-CZ" dirty="0"/>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4165468266"/>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Obdélník 12"/>
          <p:cNvSpPr/>
          <p:nvPr/>
        </p:nvSpPr>
        <p:spPr>
          <a:xfrm>
            <a:off x="395535" y="6309320"/>
            <a:ext cx="8383505" cy="261610"/>
          </a:xfrm>
          <a:prstGeom prst="rect">
            <a:avLst/>
          </a:prstGeom>
        </p:spPr>
        <p:txBody>
          <a:bodyPr wrap="square">
            <a:spAutoFit/>
          </a:bodyPr>
          <a:lstStyle/>
          <a:p>
            <a:r>
              <a:rPr lang="cs-CZ" sz="1100" dirty="0"/>
              <a:t>Zdroj: </a:t>
            </a:r>
            <a:r>
              <a:rPr lang="cs-CZ" sz="1100" i="1" dirty="0" err="1"/>
              <a:t>Eurobarometer</a:t>
            </a:r>
            <a:r>
              <a:rPr lang="cs-CZ" sz="1100" i="1" dirty="0"/>
              <a:t> </a:t>
            </a:r>
            <a:r>
              <a:rPr lang="cs-CZ" sz="1100" i="1" dirty="0" err="1"/>
              <a:t>interactive</a:t>
            </a:r>
            <a:r>
              <a:rPr lang="cs-CZ" sz="1100" i="1" dirty="0"/>
              <a:t> </a:t>
            </a:r>
            <a:r>
              <a:rPr lang="cs-CZ" sz="1100" i="1" dirty="0" err="1"/>
              <a:t>search</a:t>
            </a:r>
            <a:r>
              <a:rPr lang="cs-CZ" sz="1100" i="1" dirty="0"/>
              <a:t> </a:t>
            </a:r>
            <a:r>
              <a:rPr lang="cs-CZ" sz="1100" i="1" dirty="0" err="1"/>
              <a:t>system</a:t>
            </a:r>
            <a:r>
              <a:rPr lang="cs-CZ" sz="1100" i="1" dirty="0"/>
              <a:t> </a:t>
            </a:r>
            <a:r>
              <a:rPr lang="cs-CZ" sz="1100" dirty="0"/>
              <a:t>(http://ec.europa.eu/</a:t>
            </a:r>
            <a:r>
              <a:rPr lang="cs-CZ" sz="1100" dirty="0" err="1"/>
              <a:t>commfrontoffice</a:t>
            </a:r>
            <a:r>
              <a:rPr lang="cs-CZ" sz="1100" dirty="0"/>
              <a:t>/</a:t>
            </a:r>
            <a:r>
              <a:rPr lang="cs-CZ" sz="1100" dirty="0" err="1"/>
              <a:t>publicopinion</a:t>
            </a:r>
            <a:r>
              <a:rPr lang="cs-CZ" sz="1100" dirty="0"/>
              <a:t>/</a:t>
            </a:r>
            <a:r>
              <a:rPr lang="cs-CZ" sz="1100" dirty="0" err="1"/>
              <a:t>index.cfm</a:t>
            </a:r>
            <a:r>
              <a:rPr lang="cs-CZ" sz="1100" dirty="0"/>
              <a:t>/Chart/index).</a:t>
            </a:r>
          </a:p>
        </p:txBody>
      </p:sp>
    </p:spTree>
    <p:extLst>
      <p:ext uri="{BB962C8B-B14F-4D97-AF65-F5344CB8AC3E}">
        <p14:creationId xmlns:p14="http://schemas.microsoft.com/office/powerpoint/2010/main" val="321328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fontScale="90000"/>
          </a:bodyPr>
          <a:lstStyle/>
          <a:p>
            <a:r>
              <a:rPr lang="cs-CZ" dirty="0" err="1" smtClean="0"/>
              <a:t>Eurobarometr</a:t>
            </a:r>
            <a:r>
              <a:rPr lang="cs-CZ" dirty="0" smtClean="0"/>
              <a:t>: převládající identita (2)</a:t>
            </a:r>
            <a:endParaRPr lang="cs-CZ" dirty="0"/>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11167988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Obdélník 3"/>
          <p:cNvSpPr/>
          <p:nvPr/>
        </p:nvSpPr>
        <p:spPr>
          <a:xfrm>
            <a:off x="395535" y="6309320"/>
            <a:ext cx="8383505" cy="261610"/>
          </a:xfrm>
          <a:prstGeom prst="rect">
            <a:avLst/>
          </a:prstGeom>
        </p:spPr>
        <p:txBody>
          <a:bodyPr wrap="square">
            <a:spAutoFit/>
          </a:bodyPr>
          <a:lstStyle/>
          <a:p>
            <a:r>
              <a:rPr lang="cs-CZ" sz="1100" dirty="0"/>
              <a:t>Zdroj: </a:t>
            </a:r>
            <a:r>
              <a:rPr lang="cs-CZ" sz="1100" i="1" dirty="0" err="1"/>
              <a:t>Eurobarometer</a:t>
            </a:r>
            <a:r>
              <a:rPr lang="cs-CZ" sz="1100" i="1" dirty="0"/>
              <a:t> </a:t>
            </a:r>
            <a:r>
              <a:rPr lang="cs-CZ" sz="1100" i="1" dirty="0" err="1"/>
              <a:t>interactive</a:t>
            </a:r>
            <a:r>
              <a:rPr lang="cs-CZ" sz="1100" i="1" dirty="0"/>
              <a:t> </a:t>
            </a:r>
            <a:r>
              <a:rPr lang="cs-CZ" sz="1100" i="1" dirty="0" err="1"/>
              <a:t>search</a:t>
            </a:r>
            <a:r>
              <a:rPr lang="cs-CZ" sz="1100" i="1" dirty="0"/>
              <a:t> </a:t>
            </a:r>
            <a:r>
              <a:rPr lang="cs-CZ" sz="1100" i="1" dirty="0" err="1"/>
              <a:t>system</a:t>
            </a:r>
            <a:r>
              <a:rPr lang="cs-CZ" sz="1100" i="1" dirty="0"/>
              <a:t> </a:t>
            </a:r>
            <a:r>
              <a:rPr lang="cs-CZ" sz="1100" dirty="0"/>
              <a:t>(http://ec.europa.eu/</a:t>
            </a:r>
            <a:r>
              <a:rPr lang="cs-CZ" sz="1100" dirty="0" err="1"/>
              <a:t>commfrontoffice</a:t>
            </a:r>
            <a:r>
              <a:rPr lang="cs-CZ" sz="1100" dirty="0"/>
              <a:t>/</a:t>
            </a:r>
            <a:r>
              <a:rPr lang="cs-CZ" sz="1100" dirty="0" err="1"/>
              <a:t>publicopinion</a:t>
            </a:r>
            <a:r>
              <a:rPr lang="cs-CZ" sz="1100" dirty="0"/>
              <a:t>/</a:t>
            </a:r>
            <a:r>
              <a:rPr lang="cs-CZ" sz="1100" dirty="0" err="1"/>
              <a:t>index.cfm</a:t>
            </a:r>
            <a:r>
              <a:rPr lang="cs-CZ" sz="1100" dirty="0"/>
              <a:t>/Chart/index).</a:t>
            </a:r>
          </a:p>
        </p:txBody>
      </p:sp>
    </p:spTree>
    <p:extLst>
      <p:ext uri="{BB962C8B-B14F-4D97-AF65-F5344CB8AC3E}">
        <p14:creationId xmlns:p14="http://schemas.microsoft.com/office/powerpoint/2010/main" val="19615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a:t>Dva obsahy evropské identity</a:t>
            </a:r>
          </a:p>
        </p:txBody>
      </p:sp>
      <p:sp>
        <p:nvSpPr>
          <p:cNvPr id="54275" name="Rectangle 3"/>
          <p:cNvSpPr>
            <a:spLocks noGrp="1" noChangeArrowheads="1"/>
          </p:cNvSpPr>
          <p:nvPr>
            <p:ph type="body" sz="half" idx="1"/>
          </p:nvPr>
        </p:nvSpPr>
        <p:spPr>
          <a:xfrm>
            <a:off x="457200" y="1600200"/>
            <a:ext cx="7427913" cy="4525963"/>
          </a:xfrm>
        </p:spPr>
        <p:txBody>
          <a:bodyPr/>
          <a:lstStyle/>
          <a:p>
            <a:pPr>
              <a:buFont typeface="Wingdings" pitchFamily="2" charset="2"/>
              <a:buNone/>
            </a:pPr>
            <a:r>
              <a:rPr lang="cs-CZ" sz="2400" dirty="0">
                <a:solidFill>
                  <a:srgbClr val="FF0000"/>
                </a:solidFill>
              </a:rPr>
              <a:t>Thomas </a:t>
            </a:r>
            <a:r>
              <a:rPr lang="cs-CZ" sz="2400" dirty="0" err="1">
                <a:solidFill>
                  <a:srgbClr val="FF0000"/>
                </a:solidFill>
              </a:rPr>
              <a:t>Risse</a:t>
            </a:r>
            <a:r>
              <a:rPr lang="cs-CZ" sz="2400" dirty="0"/>
              <a:t>:</a:t>
            </a:r>
          </a:p>
          <a:p>
            <a:r>
              <a:rPr lang="cs-CZ" sz="2400" b="1" dirty="0"/>
              <a:t>Evropa jako moderní politická entita</a:t>
            </a:r>
          </a:p>
          <a:p>
            <a:pPr lvl="1"/>
            <a:r>
              <a:rPr lang="cs-CZ" sz="2000" dirty="0"/>
              <a:t>demokracie, lidská práva, vláda zákona, tržní ekonomika</a:t>
            </a:r>
          </a:p>
          <a:p>
            <a:pPr lvl="1"/>
            <a:r>
              <a:rPr lang="cs-CZ" sz="2000" dirty="0" err="1"/>
              <a:t>identitní</a:t>
            </a:r>
            <a:r>
              <a:rPr lang="cs-CZ" sz="2000" dirty="0"/>
              <a:t> Evropané, elity</a:t>
            </a:r>
          </a:p>
          <a:p>
            <a:pPr lvl="1"/>
            <a:r>
              <a:rPr lang="cs-CZ" sz="2000" dirty="0"/>
              <a:t>„</a:t>
            </a:r>
            <a:r>
              <a:rPr lang="cs-CZ" sz="2000" dirty="0" err="1"/>
              <a:t>The</a:t>
            </a:r>
            <a:r>
              <a:rPr lang="cs-CZ" sz="2000" dirty="0"/>
              <a:t> </a:t>
            </a:r>
            <a:r>
              <a:rPr lang="cs-CZ" sz="2000" dirty="0" err="1"/>
              <a:t>Other</a:t>
            </a:r>
            <a:r>
              <a:rPr lang="cs-CZ" sz="2000" dirty="0"/>
              <a:t>“: militarismus a nacionalismus minulosti a xenofobie a rasismus</a:t>
            </a:r>
          </a:p>
          <a:p>
            <a:r>
              <a:rPr lang="cs-CZ" sz="2400" b="1" dirty="0"/>
              <a:t>Nacionalistická evropská identita</a:t>
            </a:r>
            <a:r>
              <a:rPr lang="cs-CZ" sz="2400" dirty="0"/>
              <a:t>:</a:t>
            </a:r>
          </a:p>
          <a:p>
            <a:pPr lvl="1"/>
            <a:r>
              <a:rPr lang="cs-CZ" sz="2000" dirty="0"/>
              <a:t>primárně v kulturních pojmech (Západ, křesťanství)</a:t>
            </a:r>
          </a:p>
          <a:p>
            <a:pPr lvl="1"/>
            <a:r>
              <a:rPr lang="cs-CZ" sz="2000" dirty="0"/>
              <a:t>sdílena exklusivními nacionalisty</a:t>
            </a:r>
          </a:p>
          <a:p>
            <a:pPr lvl="1"/>
            <a:r>
              <a:rPr lang="cs-CZ" sz="2000" dirty="0"/>
              <a:t>„</a:t>
            </a:r>
            <a:r>
              <a:rPr lang="cs-CZ" sz="2000" dirty="0" err="1"/>
              <a:t>The</a:t>
            </a:r>
            <a:r>
              <a:rPr lang="cs-CZ" sz="2000" dirty="0"/>
              <a:t> </a:t>
            </a:r>
            <a:r>
              <a:rPr lang="cs-CZ" sz="2000" dirty="0" err="1"/>
              <a:t>Other</a:t>
            </a:r>
            <a:r>
              <a:rPr lang="cs-CZ" sz="2000" dirty="0"/>
              <a:t>“: nekřesťanské státy a také imigranti a zejména muslimská populace žijící v Evropě</a:t>
            </a:r>
          </a:p>
        </p:txBody>
      </p:sp>
      <p:sp>
        <p:nvSpPr>
          <p:cNvPr id="5" name="Obdélník 4"/>
          <p:cNvSpPr/>
          <p:nvPr/>
        </p:nvSpPr>
        <p:spPr>
          <a:xfrm>
            <a:off x="766427" y="6165304"/>
            <a:ext cx="8064896" cy="523220"/>
          </a:xfrm>
          <a:prstGeom prst="rect">
            <a:avLst/>
          </a:prstGeom>
        </p:spPr>
        <p:txBody>
          <a:bodyPr wrap="square">
            <a:spAutoFit/>
          </a:bodyPr>
          <a:lstStyle/>
          <a:p>
            <a:r>
              <a:rPr lang="cs-CZ" sz="1400" dirty="0" err="1"/>
              <a:t>Risse</a:t>
            </a:r>
            <a:r>
              <a:rPr lang="cs-CZ" sz="1400" dirty="0"/>
              <a:t>, Thomas (2010): </a:t>
            </a:r>
            <a:r>
              <a:rPr lang="cs-CZ" sz="1400" i="1" dirty="0"/>
              <a:t>A </a:t>
            </a:r>
            <a:r>
              <a:rPr lang="cs-CZ" sz="1400" i="1" dirty="0" err="1"/>
              <a:t>Community</a:t>
            </a:r>
            <a:r>
              <a:rPr lang="cs-CZ" sz="1400" i="1" dirty="0"/>
              <a:t> </a:t>
            </a:r>
            <a:r>
              <a:rPr lang="cs-CZ" sz="1400" i="1" dirty="0" err="1"/>
              <a:t>of</a:t>
            </a:r>
            <a:r>
              <a:rPr lang="cs-CZ" sz="1400" i="1" dirty="0"/>
              <a:t> </a:t>
            </a:r>
            <a:r>
              <a:rPr lang="cs-CZ" sz="1400" i="1" dirty="0" err="1"/>
              <a:t>Europeans</a:t>
            </a:r>
            <a:r>
              <a:rPr lang="cs-CZ" sz="1400" i="1" dirty="0"/>
              <a:t>? </a:t>
            </a:r>
            <a:r>
              <a:rPr lang="cs-CZ" sz="1400" i="1" dirty="0" err="1"/>
              <a:t>Transnational</a:t>
            </a:r>
            <a:r>
              <a:rPr lang="cs-CZ" sz="1400" i="1" dirty="0"/>
              <a:t> </a:t>
            </a:r>
            <a:r>
              <a:rPr lang="cs-CZ" sz="1400" i="1" dirty="0" err="1"/>
              <a:t>Identities</a:t>
            </a:r>
            <a:r>
              <a:rPr lang="cs-CZ" sz="1400" i="1" dirty="0"/>
              <a:t> and Public </a:t>
            </a:r>
            <a:r>
              <a:rPr lang="cs-CZ" sz="1400" i="1" dirty="0" err="1"/>
              <a:t>Spheres</a:t>
            </a:r>
            <a:r>
              <a:rPr lang="cs-CZ" sz="1400" i="1" dirty="0"/>
              <a:t>. </a:t>
            </a:r>
            <a:r>
              <a:rPr lang="cs-CZ" sz="1400" dirty="0"/>
              <a:t> </a:t>
            </a:r>
            <a:r>
              <a:rPr lang="cs-CZ" sz="1400" dirty="0" err="1"/>
              <a:t>Ithaca</a:t>
            </a:r>
            <a:r>
              <a:rPr lang="cs-CZ" sz="1400" dirty="0"/>
              <a:t> and London: </a:t>
            </a:r>
            <a:r>
              <a:rPr lang="cs-CZ" sz="1400" dirty="0" err="1"/>
              <a:t>Cornell</a:t>
            </a:r>
            <a:r>
              <a:rPr lang="cs-CZ" sz="1400" dirty="0"/>
              <a:t> University </a:t>
            </a:r>
            <a:r>
              <a:rPr lang="cs-CZ" sz="1400" dirty="0" err="1" smtClean="0"/>
              <a:t>Press</a:t>
            </a:r>
            <a:r>
              <a:rPr lang="cs-CZ" sz="1400" dirty="0" smtClean="0"/>
              <a:t>. </a:t>
            </a:r>
            <a:endParaRPr lang="cs-CZ" sz="1400" dirty="0"/>
          </a:p>
        </p:txBody>
      </p:sp>
      <p:pic>
        <p:nvPicPr>
          <p:cNvPr id="3" name="Obrázek 2"/>
          <p:cNvPicPr>
            <a:picLocks noChangeAspect="1"/>
          </p:cNvPicPr>
          <p:nvPr/>
        </p:nvPicPr>
        <p:blipFill>
          <a:blip r:embed="rId2"/>
          <a:stretch>
            <a:fillRect/>
          </a:stretch>
        </p:blipFill>
        <p:spPr>
          <a:xfrm>
            <a:off x="6729944" y="3789040"/>
            <a:ext cx="1956856" cy="1390398"/>
          </a:xfrm>
          <a:prstGeom prst="rect">
            <a:avLst/>
          </a:prstGeom>
        </p:spPr>
      </p:pic>
      <p:pic>
        <p:nvPicPr>
          <p:cNvPr id="4" name="Obrázek 3"/>
          <p:cNvPicPr>
            <a:picLocks noChangeAspect="1"/>
          </p:cNvPicPr>
          <p:nvPr/>
        </p:nvPicPr>
        <p:blipFill>
          <a:blip r:embed="rId3"/>
          <a:stretch>
            <a:fillRect/>
          </a:stretch>
        </p:blipFill>
        <p:spPr>
          <a:xfrm>
            <a:off x="6411342" y="1169988"/>
            <a:ext cx="2594060" cy="1417413"/>
          </a:xfrm>
          <a:prstGeom prst="rect">
            <a:avLst/>
          </a:prstGeom>
        </p:spPr>
      </p:pic>
    </p:spTree>
    <p:extLst>
      <p:ext uri="{BB962C8B-B14F-4D97-AF65-F5344CB8AC3E}">
        <p14:creationId xmlns:p14="http://schemas.microsoft.com/office/powerpoint/2010/main" val="2809086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sz="2800" dirty="0"/>
              <a:t>Budování centra, budování státu a budování národa a Evropská unie</a:t>
            </a:r>
            <a:r>
              <a:rPr lang="cs-CZ" sz="2800" b="1" dirty="0"/>
              <a:t> </a:t>
            </a:r>
          </a:p>
        </p:txBody>
      </p:sp>
      <p:sp>
        <p:nvSpPr>
          <p:cNvPr id="18438" name="Rectangle 6"/>
          <p:cNvSpPr>
            <a:spLocks noGrp="1" noChangeArrowheads="1"/>
          </p:cNvSpPr>
          <p:nvPr>
            <p:ph type="body" sz="half" idx="2"/>
          </p:nvPr>
        </p:nvSpPr>
        <p:spPr>
          <a:xfrm>
            <a:off x="457200" y="5516563"/>
            <a:ext cx="8229600" cy="609600"/>
          </a:xfrm>
        </p:spPr>
        <p:txBody>
          <a:bodyPr>
            <a:normAutofit/>
          </a:bodyPr>
          <a:lstStyle/>
          <a:p>
            <a:pPr>
              <a:lnSpc>
                <a:spcPct val="80000"/>
              </a:lnSpc>
              <a:buFont typeface="Wingdings" pitchFamily="2" charset="2"/>
              <a:buNone/>
            </a:pPr>
            <a:r>
              <a:rPr lang="cs-CZ" sz="1600" dirty="0" err="1" smtClean="0"/>
              <a:t>Bartolini</a:t>
            </a:r>
            <a:r>
              <a:rPr lang="cs-CZ" sz="1600" dirty="0"/>
              <a:t>, </a:t>
            </a:r>
            <a:r>
              <a:rPr lang="cs-CZ" sz="1600" dirty="0" err="1"/>
              <a:t>Stefano</a:t>
            </a:r>
            <a:r>
              <a:rPr lang="cs-CZ" sz="1600" dirty="0"/>
              <a:t>. 2005. </a:t>
            </a:r>
            <a:r>
              <a:rPr lang="cs-CZ" sz="1600" i="1" dirty="0" err="1"/>
              <a:t>Restructuring</a:t>
            </a:r>
            <a:r>
              <a:rPr lang="cs-CZ" sz="1600" i="1" dirty="0"/>
              <a:t> </a:t>
            </a:r>
            <a:r>
              <a:rPr lang="cs-CZ" sz="1600" i="1" dirty="0" err="1"/>
              <a:t>Europe</a:t>
            </a:r>
            <a:r>
              <a:rPr lang="cs-CZ" sz="1600" i="1" dirty="0"/>
              <a:t>: Centre </a:t>
            </a:r>
            <a:r>
              <a:rPr lang="cs-CZ" sz="1600" i="1" dirty="0" err="1"/>
              <a:t>formation</a:t>
            </a:r>
            <a:r>
              <a:rPr lang="cs-CZ" sz="1600" i="1" dirty="0"/>
              <a:t>, </a:t>
            </a:r>
            <a:r>
              <a:rPr lang="cs-CZ" sz="1600" i="1" dirty="0" err="1"/>
              <a:t>system</a:t>
            </a:r>
            <a:r>
              <a:rPr lang="cs-CZ" sz="1600" i="1" dirty="0"/>
              <a:t> </a:t>
            </a:r>
            <a:r>
              <a:rPr lang="cs-CZ" sz="1600" i="1" dirty="0" err="1"/>
              <a:t>building</a:t>
            </a:r>
            <a:r>
              <a:rPr lang="cs-CZ" sz="1600" i="1" dirty="0"/>
              <a:t>, and </a:t>
            </a:r>
            <a:r>
              <a:rPr lang="cs-CZ" sz="1600" i="1" dirty="0" err="1"/>
              <a:t>political</a:t>
            </a:r>
            <a:r>
              <a:rPr lang="cs-CZ" sz="1600" i="1" dirty="0"/>
              <a:t> </a:t>
            </a:r>
            <a:r>
              <a:rPr lang="cs-CZ" sz="1600" i="1" dirty="0" err="1"/>
              <a:t>structuring</a:t>
            </a:r>
            <a:r>
              <a:rPr lang="cs-CZ" sz="1600" i="1" dirty="0"/>
              <a:t> </a:t>
            </a:r>
            <a:r>
              <a:rPr lang="cs-CZ" sz="1600" i="1" dirty="0" err="1"/>
              <a:t>between</a:t>
            </a:r>
            <a:r>
              <a:rPr lang="cs-CZ" sz="1600" i="1" dirty="0"/>
              <a:t> </a:t>
            </a:r>
            <a:r>
              <a:rPr lang="cs-CZ" sz="1600" i="1" dirty="0" err="1"/>
              <a:t>the</a:t>
            </a:r>
            <a:r>
              <a:rPr lang="cs-CZ" sz="1600" i="1" dirty="0"/>
              <a:t> </a:t>
            </a:r>
            <a:r>
              <a:rPr lang="cs-CZ" sz="1600" i="1" dirty="0" err="1"/>
              <a:t>nation</a:t>
            </a:r>
            <a:r>
              <a:rPr lang="cs-CZ" sz="1600" i="1" dirty="0"/>
              <a:t> </a:t>
            </a:r>
            <a:r>
              <a:rPr lang="cs-CZ" sz="1600" i="1" dirty="0" err="1"/>
              <a:t>state</a:t>
            </a:r>
            <a:r>
              <a:rPr lang="cs-CZ" sz="1600" i="1" dirty="0"/>
              <a:t> and </a:t>
            </a:r>
            <a:r>
              <a:rPr lang="cs-CZ" sz="1600" i="1" dirty="0" err="1"/>
              <a:t>the</a:t>
            </a:r>
            <a:r>
              <a:rPr lang="cs-CZ" sz="1600" i="1" dirty="0"/>
              <a:t> </a:t>
            </a:r>
            <a:r>
              <a:rPr lang="cs-CZ" sz="1600" i="1" dirty="0" err="1"/>
              <a:t>European</a:t>
            </a:r>
            <a:r>
              <a:rPr lang="cs-CZ" sz="1600" i="1" dirty="0"/>
              <a:t> Union</a:t>
            </a:r>
            <a:r>
              <a:rPr lang="cs-CZ" sz="1600" dirty="0"/>
              <a:t>. Oxford: Oxford University </a:t>
            </a:r>
            <a:r>
              <a:rPr lang="cs-CZ" sz="1600" dirty="0" err="1" smtClean="0"/>
              <a:t>Press</a:t>
            </a:r>
            <a:r>
              <a:rPr lang="cs-CZ" sz="1600" dirty="0"/>
              <a:t>.</a:t>
            </a:r>
          </a:p>
        </p:txBody>
      </p:sp>
      <p:grpSp>
        <p:nvGrpSpPr>
          <p:cNvPr id="2" name="Zástupný symbol pro obsah 18440"/>
          <p:cNvGrpSpPr>
            <a:grpSpLocks/>
          </p:cNvGrpSpPr>
          <p:nvPr/>
        </p:nvGrpSpPr>
        <p:grpSpPr bwMode="auto">
          <a:xfrm>
            <a:off x="2700338" y="1844675"/>
            <a:ext cx="3686175" cy="3246438"/>
            <a:chOff x="1158" y="976"/>
            <a:chExt cx="2322" cy="2045"/>
          </a:xfrm>
        </p:grpSpPr>
        <p:sp>
          <p:nvSpPr>
            <p:cNvPr id="3" name="_s18444"/>
            <p:cNvSpPr>
              <a:spLocks noChangeArrowheads="1"/>
            </p:cNvSpPr>
            <p:nvPr/>
          </p:nvSpPr>
          <p:spPr bwMode="auto">
            <a:xfrm flipV="1">
              <a:off x="1163" y="2406"/>
              <a:ext cx="2113" cy="610"/>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0">
                  <a:schemeClr val="accent1"/>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rot="10800000"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 budování centra</a:t>
              </a:r>
            </a:p>
          </p:txBody>
        </p:sp>
        <p:sp>
          <p:nvSpPr>
            <p:cNvPr id="4" name="_s18443"/>
            <p:cNvSpPr>
              <a:spLocks noChangeArrowheads="1"/>
            </p:cNvSpPr>
            <p:nvPr/>
          </p:nvSpPr>
          <p:spPr bwMode="auto">
            <a:xfrm flipV="1">
              <a:off x="1515" y="1796"/>
              <a:ext cx="1409" cy="61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folHlink"/>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folHlink"/>
              </a:extrusionClr>
            </a:sp3d>
          </p:spPr>
          <p:txBody>
            <a:bodyPr rot="10800000"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2) budování systému a loajality</a:t>
              </a:r>
            </a:p>
          </p:txBody>
        </p:sp>
        <p:sp>
          <p:nvSpPr>
            <p:cNvPr id="7" name="_s18442"/>
            <p:cNvSpPr>
              <a:spLocks noChangeArrowheads="1"/>
            </p:cNvSpPr>
            <p:nvPr/>
          </p:nvSpPr>
          <p:spPr bwMode="auto">
            <a:xfrm flipV="1">
              <a:off x="1867" y="1186"/>
              <a:ext cx="705" cy="61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chemeClr val="bg2"/>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bg2"/>
              </a:extrusionClr>
            </a:sp3d>
          </p:spPr>
          <p:txBody>
            <a:bodyPr rot="10800000" vert="horz" wrap="non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3) otevření prostoru pro politickou reprezentaci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a strukturování politiky</a:t>
              </a:r>
            </a:p>
          </p:txBody>
        </p:sp>
      </p:grpSp>
    </p:spTree>
    <p:extLst>
      <p:ext uri="{BB962C8B-B14F-4D97-AF65-F5344CB8AC3E}">
        <p14:creationId xmlns:p14="http://schemas.microsoft.com/office/powerpoint/2010/main" val="3156865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t>Produkuje EU loajalitu?</a:t>
            </a:r>
          </a:p>
        </p:txBody>
      </p:sp>
      <p:sp>
        <p:nvSpPr>
          <p:cNvPr id="20483" name="Rectangle 3"/>
          <p:cNvSpPr>
            <a:spLocks noGrp="1" noChangeArrowheads="1"/>
          </p:cNvSpPr>
          <p:nvPr>
            <p:ph type="body" sz="half" idx="1"/>
          </p:nvPr>
        </p:nvSpPr>
        <p:spPr>
          <a:xfrm>
            <a:off x="457200" y="1600200"/>
            <a:ext cx="7138988" cy="4525963"/>
          </a:xfrm>
        </p:spPr>
        <p:txBody>
          <a:bodyPr/>
          <a:lstStyle/>
          <a:p>
            <a:pPr>
              <a:lnSpc>
                <a:spcPct val="80000"/>
              </a:lnSpc>
            </a:pPr>
            <a:r>
              <a:rPr lang="cs-CZ" sz="2400" dirty="0" err="1"/>
              <a:t>Stefano</a:t>
            </a:r>
            <a:r>
              <a:rPr lang="cs-CZ" sz="2400" dirty="0"/>
              <a:t> </a:t>
            </a:r>
            <a:r>
              <a:rPr lang="cs-CZ" sz="2400" dirty="0" err="1"/>
              <a:t>Bartolini</a:t>
            </a:r>
            <a:r>
              <a:rPr lang="cs-CZ" sz="2400" dirty="0"/>
              <a:t>:</a:t>
            </a:r>
          </a:p>
          <a:p>
            <a:pPr>
              <a:lnSpc>
                <a:spcPct val="80000"/>
              </a:lnSpc>
            </a:pPr>
            <a:endParaRPr lang="cs-CZ" sz="2400" dirty="0"/>
          </a:p>
          <a:p>
            <a:pPr>
              <a:lnSpc>
                <a:spcPct val="80000"/>
              </a:lnSpc>
            </a:pPr>
            <a:r>
              <a:rPr lang="en-US" sz="2400" i="1" dirty="0"/>
              <a:t>…„whether the EU is producing ‚loyalty’ which I interpret to be those structures and processes of system maintenance represented by cultural integration, social sharing institutions, and participation rights...Individual loyalty represents the psychological and emotional ties that mediate between exit and voice, increasing the cost of the former“…</a:t>
            </a:r>
            <a:r>
              <a:rPr lang="cs-CZ" sz="2400" dirty="0"/>
              <a:t> </a:t>
            </a:r>
          </a:p>
          <a:p>
            <a:pPr>
              <a:lnSpc>
                <a:spcPct val="80000"/>
              </a:lnSpc>
            </a:pPr>
            <a:endParaRPr lang="cs-CZ" sz="2400" dirty="0"/>
          </a:p>
          <a:p>
            <a:pPr>
              <a:lnSpc>
                <a:spcPct val="80000"/>
              </a:lnSpc>
            </a:pPr>
            <a:r>
              <a:rPr lang="cs-CZ" sz="1600" dirty="0" err="1" smtClean="0"/>
              <a:t>Bartolini</a:t>
            </a:r>
            <a:r>
              <a:rPr lang="cs-CZ" sz="1600" dirty="0"/>
              <a:t>, </a:t>
            </a:r>
            <a:r>
              <a:rPr lang="cs-CZ" sz="1600" dirty="0" err="1" smtClean="0"/>
              <a:t>Stefano</a:t>
            </a:r>
            <a:r>
              <a:rPr lang="cs-CZ" sz="1600" dirty="0" smtClean="0"/>
              <a:t> (2005): </a:t>
            </a:r>
            <a:r>
              <a:rPr lang="cs-CZ" sz="1600" i="1" dirty="0" err="1"/>
              <a:t>Restructuring</a:t>
            </a:r>
            <a:r>
              <a:rPr lang="cs-CZ" sz="1600" i="1" dirty="0"/>
              <a:t> </a:t>
            </a:r>
            <a:r>
              <a:rPr lang="cs-CZ" sz="1600" i="1" dirty="0" err="1"/>
              <a:t>Europe</a:t>
            </a:r>
            <a:r>
              <a:rPr lang="cs-CZ" sz="1600" i="1" dirty="0"/>
              <a:t>: Centre </a:t>
            </a:r>
            <a:r>
              <a:rPr lang="cs-CZ" sz="1600" i="1" dirty="0" err="1"/>
              <a:t>formation</a:t>
            </a:r>
            <a:r>
              <a:rPr lang="cs-CZ" sz="1600" i="1" dirty="0"/>
              <a:t>, </a:t>
            </a:r>
            <a:r>
              <a:rPr lang="cs-CZ" sz="1600" i="1" dirty="0" err="1"/>
              <a:t>system</a:t>
            </a:r>
            <a:r>
              <a:rPr lang="cs-CZ" sz="1600" i="1" dirty="0"/>
              <a:t> </a:t>
            </a:r>
            <a:r>
              <a:rPr lang="cs-CZ" sz="1600" i="1" dirty="0" err="1"/>
              <a:t>building</a:t>
            </a:r>
            <a:r>
              <a:rPr lang="cs-CZ" sz="1600" i="1" dirty="0"/>
              <a:t>, and </a:t>
            </a:r>
            <a:r>
              <a:rPr lang="cs-CZ" sz="1600" i="1" dirty="0" err="1"/>
              <a:t>political</a:t>
            </a:r>
            <a:r>
              <a:rPr lang="cs-CZ" sz="1600" i="1" dirty="0"/>
              <a:t> </a:t>
            </a:r>
            <a:r>
              <a:rPr lang="cs-CZ" sz="1600" i="1" dirty="0" err="1"/>
              <a:t>structuring</a:t>
            </a:r>
            <a:r>
              <a:rPr lang="cs-CZ" sz="1600" i="1" dirty="0"/>
              <a:t> </a:t>
            </a:r>
            <a:r>
              <a:rPr lang="cs-CZ" sz="1600" i="1" dirty="0" err="1"/>
              <a:t>between</a:t>
            </a:r>
            <a:r>
              <a:rPr lang="cs-CZ" sz="1600" i="1" dirty="0"/>
              <a:t> </a:t>
            </a:r>
            <a:r>
              <a:rPr lang="cs-CZ" sz="1600" i="1" dirty="0" err="1"/>
              <a:t>the</a:t>
            </a:r>
            <a:r>
              <a:rPr lang="cs-CZ" sz="1600" i="1" dirty="0"/>
              <a:t> </a:t>
            </a:r>
            <a:r>
              <a:rPr lang="cs-CZ" sz="1600" i="1" dirty="0" err="1"/>
              <a:t>nation</a:t>
            </a:r>
            <a:r>
              <a:rPr lang="cs-CZ" sz="1600" i="1" dirty="0"/>
              <a:t> </a:t>
            </a:r>
            <a:r>
              <a:rPr lang="cs-CZ" sz="1600" i="1" dirty="0" err="1"/>
              <a:t>state</a:t>
            </a:r>
            <a:r>
              <a:rPr lang="cs-CZ" sz="1600" i="1" dirty="0"/>
              <a:t> and </a:t>
            </a:r>
            <a:r>
              <a:rPr lang="cs-CZ" sz="1600" i="1" dirty="0" err="1"/>
              <a:t>the</a:t>
            </a:r>
            <a:r>
              <a:rPr lang="cs-CZ" sz="1600" i="1" dirty="0"/>
              <a:t> </a:t>
            </a:r>
            <a:r>
              <a:rPr lang="cs-CZ" sz="1600" i="1" dirty="0" err="1"/>
              <a:t>European</a:t>
            </a:r>
            <a:r>
              <a:rPr lang="cs-CZ" sz="1600" i="1" dirty="0"/>
              <a:t> Union</a:t>
            </a:r>
            <a:r>
              <a:rPr lang="cs-CZ" sz="1600" dirty="0"/>
              <a:t>. Oxford: Oxford University </a:t>
            </a:r>
            <a:r>
              <a:rPr lang="cs-CZ" sz="1600" dirty="0" err="1"/>
              <a:t>Press</a:t>
            </a:r>
            <a:r>
              <a:rPr lang="cs-CZ" sz="1600" dirty="0"/>
              <a:t>, </a:t>
            </a:r>
            <a:r>
              <a:rPr lang="cs-CZ" sz="1600" dirty="0" smtClean="0"/>
              <a:t>s. 54</a:t>
            </a:r>
            <a:r>
              <a:rPr lang="cs-CZ" sz="1600" dirty="0"/>
              <a:t>.</a:t>
            </a:r>
          </a:p>
        </p:txBody>
      </p:sp>
      <p:pic>
        <p:nvPicPr>
          <p:cNvPr id="3" name="Obrázek 2"/>
          <p:cNvPicPr>
            <a:picLocks noChangeAspect="1"/>
          </p:cNvPicPr>
          <p:nvPr/>
        </p:nvPicPr>
        <p:blipFill>
          <a:blip r:embed="rId2"/>
          <a:stretch>
            <a:fillRect/>
          </a:stretch>
        </p:blipFill>
        <p:spPr>
          <a:xfrm>
            <a:off x="7164288" y="404664"/>
            <a:ext cx="1628910" cy="1760984"/>
          </a:xfrm>
          <a:prstGeom prst="rect">
            <a:avLst/>
          </a:prstGeom>
        </p:spPr>
      </p:pic>
    </p:spTree>
    <p:extLst>
      <p:ext uri="{BB962C8B-B14F-4D97-AF65-F5344CB8AC3E}">
        <p14:creationId xmlns:p14="http://schemas.microsoft.com/office/powerpoint/2010/main" val="241306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Risse</a:t>
            </a:r>
            <a:r>
              <a:rPr lang="cs-CZ" dirty="0" smtClean="0"/>
              <a:t> a koncept politizace EU</a:t>
            </a:r>
            <a:endParaRPr lang="cs-CZ" dirty="0"/>
          </a:p>
        </p:txBody>
      </p:sp>
      <p:sp>
        <p:nvSpPr>
          <p:cNvPr id="3" name="Zástupný symbol pro text 2"/>
          <p:cNvSpPr>
            <a:spLocks noGrp="1"/>
          </p:cNvSpPr>
          <p:nvPr>
            <p:ph type="body" sz="half" idx="1"/>
          </p:nvPr>
        </p:nvSpPr>
        <p:spPr>
          <a:xfrm>
            <a:off x="457200" y="1600200"/>
            <a:ext cx="6347048" cy="4525963"/>
          </a:xfrm>
        </p:spPr>
        <p:txBody>
          <a:bodyPr>
            <a:normAutofit fontScale="85000" lnSpcReduction="20000"/>
          </a:bodyPr>
          <a:lstStyle/>
          <a:p>
            <a:pPr lvl="0"/>
            <a:r>
              <a:rPr lang="cs-CZ" dirty="0" smtClean="0"/>
              <a:t>vzrůstající význam evropských témat ve veřejné debatě</a:t>
            </a:r>
          </a:p>
          <a:p>
            <a:pPr lvl="0"/>
            <a:r>
              <a:rPr lang="cs-CZ" dirty="0" smtClean="0"/>
              <a:t>vzrůstající význam otázek evropské identity v debatě o </a:t>
            </a:r>
            <a:r>
              <a:rPr lang="cs-CZ" dirty="0" err="1" smtClean="0"/>
              <a:t>konstitucionalizaci</a:t>
            </a:r>
            <a:r>
              <a:rPr lang="cs-CZ" dirty="0" smtClean="0"/>
              <a:t> Evropy a v debatě o rozšíření EU</a:t>
            </a:r>
          </a:p>
          <a:p>
            <a:pPr lvl="0"/>
            <a:r>
              <a:rPr lang="cs-CZ" dirty="0" smtClean="0"/>
              <a:t>posilování euroskepticismu</a:t>
            </a:r>
          </a:p>
          <a:p>
            <a:pPr lvl="0"/>
            <a:r>
              <a:rPr lang="cs-CZ" dirty="0" smtClean="0"/>
              <a:t>kontroverze kolem francouzského a nizozemského odmítnutí Smlouvy o Ústavě pro Evropu v roce 2005 a kolem dvojího referenda k Lisabonské smlouvě v Irsku 2008 a 2009</a:t>
            </a:r>
          </a:p>
          <a:p>
            <a:pPr lvl="0"/>
            <a:r>
              <a:rPr lang="en-US" dirty="0" smtClean="0">
                <a:latin typeface="+mj-lt"/>
              </a:rPr>
              <a:t>Permissive consensus </a:t>
            </a:r>
            <a:r>
              <a:rPr lang="en-US" dirty="0" smtClean="0">
                <a:latin typeface="+mj-lt"/>
                <a:ea typeface="Segoe UI Symbol"/>
              </a:rPr>
              <a:t>➜ constraining </a:t>
            </a:r>
            <a:r>
              <a:rPr lang="en-US" dirty="0" err="1" smtClean="0">
                <a:latin typeface="+mj-lt"/>
                <a:ea typeface="Segoe UI Symbol"/>
              </a:rPr>
              <a:t>dissensus</a:t>
            </a:r>
            <a:endParaRPr lang="en-US" dirty="0">
              <a:latin typeface="+mj-lt"/>
            </a:endParaRP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48264" y="2060848"/>
            <a:ext cx="1506428" cy="2005928"/>
          </a:xfrm>
        </p:spPr>
      </p:pic>
      <p:sp>
        <p:nvSpPr>
          <p:cNvPr id="6" name="Obdélník 5"/>
          <p:cNvSpPr/>
          <p:nvPr/>
        </p:nvSpPr>
        <p:spPr>
          <a:xfrm>
            <a:off x="766427" y="6093296"/>
            <a:ext cx="8064896" cy="523220"/>
          </a:xfrm>
          <a:prstGeom prst="rect">
            <a:avLst/>
          </a:prstGeom>
        </p:spPr>
        <p:txBody>
          <a:bodyPr wrap="square">
            <a:spAutoFit/>
          </a:bodyPr>
          <a:lstStyle/>
          <a:p>
            <a:r>
              <a:rPr lang="cs-CZ" sz="1400" dirty="0" err="1"/>
              <a:t>Risse</a:t>
            </a:r>
            <a:r>
              <a:rPr lang="cs-CZ" sz="1400" dirty="0"/>
              <a:t>, Thomas (2010): </a:t>
            </a:r>
            <a:r>
              <a:rPr lang="cs-CZ" sz="1400" i="1" dirty="0"/>
              <a:t>A </a:t>
            </a:r>
            <a:r>
              <a:rPr lang="cs-CZ" sz="1400" i="1" dirty="0" err="1"/>
              <a:t>Community</a:t>
            </a:r>
            <a:r>
              <a:rPr lang="cs-CZ" sz="1400" i="1" dirty="0"/>
              <a:t> </a:t>
            </a:r>
            <a:r>
              <a:rPr lang="cs-CZ" sz="1400" i="1" dirty="0" err="1"/>
              <a:t>of</a:t>
            </a:r>
            <a:r>
              <a:rPr lang="cs-CZ" sz="1400" i="1" dirty="0"/>
              <a:t> </a:t>
            </a:r>
            <a:r>
              <a:rPr lang="cs-CZ" sz="1400" i="1" dirty="0" err="1"/>
              <a:t>Europeans</a:t>
            </a:r>
            <a:r>
              <a:rPr lang="cs-CZ" sz="1400" i="1" dirty="0"/>
              <a:t>? </a:t>
            </a:r>
            <a:r>
              <a:rPr lang="cs-CZ" sz="1400" i="1" dirty="0" err="1"/>
              <a:t>Transnational</a:t>
            </a:r>
            <a:r>
              <a:rPr lang="cs-CZ" sz="1400" i="1" dirty="0"/>
              <a:t> </a:t>
            </a:r>
            <a:r>
              <a:rPr lang="cs-CZ" sz="1400" i="1" dirty="0" err="1"/>
              <a:t>Identities</a:t>
            </a:r>
            <a:r>
              <a:rPr lang="cs-CZ" sz="1400" i="1" dirty="0"/>
              <a:t> and Public </a:t>
            </a:r>
            <a:r>
              <a:rPr lang="cs-CZ" sz="1400" i="1" dirty="0" err="1"/>
              <a:t>Spheres</a:t>
            </a:r>
            <a:r>
              <a:rPr lang="cs-CZ" sz="1400" i="1" dirty="0"/>
              <a:t>. </a:t>
            </a:r>
            <a:r>
              <a:rPr lang="cs-CZ" sz="1400" dirty="0"/>
              <a:t> </a:t>
            </a:r>
            <a:r>
              <a:rPr lang="cs-CZ" sz="1400" dirty="0" err="1"/>
              <a:t>Ithaca</a:t>
            </a:r>
            <a:r>
              <a:rPr lang="cs-CZ" sz="1400" dirty="0"/>
              <a:t> and London: </a:t>
            </a:r>
            <a:r>
              <a:rPr lang="cs-CZ" sz="1400" dirty="0" err="1"/>
              <a:t>Cornell</a:t>
            </a:r>
            <a:r>
              <a:rPr lang="cs-CZ" sz="1400" dirty="0"/>
              <a:t> University </a:t>
            </a:r>
            <a:r>
              <a:rPr lang="cs-CZ" sz="1400" dirty="0" err="1"/>
              <a:t>Press</a:t>
            </a:r>
            <a:r>
              <a:rPr lang="cs-CZ" sz="1400" dirty="0"/>
              <a:t>, s. </a:t>
            </a:r>
            <a:r>
              <a:rPr lang="cs-CZ" sz="1400" dirty="0" smtClean="0"/>
              <a:t>238. </a:t>
            </a:r>
            <a:endParaRPr lang="cs-CZ" sz="1400" dirty="0"/>
          </a:p>
        </p:txBody>
      </p:sp>
    </p:spTree>
    <p:extLst>
      <p:ext uri="{BB962C8B-B14F-4D97-AF65-F5344CB8AC3E}">
        <p14:creationId xmlns:p14="http://schemas.microsoft.com/office/powerpoint/2010/main" val="2890489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Autofit/>
          </a:bodyPr>
          <a:lstStyle/>
          <a:p>
            <a:r>
              <a:rPr lang="cs-CZ" sz="2800" dirty="0" smtClean="0"/>
              <a:t>Strany a dvě dimenze konfliktních linií (</a:t>
            </a:r>
            <a:r>
              <a:rPr lang="cs-CZ" sz="2800" dirty="0" err="1" smtClean="0">
                <a:solidFill>
                  <a:srgbClr val="FF0000"/>
                </a:solidFill>
              </a:rPr>
              <a:t>Hanspeter</a:t>
            </a:r>
            <a:r>
              <a:rPr lang="cs-CZ" sz="2800" dirty="0" smtClean="0">
                <a:solidFill>
                  <a:srgbClr val="FF0000"/>
                </a:solidFill>
              </a:rPr>
              <a:t> </a:t>
            </a:r>
            <a:r>
              <a:rPr lang="cs-CZ" sz="2800" dirty="0" err="1" smtClean="0">
                <a:solidFill>
                  <a:srgbClr val="FF0000"/>
                </a:solidFill>
              </a:rPr>
              <a:t>Kriesi</a:t>
            </a:r>
            <a:r>
              <a:rPr lang="cs-CZ" sz="2800" dirty="0" smtClean="0"/>
              <a:t>)</a:t>
            </a:r>
            <a:endParaRPr lang="cs-CZ" sz="2800" dirty="0"/>
          </a:p>
        </p:txBody>
      </p:sp>
      <p:sp>
        <p:nvSpPr>
          <p:cNvPr id="10" name="Zástupný symbol pro obsah 9"/>
          <p:cNvSpPr>
            <a:spLocks noGrp="1"/>
          </p:cNvSpPr>
          <p:nvPr>
            <p:ph sz="quarter" idx="1"/>
          </p:nvPr>
        </p:nvSpPr>
        <p:spPr/>
        <p:txBody>
          <a:bodyPr/>
          <a:lstStyle/>
          <a:p>
            <a:endParaRPr lang="cs-CZ"/>
          </a:p>
        </p:txBody>
      </p:sp>
      <p:pic>
        <p:nvPicPr>
          <p:cNvPr id="12" name="Zástupný symbol pro obsah 1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236296" y="2780928"/>
            <a:ext cx="1571708" cy="2088232"/>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48122"/>
            <a:ext cx="6048672" cy="485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571114" y="6271936"/>
            <a:ext cx="8280920" cy="600164"/>
          </a:xfrm>
          <a:prstGeom prst="rect">
            <a:avLst/>
          </a:prstGeom>
        </p:spPr>
        <p:txBody>
          <a:bodyPr wrap="square">
            <a:spAutoFit/>
          </a:bodyPr>
          <a:lstStyle/>
          <a:p>
            <a:r>
              <a:rPr lang="cs-CZ" sz="1100" dirty="0" err="1"/>
              <a:t>Krisesi</a:t>
            </a:r>
            <a:r>
              <a:rPr lang="cs-CZ" sz="1100" dirty="0"/>
              <a:t>, </a:t>
            </a:r>
            <a:r>
              <a:rPr lang="cs-CZ" sz="1100" dirty="0" err="1"/>
              <a:t>Hanspeter</a:t>
            </a:r>
            <a:r>
              <a:rPr lang="cs-CZ" sz="1100" dirty="0"/>
              <a:t> – Grande, Edgar – </a:t>
            </a:r>
            <a:r>
              <a:rPr lang="cs-CZ" sz="1100" dirty="0" err="1"/>
              <a:t>Lachat</a:t>
            </a:r>
            <a:r>
              <a:rPr lang="cs-CZ" sz="1100" dirty="0"/>
              <a:t>, Romain – </a:t>
            </a:r>
            <a:r>
              <a:rPr lang="cs-CZ" sz="1100" dirty="0" err="1"/>
              <a:t>Dolezal</a:t>
            </a:r>
            <a:r>
              <a:rPr lang="cs-CZ" sz="1100" dirty="0"/>
              <a:t>, Martin – </a:t>
            </a:r>
            <a:r>
              <a:rPr lang="cs-CZ" sz="1100" dirty="0" err="1"/>
              <a:t>Bornschier</a:t>
            </a:r>
            <a:r>
              <a:rPr lang="cs-CZ" sz="1100" dirty="0"/>
              <a:t>, Simon – Frey, </a:t>
            </a:r>
            <a:r>
              <a:rPr lang="cs-CZ" sz="1100" dirty="0" err="1"/>
              <a:t>Timotheos</a:t>
            </a:r>
            <a:r>
              <a:rPr lang="cs-CZ" sz="1100" dirty="0"/>
              <a:t> (2008</a:t>
            </a:r>
            <a:r>
              <a:rPr lang="cs-CZ" sz="1100" dirty="0" smtClean="0"/>
              <a:t>): </a:t>
            </a:r>
            <a:r>
              <a:rPr lang="cs-CZ" sz="1100" dirty="0" err="1" smtClean="0"/>
              <a:t>Globalization</a:t>
            </a:r>
            <a:r>
              <a:rPr lang="cs-CZ" sz="1100" dirty="0" smtClean="0"/>
              <a:t> and </a:t>
            </a:r>
            <a:r>
              <a:rPr lang="cs-CZ" sz="1100" dirty="0" err="1" smtClean="0"/>
              <a:t>its</a:t>
            </a:r>
            <a:r>
              <a:rPr lang="cs-CZ" sz="1100" dirty="0" smtClean="0"/>
              <a:t> </a:t>
            </a:r>
            <a:r>
              <a:rPr lang="cs-CZ" sz="1100" dirty="0" err="1" smtClean="0"/>
              <a:t>impact</a:t>
            </a:r>
            <a:r>
              <a:rPr lang="cs-CZ" sz="1100" dirty="0" smtClean="0"/>
              <a:t> on </a:t>
            </a:r>
            <a:r>
              <a:rPr lang="cs-CZ" sz="1100" dirty="0" err="1" smtClean="0"/>
              <a:t>national</a:t>
            </a:r>
            <a:r>
              <a:rPr lang="cs-CZ" sz="1100" dirty="0" smtClean="0"/>
              <a:t> </a:t>
            </a:r>
            <a:r>
              <a:rPr lang="cs-CZ" sz="1100" dirty="0" err="1" smtClean="0"/>
              <a:t>spaces</a:t>
            </a:r>
            <a:r>
              <a:rPr lang="cs-CZ" sz="1100" dirty="0" smtClean="0"/>
              <a:t> </a:t>
            </a:r>
            <a:r>
              <a:rPr lang="cs-CZ" sz="1100" dirty="0" err="1" smtClean="0"/>
              <a:t>of</a:t>
            </a:r>
            <a:r>
              <a:rPr lang="cs-CZ" sz="1100" dirty="0" smtClean="0"/>
              <a:t> </a:t>
            </a:r>
            <a:r>
              <a:rPr lang="cs-CZ" sz="1100" dirty="0" err="1" smtClean="0"/>
              <a:t>competition</a:t>
            </a:r>
            <a:r>
              <a:rPr lang="cs-CZ" sz="1100" dirty="0" smtClean="0"/>
              <a:t>. </a:t>
            </a:r>
            <a:r>
              <a:rPr lang="cs-CZ" sz="1100" dirty="0"/>
              <a:t>In: </a:t>
            </a:r>
            <a:r>
              <a:rPr lang="cs-CZ" sz="1100" dirty="0" err="1"/>
              <a:t>Kriesi</a:t>
            </a:r>
            <a:r>
              <a:rPr lang="cs-CZ" sz="1100" dirty="0"/>
              <a:t>, </a:t>
            </a:r>
            <a:r>
              <a:rPr lang="cs-CZ" sz="1100" dirty="0" err="1"/>
              <a:t>Hanspeter</a:t>
            </a:r>
            <a:r>
              <a:rPr lang="cs-CZ" sz="1100" dirty="0"/>
              <a:t> et al.: </a:t>
            </a:r>
            <a:r>
              <a:rPr lang="cs-CZ" sz="1100" i="1" dirty="0" err="1"/>
              <a:t>West</a:t>
            </a:r>
            <a:r>
              <a:rPr lang="cs-CZ" sz="1100" i="1" dirty="0"/>
              <a:t> </a:t>
            </a:r>
            <a:r>
              <a:rPr lang="cs-CZ" sz="1100" i="1" dirty="0" err="1"/>
              <a:t>European</a:t>
            </a:r>
            <a:r>
              <a:rPr lang="cs-CZ" sz="1100" i="1" dirty="0"/>
              <a:t> </a:t>
            </a:r>
            <a:r>
              <a:rPr lang="cs-CZ" sz="1100" i="1" dirty="0" err="1"/>
              <a:t>Politics</a:t>
            </a:r>
            <a:r>
              <a:rPr lang="cs-CZ" sz="1100" i="1" dirty="0"/>
              <a:t> in </a:t>
            </a:r>
            <a:r>
              <a:rPr lang="cs-CZ" sz="1100" i="1" dirty="0" err="1"/>
              <a:t>the</a:t>
            </a:r>
            <a:r>
              <a:rPr lang="cs-CZ" sz="1100" i="1" dirty="0"/>
              <a:t> Age </a:t>
            </a:r>
            <a:r>
              <a:rPr lang="cs-CZ" sz="1100" i="1" dirty="0" err="1"/>
              <a:t>of</a:t>
            </a:r>
            <a:r>
              <a:rPr lang="cs-CZ" sz="1100" i="1" dirty="0"/>
              <a:t> </a:t>
            </a:r>
            <a:r>
              <a:rPr lang="cs-CZ" sz="1100" i="1" dirty="0" err="1"/>
              <a:t>Globalization</a:t>
            </a:r>
            <a:r>
              <a:rPr lang="cs-CZ" sz="1100" dirty="0"/>
              <a:t>. New York: CUP, s. </a:t>
            </a:r>
            <a:r>
              <a:rPr lang="cs-CZ" sz="1100" dirty="0" smtClean="0"/>
              <a:t>15.</a:t>
            </a:r>
            <a:endParaRPr lang="cs-CZ" sz="1100" dirty="0"/>
          </a:p>
        </p:txBody>
      </p:sp>
    </p:spTree>
    <p:extLst>
      <p:ext uri="{BB962C8B-B14F-4D97-AF65-F5344CB8AC3E}">
        <p14:creationId xmlns:p14="http://schemas.microsoft.com/office/powerpoint/2010/main" val="3970335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3600" dirty="0" smtClean="0"/>
              <a:t>Jaké jsou faktory podporující politizaci „evropských“ témat?</a:t>
            </a:r>
            <a:endParaRPr lang="cs-CZ" sz="3600" dirty="0"/>
          </a:p>
        </p:txBody>
      </p:sp>
      <p:sp>
        <p:nvSpPr>
          <p:cNvPr id="3" name="Zástupný symbol pro obsah 2"/>
          <p:cNvSpPr>
            <a:spLocks noGrp="1"/>
          </p:cNvSpPr>
          <p:nvPr>
            <p:ph sz="quarter" idx="1"/>
          </p:nvPr>
        </p:nvSpPr>
        <p:spPr>
          <a:xfrm>
            <a:off x="612648" y="1600200"/>
            <a:ext cx="8153400" cy="4925144"/>
          </a:xfrm>
        </p:spPr>
        <p:txBody>
          <a:bodyPr>
            <a:normAutofit fontScale="85000" lnSpcReduction="20000"/>
          </a:bodyPr>
          <a:lstStyle/>
          <a:p>
            <a:r>
              <a:rPr lang="cs-CZ" dirty="0" smtClean="0"/>
              <a:t>Edgar Grande a </a:t>
            </a:r>
            <a:r>
              <a:rPr lang="cs-CZ" dirty="0" err="1" smtClean="0"/>
              <a:t>Swen</a:t>
            </a:r>
            <a:r>
              <a:rPr lang="cs-CZ" dirty="0" smtClean="0"/>
              <a:t> </a:t>
            </a:r>
            <a:r>
              <a:rPr lang="cs-CZ" dirty="0" err="1" smtClean="0"/>
              <a:t>Hutter</a:t>
            </a:r>
            <a:r>
              <a:rPr lang="cs-CZ" dirty="0" smtClean="0"/>
              <a:t> (2014):</a:t>
            </a:r>
          </a:p>
          <a:p>
            <a:r>
              <a:rPr lang="cs-CZ" dirty="0" smtClean="0"/>
              <a:t>Empirický výzkum založený na datech z let 1970-2010 ve Francii, Německu, Rakousku, Švýcarsku a Velké Británii</a:t>
            </a:r>
          </a:p>
          <a:p>
            <a:r>
              <a:rPr lang="cs-CZ" dirty="0" smtClean="0"/>
              <a:t>Ekonomické otázky dokonce i v době krize druhotné, primární bylo kulturní zarámování debaty o EU (ale pozor na výběr zemí!)</a:t>
            </a:r>
          </a:p>
          <a:p>
            <a:r>
              <a:rPr lang="cs-CZ" dirty="0" smtClean="0"/>
              <a:t>Dva mechanismy:</a:t>
            </a:r>
          </a:p>
          <a:p>
            <a:pPr marL="880110" lvl="1" indent="-514350">
              <a:buFont typeface="+mj-lt"/>
              <a:buAutoNum type="arabicPeriod"/>
            </a:pPr>
            <a:r>
              <a:rPr lang="cs-CZ" dirty="0" smtClean="0"/>
              <a:t>Radikální populistická euroskeptická pravice mobilizuje voliče proti EU</a:t>
            </a:r>
          </a:p>
          <a:p>
            <a:pPr marL="880110" lvl="1" indent="-514350">
              <a:buFont typeface="+mj-lt"/>
              <a:buAutoNum type="arabicPeriod"/>
            </a:pPr>
            <a:r>
              <a:rPr lang="cs-CZ" dirty="0" smtClean="0"/>
              <a:t>Mainstreamové strany mají rozdílnou pozici vůči EU (měkký euroskepticismus versus funkčně proevropský postoj)</a:t>
            </a:r>
          </a:p>
          <a:p>
            <a:r>
              <a:rPr lang="cs-CZ" dirty="0" smtClean="0"/>
              <a:t>Jaký mechanismus funguje podle Vás v Česku?</a:t>
            </a:r>
          </a:p>
          <a:p>
            <a:pPr marL="0" indent="0">
              <a:buNone/>
            </a:pPr>
            <a:endParaRPr lang="cs-CZ" dirty="0"/>
          </a:p>
          <a:p>
            <a:pPr marL="0" indent="0">
              <a:buNone/>
            </a:pPr>
            <a:r>
              <a:rPr lang="cs-CZ" sz="1500" dirty="0" err="1" smtClean="0"/>
              <a:t>Hutter</a:t>
            </a:r>
            <a:r>
              <a:rPr lang="cs-CZ" sz="1500" dirty="0" smtClean="0"/>
              <a:t>, </a:t>
            </a:r>
            <a:r>
              <a:rPr lang="cs-CZ" sz="1500" dirty="0" err="1" smtClean="0"/>
              <a:t>Swen</a:t>
            </a:r>
            <a:r>
              <a:rPr lang="cs-CZ" sz="1500" dirty="0" smtClean="0"/>
              <a:t>; Edgar Grande (2014): </a:t>
            </a:r>
            <a:r>
              <a:rPr lang="cs-CZ" sz="1500" dirty="0" err="1" smtClean="0"/>
              <a:t>Politicizing</a:t>
            </a:r>
            <a:r>
              <a:rPr lang="cs-CZ" sz="1500" dirty="0" smtClean="0"/>
              <a:t> </a:t>
            </a:r>
            <a:r>
              <a:rPr lang="cs-CZ" sz="1500" dirty="0" err="1" smtClean="0"/>
              <a:t>Europe</a:t>
            </a:r>
            <a:r>
              <a:rPr lang="cs-CZ" sz="1500" dirty="0" smtClean="0"/>
              <a:t> in </a:t>
            </a:r>
            <a:r>
              <a:rPr lang="cs-CZ" sz="1500" dirty="0" err="1" smtClean="0"/>
              <a:t>the</a:t>
            </a:r>
            <a:r>
              <a:rPr lang="cs-CZ" sz="1500" dirty="0" smtClean="0"/>
              <a:t> </a:t>
            </a:r>
            <a:r>
              <a:rPr lang="cs-CZ" sz="1500" dirty="0" err="1" smtClean="0"/>
              <a:t>National</a:t>
            </a:r>
            <a:r>
              <a:rPr lang="cs-CZ" sz="1500" dirty="0" smtClean="0"/>
              <a:t> </a:t>
            </a:r>
            <a:r>
              <a:rPr lang="cs-CZ" sz="1500" dirty="0" err="1" smtClean="0"/>
              <a:t>Electoral</a:t>
            </a:r>
            <a:r>
              <a:rPr lang="cs-CZ" sz="1500" dirty="0" smtClean="0"/>
              <a:t> </a:t>
            </a:r>
            <a:r>
              <a:rPr lang="cs-CZ" sz="1500" dirty="0" err="1" smtClean="0"/>
              <a:t>Arena</a:t>
            </a:r>
            <a:r>
              <a:rPr lang="cs-CZ" sz="1500" dirty="0" smtClean="0"/>
              <a:t>: A </a:t>
            </a:r>
            <a:r>
              <a:rPr lang="cs-CZ" sz="1500" dirty="0" err="1" smtClean="0"/>
              <a:t>Comparative</a:t>
            </a:r>
            <a:r>
              <a:rPr lang="cs-CZ" sz="1500" dirty="0" smtClean="0"/>
              <a:t> </a:t>
            </a:r>
            <a:r>
              <a:rPr lang="cs-CZ" sz="1500" dirty="0" err="1" smtClean="0"/>
              <a:t>Analysis</a:t>
            </a:r>
            <a:r>
              <a:rPr lang="cs-CZ" sz="1500" dirty="0" smtClean="0"/>
              <a:t> in </a:t>
            </a:r>
            <a:r>
              <a:rPr lang="cs-CZ" sz="1500" dirty="0" err="1" smtClean="0"/>
              <a:t>Five</a:t>
            </a:r>
            <a:r>
              <a:rPr lang="cs-CZ" sz="1500" dirty="0" smtClean="0"/>
              <a:t> Western </a:t>
            </a:r>
            <a:r>
              <a:rPr lang="cs-CZ" sz="1500" dirty="0" err="1" smtClean="0"/>
              <a:t>European</a:t>
            </a:r>
            <a:r>
              <a:rPr lang="cs-CZ" sz="1500" dirty="0" smtClean="0"/>
              <a:t> </a:t>
            </a:r>
            <a:r>
              <a:rPr lang="cs-CZ" sz="1500" dirty="0" err="1" smtClean="0"/>
              <a:t>Countries</a:t>
            </a:r>
            <a:r>
              <a:rPr lang="cs-CZ" sz="1500" dirty="0" smtClean="0"/>
              <a:t>, 1970-2010. </a:t>
            </a:r>
            <a:r>
              <a:rPr lang="cs-CZ" sz="1500" i="1" dirty="0" smtClean="0"/>
              <a:t>JCMS</a:t>
            </a:r>
            <a:r>
              <a:rPr lang="cs-CZ" sz="1500" dirty="0" smtClean="0"/>
              <a:t> 52(5): 1002-1018.</a:t>
            </a:r>
            <a:endParaRPr lang="cs-CZ" sz="1500" dirty="0"/>
          </a:p>
        </p:txBody>
      </p:sp>
    </p:spTree>
    <p:extLst>
      <p:ext uri="{BB962C8B-B14F-4D97-AF65-F5344CB8AC3E}">
        <p14:creationId xmlns:p14="http://schemas.microsoft.com/office/powerpoint/2010/main" val="42547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600" dirty="0" smtClean="0"/>
              <a:t>Symbolická konstrukce evropské identity</a:t>
            </a:r>
            <a:endParaRPr lang="cs-CZ" sz="3600" dirty="0"/>
          </a:p>
        </p:txBody>
      </p:sp>
      <p:sp>
        <p:nvSpPr>
          <p:cNvPr id="6" name="Zástupný symbol pro obsah 5"/>
          <p:cNvSpPr>
            <a:spLocks noGrp="1"/>
          </p:cNvSpPr>
          <p:nvPr>
            <p:ph sz="quarter" idx="1"/>
          </p:nvPr>
        </p:nvSpPr>
        <p:spPr/>
        <p:txBody>
          <a:bodyPr/>
          <a:lstStyle/>
          <a:p>
            <a:endParaRPr lang="cs-CZ" dirty="0" smtClean="0"/>
          </a:p>
          <a:p>
            <a:r>
              <a:rPr lang="cs-CZ" dirty="0" err="1" smtClean="0"/>
              <a:t>Jürgen</a:t>
            </a:r>
            <a:r>
              <a:rPr lang="cs-CZ" dirty="0" smtClean="0"/>
              <a:t> </a:t>
            </a:r>
            <a:r>
              <a:rPr lang="cs-CZ" dirty="0" err="1" smtClean="0"/>
              <a:t>Habermas</a:t>
            </a:r>
            <a:r>
              <a:rPr lang="cs-CZ" dirty="0" smtClean="0"/>
              <a:t> – ústavní patriotismus jako zdroj společné identity</a:t>
            </a:r>
          </a:p>
          <a:p>
            <a:pPr lvl="1"/>
            <a:r>
              <a:rPr lang="cs-CZ" dirty="0" smtClean="0"/>
              <a:t>versus</a:t>
            </a:r>
          </a:p>
          <a:p>
            <a:r>
              <a:rPr lang="cs-CZ" dirty="0" smtClean="0"/>
              <a:t>Erik </a:t>
            </a:r>
            <a:r>
              <a:rPr lang="cs-CZ" dirty="0" err="1" smtClean="0"/>
              <a:t>Oddvar</a:t>
            </a:r>
            <a:r>
              <a:rPr lang="cs-CZ" dirty="0" smtClean="0"/>
              <a:t> </a:t>
            </a:r>
            <a:r>
              <a:rPr lang="cs-CZ" dirty="0" err="1" smtClean="0"/>
              <a:t>Eriksen</a:t>
            </a:r>
            <a:r>
              <a:rPr lang="cs-CZ" dirty="0" smtClean="0"/>
              <a:t> a John Erik </a:t>
            </a:r>
            <a:r>
              <a:rPr lang="cs-CZ" dirty="0" err="1" smtClean="0"/>
              <a:t>Fossum</a:t>
            </a:r>
            <a:r>
              <a:rPr lang="cs-CZ" dirty="0" smtClean="0"/>
              <a:t> – EU je společenství hodnot, případně post-národní společenství založené na definovaných občanských právech</a:t>
            </a:r>
            <a:endParaRPr lang="cs-CZ" dirty="0"/>
          </a:p>
        </p:txBody>
      </p:sp>
    </p:spTree>
    <p:extLst>
      <p:ext uri="{BB962C8B-B14F-4D97-AF65-F5344CB8AC3E}">
        <p14:creationId xmlns:p14="http://schemas.microsoft.com/office/powerpoint/2010/main" val="209333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Evropská identita a „nové“ členské země EU</a:t>
            </a:r>
            <a:endParaRPr lang="cs-CZ" sz="3600" dirty="0"/>
          </a:p>
        </p:txBody>
      </p:sp>
      <p:sp>
        <p:nvSpPr>
          <p:cNvPr id="3" name="Zástupný symbol pro obsah 2"/>
          <p:cNvSpPr>
            <a:spLocks noGrp="1"/>
          </p:cNvSpPr>
          <p:nvPr>
            <p:ph sz="quarter" idx="1"/>
          </p:nvPr>
        </p:nvSpPr>
        <p:spPr/>
        <p:txBody>
          <a:bodyPr/>
          <a:lstStyle/>
          <a:p>
            <a:r>
              <a:rPr lang="en-US" dirty="0" err="1"/>
              <a:t>Ceka</a:t>
            </a:r>
            <a:r>
              <a:rPr lang="en-US" dirty="0"/>
              <a:t>, </a:t>
            </a:r>
            <a:r>
              <a:rPr lang="en-US" dirty="0" smtClean="0"/>
              <a:t>B</a:t>
            </a:r>
            <a:r>
              <a:rPr lang="cs-CZ" dirty="0" err="1" smtClean="0"/>
              <a:t>esir</a:t>
            </a:r>
            <a:r>
              <a:rPr lang="cs-CZ" dirty="0" smtClean="0"/>
              <a:t> </a:t>
            </a:r>
            <a:r>
              <a:rPr lang="en-US" dirty="0" smtClean="0"/>
              <a:t>&amp; </a:t>
            </a:r>
            <a:r>
              <a:rPr lang="cs-CZ" dirty="0" smtClean="0"/>
              <a:t>Aleksandra </a:t>
            </a:r>
            <a:r>
              <a:rPr lang="en-US" dirty="0" err="1" smtClean="0"/>
              <a:t>Sojka</a:t>
            </a:r>
            <a:r>
              <a:rPr lang="en-US" dirty="0" smtClean="0"/>
              <a:t> (</a:t>
            </a:r>
            <a:r>
              <a:rPr lang="en-US" dirty="0"/>
              <a:t>2016). Loving it but not feeling it yet? The state of European identity after the eastern enlargement. </a:t>
            </a:r>
            <a:r>
              <a:rPr lang="en-US" i="1" dirty="0"/>
              <a:t>European Union Politics, 17</a:t>
            </a:r>
            <a:r>
              <a:rPr lang="en-US" dirty="0"/>
              <a:t>(3), 482–503.</a:t>
            </a:r>
            <a:endParaRPr lang="cs-CZ" dirty="0"/>
          </a:p>
        </p:txBody>
      </p:sp>
    </p:spTree>
    <p:extLst>
      <p:ext uri="{BB962C8B-B14F-4D97-AF65-F5344CB8AC3E}">
        <p14:creationId xmlns:p14="http://schemas.microsoft.com/office/powerpoint/2010/main" val="33216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je identita tak důležitá?</a:t>
            </a:r>
            <a:endParaRPr lang="cs-CZ" dirty="0"/>
          </a:p>
        </p:txBody>
      </p:sp>
      <p:sp>
        <p:nvSpPr>
          <p:cNvPr id="4" name="Zástupný symbol pro obsah 3"/>
          <p:cNvSpPr>
            <a:spLocks noGrp="1"/>
          </p:cNvSpPr>
          <p:nvPr>
            <p:ph sz="quarter" idx="1"/>
          </p:nvPr>
        </p:nvSpPr>
        <p:spPr/>
        <p:txBody>
          <a:bodyPr/>
          <a:lstStyle/>
          <a:p>
            <a:r>
              <a:rPr lang="cs-CZ" dirty="0" smtClean="0"/>
              <a:t>Albert O. </a:t>
            </a:r>
            <a:r>
              <a:rPr lang="cs-CZ" dirty="0" err="1" smtClean="0"/>
              <a:t>Hirshman</a:t>
            </a:r>
            <a:r>
              <a:rPr lang="cs-CZ" dirty="0" smtClean="0"/>
              <a:t>:</a:t>
            </a:r>
          </a:p>
          <a:p>
            <a:endParaRPr lang="cs-CZ" dirty="0" smtClean="0"/>
          </a:p>
          <a:p>
            <a:pPr lvl="1"/>
            <a:r>
              <a:rPr lang="cs-CZ" dirty="0" smtClean="0"/>
              <a:t>Exit (nezájem, emigrace)</a:t>
            </a:r>
          </a:p>
          <a:p>
            <a:pPr lvl="1"/>
            <a:r>
              <a:rPr lang="cs-CZ" dirty="0" err="1" smtClean="0"/>
              <a:t>Voice</a:t>
            </a:r>
            <a:r>
              <a:rPr lang="cs-CZ" dirty="0" smtClean="0"/>
              <a:t> (protest)</a:t>
            </a:r>
          </a:p>
          <a:p>
            <a:pPr lvl="1"/>
            <a:r>
              <a:rPr lang="cs-CZ" dirty="0" err="1" smtClean="0"/>
              <a:t>Loyalty</a:t>
            </a:r>
            <a:r>
              <a:rPr lang="cs-CZ" dirty="0" smtClean="0"/>
              <a:t> (participace)</a:t>
            </a:r>
            <a:endParaRPr lang="cs-CZ" dirty="0"/>
          </a:p>
        </p:txBody>
      </p:sp>
      <p:graphicFrame>
        <p:nvGraphicFramePr>
          <p:cNvPr id="6" name="Zástupný symbol pro obsah 5"/>
          <p:cNvGraphicFramePr>
            <a:graphicFrameLocks noGrp="1"/>
          </p:cNvGraphicFramePr>
          <p:nvPr>
            <p:ph sz="quarter" idx="2"/>
            <p:extLst>
              <p:ext uri="{D42A27DB-BD31-4B8C-83A1-F6EECF244321}">
                <p14:modId xmlns:p14="http://schemas.microsoft.com/office/powerpoint/2010/main" val="1013020801"/>
              </p:ext>
            </p:extLst>
          </p:nvPr>
        </p:nvGraphicFramePr>
        <p:xfrm>
          <a:off x="4845050" y="1589088"/>
          <a:ext cx="388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777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360363" y="4287838"/>
            <a:ext cx="8640762"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100"/>
              <a:t>Figure 1. European identity compared—Public opinion. Affective European identity: Share of responses ‘Somewhat attached’ and ‘Very attached’ to Europe. Cognitive European identity: Share of responses ‘Nationality and European’, ‘European and nationality’, or ‘European only’ to the question: ‘Do you see yourself as …?’. Data: IntUne Mass Survey Wave 2, 2009.</a:t>
            </a:r>
          </a:p>
        </p:txBody>
      </p:sp>
      <p:sp>
        <p:nvSpPr>
          <p:cNvPr id="3075" name="Text Box 3"/>
          <p:cNvSpPr txBox="1">
            <a:spLocks noChangeArrowheads="1"/>
          </p:cNvSpPr>
          <p:nvPr/>
        </p:nvSpPr>
        <p:spPr bwMode="auto">
          <a:xfrm>
            <a:off x="360363" y="5940425"/>
            <a:ext cx="8640762"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000"/>
              <a:t>Published in: Besir Ceka; Published in: Aleksandra Sojka; </a:t>
            </a:r>
            <a:r>
              <a:rPr lang="en-US" altLang="cs-CZ" sz="1000" i="1"/>
              <a:t>European Union Politics</a:t>
            </a:r>
            <a:r>
              <a:rPr lang="en-US" altLang="cs-CZ" sz="1000"/>
              <a:t>  17, 482-503.</a:t>
            </a:r>
          </a:p>
          <a:p>
            <a:r>
              <a:rPr lang="en-US" altLang="cs-CZ" sz="1000"/>
              <a:t>DOI: 10.1177/1465116516631142</a:t>
            </a:r>
          </a:p>
          <a:p>
            <a:r>
              <a:rPr lang="en-US" altLang="cs-CZ" sz="1000"/>
              <a:t>Copyright © 2016 SAGE Publications</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401638"/>
            <a:ext cx="56769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3343220"/>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360363" y="4287838"/>
            <a:ext cx="8640762"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100"/>
              <a:t>Figure 3. Cognitive European identity—predicted probabilities. (a) Predicted probabilities for cognitive European ID for East and West over different age cohorts and (b) the marginal effects which test whether these predicted probabilities are statistically significantly different. Crossing the zero line indicates that the differences are not statistically significant.</a:t>
            </a:r>
          </a:p>
        </p:txBody>
      </p:sp>
      <p:sp>
        <p:nvSpPr>
          <p:cNvPr id="3075" name="Text Box 3"/>
          <p:cNvSpPr txBox="1">
            <a:spLocks noChangeArrowheads="1"/>
          </p:cNvSpPr>
          <p:nvPr/>
        </p:nvSpPr>
        <p:spPr bwMode="auto">
          <a:xfrm>
            <a:off x="360363" y="5940425"/>
            <a:ext cx="8640762"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000"/>
              <a:t>Published in: Besir Ceka; Published in: Aleksandra Sojka; </a:t>
            </a:r>
            <a:r>
              <a:rPr lang="en-US" altLang="cs-CZ" sz="1000" i="1"/>
              <a:t>European Union Politics</a:t>
            </a:r>
            <a:r>
              <a:rPr lang="en-US" altLang="cs-CZ" sz="1000"/>
              <a:t>  17, 482-503.</a:t>
            </a:r>
          </a:p>
          <a:p>
            <a:r>
              <a:rPr lang="en-US" altLang="cs-CZ" sz="1000"/>
              <a:t>DOI: 10.1177/1465116516631142</a:t>
            </a:r>
          </a:p>
          <a:p>
            <a:r>
              <a:rPr lang="en-US" altLang="cs-CZ" sz="1000"/>
              <a:t>Copyright © 2016 SAGE Publications</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2400" y="1168400"/>
            <a:ext cx="6350000" cy="2276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715841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360363" y="4287838"/>
            <a:ext cx="8640762"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100"/>
              <a:t>Figure 5. Affective European identity—predicted probabilities. (a) Predicted probabilities for affective European ID for East and West over different age cohorts and (b) the marginal effects which test whether these predicted probabilities are statistically significantly different. Crossing the zero line indicates that the differences are not statistically significant.</a:t>
            </a:r>
          </a:p>
        </p:txBody>
      </p:sp>
      <p:sp>
        <p:nvSpPr>
          <p:cNvPr id="3075" name="Text Box 3"/>
          <p:cNvSpPr txBox="1">
            <a:spLocks noChangeArrowheads="1"/>
          </p:cNvSpPr>
          <p:nvPr/>
        </p:nvSpPr>
        <p:spPr bwMode="auto">
          <a:xfrm>
            <a:off x="360363" y="5940425"/>
            <a:ext cx="8640762"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1000"/>
              <a:t>Published in: Besir Ceka; Published in: Aleksandra Sojka; </a:t>
            </a:r>
            <a:r>
              <a:rPr lang="en-US" altLang="cs-CZ" sz="1000" i="1"/>
              <a:t>European Union Politics</a:t>
            </a:r>
            <a:r>
              <a:rPr lang="en-US" altLang="cs-CZ" sz="1000"/>
              <a:t>  17, 482-503.</a:t>
            </a:r>
          </a:p>
          <a:p>
            <a:r>
              <a:rPr lang="en-US" altLang="cs-CZ" sz="1000"/>
              <a:t>DOI: 10.1177/1465116516631142</a:t>
            </a:r>
          </a:p>
          <a:p>
            <a:r>
              <a:rPr lang="en-US" altLang="cs-CZ" sz="1000"/>
              <a:t>Copyright © 2016 SAGE Publications</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2400" y="1135063"/>
            <a:ext cx="6350000" cy="2344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422346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Evropské a české hodnoty</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Jaroslava Pospíšilová a kol. (2018): </a:t>
            </a:r>
            <a:r>
              <a:rPr lang="cs-CZ" i="1" dirty="0" smtClean="0"/>
              <a:t>Jak se žije Čechům v současné Evropě?</a:t>
            </a:r>
            <a:r>
              <a:rPr lang="cs-CZ" dirty="0" smtClean="0"/>
              <a:t> Praha: Academia.</a:t>
            </a:r>
          </a:p>
          <a:p>
            <a:pPr lvl="1"/>
            <a:r>
              <a:rPr lang="cs-CZ" dirty="0" smtClean="0"/>
              <a:t>Data z </a:t>
            </a:r>
            <a:r>
              <a:rPr lang="cs-CZ" dirty="0" err="1" smtClean="0"/>
              <a:t>European</a:t>
            </a:r>
            <a:r>
              <a:rPr lang="cs-CZ" dirty="0" smtClean="0"/>
              <a:t> </a:t>
            </a:r>
            <a:r>
              <a:rPr lang="cs-CZ" dirty="0" err="1" smtClean="0"/>
              <a:t>Social</a:t>
            </a:r>
            <a:r>
              <a:rPr lang="cs-CZ" dirty="0" smtClean="0"/>
              <a:t> </a:t>
            </a:r>
            <a:r>
              <a:rPr lang="cs-CZ" dirty="0" err="1" smtClean="0"/>
              <a:t>Survey</a:t>
            </a:r>
            <a:endParaRPr lang="cs-CZ" dirty="0" smtClean="0"/>
          </a:p>
          <a:p>
            <a:pPr lvl="1"/>
            <a:r>
              <a:rPr lang="cs-CZ" dirty="0" smtClean="0"/>
              <a:t>Ukazují trvající rozdíly mezi západní a střední Evropou</a:t>
            </a:r>
          </a:p>
          <a:p>
            <a:pPr lvl="1"/>
            <a:r>
              <a:rPr lang="cs-CZ" dirty="0" smtClean="0"/>
              <a:t>Česká populace „překvapuje významně nízkou preferencí hodnot universalismu a benevolence, což nepřímo prokazuje nedocenění principů rovnosti a všeobecné tolerance“</a:t>
            </a:r>
          </a:p>
          <a:p>
            <a:pPr lvl="1"/>
            <a:r>
              <a:rPr lang="cs-CZ" dirty="0" smtClean="0"/>
              <a:t>Češi se spolu s Maďary a Litevci cítí subjektivně nejméně bezpečně ze zemí EU, nejlépe ale hodnotíme bezpečnost svého okolí, nejhůře pak Evropské unie.</a:t>
            </a:r>
          </a:p>
          <a:p>
            <a:pPr lvl="1"/>
            <a:r>
              <a:rPr lang="cs-CZ" dirty="0" smtClean="0"/>
              <a:t>Objektivně z hlediska viktimizace (podíl obětí trestných činů mezi respondenty) však Česko patří k nejbezpečnějším zemím.</a:t>
            </a:r>
            <a:endParaRPr lang="cs-CZ" dirty="0"/>
          </a:p>
        </p:txBody>
      </p:sp>
    </p:spTree>
    <p:extLst>
      <p:ext uri="{BB962C8B-B14F-4D97-AF65-F5344CB8AC3E}">
        <p14:creationId xmlns:p14="http://schemas.microsoft.com/office/powerpoint/2010/main" val="2807993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Evropské a české hodnoty</a:t>
            </a:r>
            <a:endParaRPr lang="cs-CZ" dirty="0"/>
          </a:p>
        </p:txBody>
      </p:sp>
      <p:sp>
        <p:nvSpPr>
          <p:cNvPr id="3" name="Zástupný symbol pro obsah 2"/>
          <p:cNvSpPr>
            <a:spLocks noGrp="1"/>
          </p:cNvSpPr>
          <p:nvPr>
            <p:ph sz="quarter" idx="1"/>
          </p:nvPr>
        </p:nvSpPr>
        <p:spPr/>
        <p:txBody>
          <a:bodyPr/>
          <a:lstStyle/>
          <a:p>
            <a:endParaRPr lang="cs-CZ" dirty="0" smtClean="0"/>
          </a:p>
          <a:p>
            <a:r>
              <a:rPr lang="cs-CZ" dirty="0" smtClean="0"/>
              <a:t>Ladislav Rabušic a Beatrice Elena Chromková </a:t>
            </a:r>
            <a:r>
              <a:rPr lang="cs-CZ" dirty="0" err="1" smtClean="0"/>
              <a:t>Manea</a:t>
            </a:r>
            <a:r>
              <a:rPr lang="cs-CZ" dirty="0" smtClean="0"/>
              <a:t>: </a:t>
            </a:r>
            <a:r>
              <a:rPr lang="cs-CZ" dirty="0" err="1" smtClean="0"/>
              <a:t>European</a:t>
            </a:r>
            <a:r>
              <a:rPr lang="cs-CZ" dirty="0" smtClean="0"/>
              <a:t> </a:t>
            </a:r>
            <a:r>
              <a:rPr lang="cs-CZ" dirty="0" err="1" smtClean="0"/>
              <a:t>Values</a:t>
            </a:r>
            <a:r>
              <a:rPr lang="cs-CZ" dirty="0" smtClean="0"/>
              <a:t> </a:t>
            </a:r>
            <a:r>
              <a:rPr lang="cs-CZ" dirty="0" err="1" smtClean="0"/>
              <a:t>Survey</a:t>
            </a:r>
            <a:r>
              <a:rPr lang="cs-CZ" dirty="0" smtClean="0"/>
              <a:t> 2017</a:t>
            </a:r>
          </a:p>
          <a:p>
            <a:r>
              <a:rPr lang="cs-CZ" dirty="0">
                <a:hlinkClick r:id="rId2"/>
              </a:rPr>
              <a:t>https://</a:t>
            </a:r>
            <a:r>
              <a:rPr lang="cs-CZ" dirty="0" smtClean="0">
                <a:hlinkClick r:id="rId2"/>
              </a:rPr>
              <a:t>munispace.muni.cz/index.php/munispace/catalog/book/1002</a:t>
            </a:r>
            <a:endParaRPr lang="cs-CZ" dirty="0" smtClean="0"/>
          </a:p>
          <a:p>
            <a:r>
              <a:rPr lang="cs-CZ" dirty="0" smtClean="0"/>
              <a:t>235-237</a:t>
            </a:r>
            <a:endParaRPr lang="cs-CZ" dirty="0"/>
          </a:p>
        </p:txBody>
      </p:sp>
    </p:spTree>
    <p:extLst>
      <p:ext uri="{BB962C8B-B14F-4D97-AF65-F5344CB8AC3E}">
        <p14:creationId xmlns:p14="http://schemas.microsoft.com/office/powerpoint/2010/main" val="343073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dirty="0" smtClean="0"/>
              <a:t>Lidé mají velmi rozdílné pohledy na sebe a svoje místo ve světě, jak blízká Vám připadá Evropa?</a:t>
            </a:r>
            <a:endParaRPr lang="cs-CZ" sz="2800" dirty="0"/>
          </a:p>
        </p:txBody>
      </p:sp>
      <p:graphicFrame>
        <p:nvGraphicFramePr>
          <p:cNvPr id="6" name="Zástupný symbol pro obsah 5"/>
          <p:cNvGraphicFramePr>
            <a:graphicFrameLocks noGrp="1"/>
          </p:cNvGraphicFramePr>
          <p:nvPr>
            <p:ph sz="quarter" idx="1"/>
            <p:extLst>
              <p:ext uri="{D42A27DB-BD31-4B8C-83A1-F6EECF244321}">
                <p14:modId xmlns:p14="http://schemas.microsoft.com/office/powerpoint/2010/main" val="219514152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09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dirty="0" smtClean="0"/>
              <a:t>Jak je podle Vás důležité pro to, aby byl člověk pravým Čechem, že se narodil v Česku?</a:t>
            </a:r>
            <a:endParaRPr lang="cs-CZ" sz="2800" dirty="0"/>
          </a:p>
        </p:txBody>
      </p:sp>
      <p:graphicFrame>
        <p:nvGraphicFramePr>
          <p:cNvPr id="10" name="Zástupný symbol pro obsah 9"/>
          <p:cNvGraphicFramePr>
            <a:graphicFrameLocks noGrp="1"/>
          </p:cNvGraphicFramePr>
          <p:nvPr>
            <p:ph sz="quarter" idx="2"/>
            <p:extLst>
              <p:ext uri="{D42A27DB-BD31-4B8C-83A1-F6EECF244321}">
                <p14:modId xmlns:p14="http://schemas.microsoft.com/office/powerpoint/2010/main" val="1919319715"/>
              </p:ext>
            </p:extLst>
          </p:nvPr>
        </p:nvGraphicFramePr>
        <p:xfrm>
          <a:off x="609600" y="2438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Zástupný symbol pro obsah 12"/>
          <p:cNvGraphicFramePr>
            <a:graphicFrameLocks noGrp="1"/>
          </p:cNvGraphicFramePr>
          <p:nvPr>
            <p:ph sz="quarter" idx="4"/>
            <p:extLst>
              <p:ext uri="{D42A27DB-BD31-4B8C-83A1-F6EECF244321}">
                <p14:modId xmlns:p14="http://schemas.microsoft.com/office/powerpoint/2010/main" val="1712447686"/>
              </p:ext>
            </p:extLst>
          </p:nvPr>
        </p:nvGraphicFramePr>
        <p:xfrm>
          <a:off x="4800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4" name="Zástupný symbol pro text 3"/>
          <p:cNvSpPr>
            <a:spLocks noGrp="1"/>
          </p:cNvSpPr>
          <p:nvPr>
            <p:ph type="body" sz="quarter" idx="1"/>
          </p:nvPr>
        </p:nvSpPr>
        <p:spPr/>
        <p:txBody>
          <a:bodyPr/>
          <a:lstStyle/>
          <a:p>
            <a:r>
              <a:rPr lang="cs-CZ" dirty="0" smtClean="0"/>
              <a:t>EVS 2008</a:t>
            </a:r>
            <a:endParaRPr lang="cs-CZ" dirty="0"/>
          </a:p>
        </p:txBody>
      </p:sp>
      <p:sp>
        <p:nvSpPr>
          <p:cNvPr id="6" name="Zástupný symbol pro text 5"/>
          <p:cNvSpPr>
            <a:spLocks noGrp="1"/>
          </p:cNvSpPr>
          <p:nvPr>
            <p:ph type="body" sz="quarter" idx="3"/>
          </p:nvPr>
        </p:nvSpPr>
        <p:spPr/>
        <p:txBody>
          <a:bodyPr/>
          <a:lstStyle/>
          <a:p>
            <a:r>
              <a:rPr lang="cs-CZ" dirty="0" smtClean="0"/>
              <a:t>EVS 2017</a:t>
            </a:r>
            <a:endParaRPr lang="cs-CZ" dirty="0"/>
          </a:p>
        </p:txBody>
      </p:sp>
    </p:spTree>
    <p:extLst>
      <p:ext uri="{BB962C8B-B14F-4D97-AF65-F5344CB8AC3E}">
        <p14:creationId xmlns:p14="http://schemas.microsoft.com/office/powerpoint/2010/main" val="241898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dirty="0" smtClean="0"/>
              <a:t>Jak je podle Vás důležité pro to, aby byl člověk pravým Čechem, že má české předky?</a:t>
            </a:r>
            <a:endParaRPr lang="cs-CZ" sz="2800" dirty="0"/>
          </a:p>
        </p:txBody>
      </p:sp>
      <p:graphicFrame>
        <p:nvGraphicFramePr>
          <p:cNvPr id="10" name="Zástupný symbol pro obsah 9"/>
          <p:cNvGraphicFramePr>
            <a:graphicFrameLocks noGrp="1"/>
          </p:cNvGraphicFramePr>
          <p:nvPr>
            <p:ph sz="quarter" idx="2"/>
            <p:extLst>
              <p:ext uri="{D42A27DB-BD31-4B8C-83A1-F6EECF244321}">
                <p14:modId xmlns:p14="http://schemas.microsoft.com/office/powerpoint/2010/main" val="4201911574"/>
              </p:ext>
            </p:extLst>
          </p:nvPr>
        </p:nvGraphicFramePr>
        <p:xfrm>
          <a:off x="609600" y="2438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Zástupný symbol pro obsah 12"/>
          <p:cNvGraphicFramePr>
            <a:graphicFrameLocks noGrp="1"/>
          </p:cNvGraphicFramePr>
          <p:nvPr>
            <p:ph sz="quarter" idx="4"/>
            <p:extLst>
              <p:ext uri="{D42A27DB-BD31-4B8C-83A1-F6EECF244321}">
                <p14:modId xmlns:p14="http://schemas.microsoft.com/office/powerpoint/2010/main" val="2491215539"/>
              </p:ext>
            </p:extLst>
          </p:nvPr>
        </p:nvGraphicFramePr>
        <p:xfrm>
          <a:off x="4800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4" name="Zástupný symbol pro text 3"/>
          <p:cNvSpPr>
            <a:spLocks noGrp="1"/>
          </p:cNvSpPr>
          <p:nvPr>
            <p:ph type="body" sz="quarter" idx="1"/>
          </p:nvPr>
        </p:nvSpPr>
        <p:spPr/>
        <p:txBody>
          <a:bodyPr/>
          <a:lstStyle/>
          <a:p>
            <a:r>
              <a:rPr lang="cs-CZ" dirty="0" smtClean="0"/>
              <a:t>EVS 2008</a:t>
            </a:r>
            <a:endParaRPr lang="cs-CZ" dirty="0"/>
          </a:p>
        </p:txBody>
      </p:sp>
      <p:sp>
        <p:nvSpPr>
          <p:cNvPr id="6" name="Zástupný symbol pro text 5"/>
          <p:cNvSpPr>
            <a:spLocks noGrp="1"/>
          </p:cNvSpPr>
          <p:nvPr>
            <p:ph type="body" sz="quarter" idx="3"/>
          </p:nvPr>
        </p:nvSpPr>
        <p:spPr/>
        <p:txBody>
          <a:bodyPr/>
          <a:lstStyle/>
          <a:p>
            <a:r>
              <a:rPr lang="cs-CZ" dirty="0" smtClean="0"/>
              <a:t>EVS 2017</a:t>
            </a:r>
            <a:endParaRPr lang="cs-CZ" dirty="0"/>
          </a:p>
        </p:txBody>
      </p:sp>
    </p:spTree>
    <p:extLst>
      <p:ext uri="{BB962C8B-B14F-4D97-AF65-F5344CB8AC3E}">
        <p14:creationId xmlns:p14="http://schemas.microsoft.com/office/powerpoint/2010/main" val="1834438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smtClean="0"/>
              <a:t>Jak je podle Vás důležité pro to, aby byl člověk pravým Čechem, že respektuje politické instituce a zákony ČR?</a:t>
            </a:r>
            <a:endParaRPr lang="cs-CZ" sz="2400" dirty="0"/>
          </a:p>
        </p:txBody>
      </p:sp>
      <p:graphicFrame>
        <p:nvGraphicFramePr>
          <p:cNvPr id="10" name="Zástupný symbol pro obsah 9"/>
          <p:cNvGraphicFramePr>
            <a:graphicFrameLocks noGrp="1"/>
          </p:cNvGraphicFramePr>
          <p:nvPr>
            <p:ph sz="quarter" idx="2"/>
            <p:extLst>
              <p:ext uri="{D42A27DB-BD31-4B8C-83A1-F6EECF244321}">
                <p14:modId xmlns:p14="http://schemas.microsoft.com/office/powerpoint/2010/main" val="4108844115"/>
              </p:ext>
            </p:extLst>
          </p:nvPr>
        </p:nvGraphicFramePr>
        <p:xfrm>
          <a:off x="609600" y="2438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Zástupný symbol pro obsah 12"/>
          <p:cNvGraphicFramePr>
            <a:graphicFrameLocks noGrp="1"/>
          </p:cNvGraphicFramePr>
          <p:nvPr>
            <p:ph sz="quarter" idx="4"/>
            <p:extLst>
              <p:ext uri="{D42A27DB-BD31-4B8C-83A1-F6EECF244321}">
                <p14:modId xmlns:p14="http://schemas.microsoft.com/office/powerpoint/2010/main" val="1368719942"/>
              </p:ext>
            </p:extLst>
          </p:nvPr>
        </p:nvGraphicFramePr>
        <p:xfrm>
          <a:off x="4800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4" name="Zástupný symbol pro text 3"/>
          <p:cNvSpPr>
            <a:spLocks noGrp="1"/>
          </p:cNvSpPr>
          <p:nvPr>
            <p:ph type="body" sz="quarter" idx="1"/>
          </p:nvPr>
        </p:nvSpPr>
        <p:spPr/>
        <p:txBody>
          <a:bodyPr/>
          <a:lstStyle/>
          <a:p>
            <a:r>
              <a:rPr lang="cs-CZ" dirty="0" smtClean="0"/>
              <a:t>EVS 2008</a:t>
            </a:r>
            <a:endParaRPr lang="cs-CZ" dirty="0"/>
          </a:p>
        </p:txBody>
      </p:sp>
      <p:sp>
        <p:nvSpPr>
          <p:cNvPr id="6" name="Zástupný symbol pro text 5"/>
          <p:cNvSpPr>
            <a:spLocks noGrp="1"/>
          </p:cNvSpPr>
          <p:nvPr>
            <p:ph type="body" sz="quarter" idx="3"/>
          </p:nvPr>
        </p:nvSpPr>
        <p:spPr/>
        <p:txBody>
          <a:bodyPr/>
          <a:lstStyle/>
          <a:p>
            <a:r>
              <a:rPr lang="cs-CZ" dirty="0" smtClean="0"/>
              <a:t>EVS 2017</a:t>
            </a:r>
            <a:endParaRPr lang="cs-CZ" dirty="0"/>
          </a:p>
        </p:txBody>
      </p:sp>
    </p:spTree>
    <p:extLst>
      <p:ext uri="{BB962C8B-B14F-4D97-AF65-F5344CB8AC3E}">
        <p14:creationId xmlns:p14="http://schemas.microsoft.com/office/powerpoint/2010/main" val="1217595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cs-CZ"/>
              <a:t>Evropská identita?</a:t>
            </a:r>
          </a:p>
        </p:txBody>
      </p:sp>
      <p:pic>
        <p:nvPicPr>
          <p:cNvPr id="3" name="Zástupný symbol pro obsah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03450" y="2081212"/>
            <a:ext cx="4972050" cy="35337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a:t>Kolektivní identity</a:t>
            </a:r>
          </a:p>
        </p:txBody>
      </p:sp>
      <p:sp>
        <p:nvSpPr>
          <p:cNvPr id="52227" name="Rectangle 3"/>
          <p:cNvSpPr>
            <a:spLocks noGrp="1" noChangeArrowheads="1"/>
          </p:cNvSpPr>
          <p:nvPr>
            <p:ph sz="quarter" idx="1"/>
          </p:nvPr>
        </p:nvSpPr>
        <p:spPr/>
        <p:txBody>
          <a:bodyPr/>
          <a:lstStyle/>
          <a:p>
            <a:r>
              <a:rPr lang="cs-CZ" dirty="0" err="1" smtClean="0"/>
              <a:t>Primordialismus</a:t>
            </a:r>
            <a:r>
              <a:rPr lang="cs-CZ" dirty="0" smtClean="0"/>
              <a:t> versus sociální konstruktivismus</a:t>
            </a:r>
            <a:endParaRPr lang="cs-CZ" dirty="0"/>
          </a:p>
          <a:p>
            <a:endParaRPr lang="cs-CZ" dirty="0"/>
          </a:p>
          <a:p>
            <a:r>
              <a:rPr lang="cs-CZ" dirty="0"/>
              <a:t>Instrumentální motivy sociální konstrukce identit (politické, ideologické, ekonomické)</a:t>
            </a:r>
          </a:p>
          <a:p>
            <a:endParaRPr lang="cs-CZ" dirty="0"/>
          </a:p>
          <a:p>
            <a:r>
              <a:rPr lang="cs-CZ" dirty="0"/>
              <a:t>Persistence kolektivních identit</a:t>
            </a:r>
          </a:p>
        </p:txBody>
      </p:sp>
    </p:spTree>
    <p:extLst>
      <p:ext uri="{BB962C8B-B14F-4D97-AF65-F5344CB8AC3E}">
        <p14:creationId xmlns:p14="http://schemas.microsoft.com/office/powerpoint/2010/main" val="3199172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dirty="0"/>
              <a:t>Konstrukce </a:t>
            </a:r>
            <a:r>
              <a:rPr lang="cs-CZ" dirty="0" smtClean="0"/>
              <a:t>kolektivních identit</a:t>
            </a:r>
            <a:endParaRPr lang="cs-CZ" dirty="0"/>
          </a:p>
        </p:txBody>
      </p:sp>
      <p:sp>
        <p:nvSpPr>
          <p:cNvPr id="11268" name="Rectangle 4"/>
          <p:cNvSpPr>
            <a:spLocks noGrp="1" noChangeArrowheads="1"/>
          </p:cNvSpPr>
          <p:nvPr>
            <p:ph type="body" sz="half" idx="1"/>
          </p:nvPr>
        </p:nvSpPr>
        <p:spPr/>
        <p:txBody>
          <a:bodyPr/>
          <a:lstStyle/>
          <a:p>
            <a:pPr>
              <a:lnSpc>
                <a:spcPct val="90000"/>
              </a:lnSpc>
            </a:pPr>
            <a:r>
              <a:rPr lang="cs-CZ" sz="2800" dirty="0" err="1"/>
              <a:t>Benedict</a:t>
            </a:r>
            <a:r>
              <a:rPr lang="cs-CZ" sz="2800" dirty="0"/>
              <a:t> Anderson:</a:t>
            </a:r>
          </a:p>
          <a:p>
            <a:pPr>
              <a:lnSpc>
                <a:spcPct val="90000"/>
              </a:lnSpc>
            </a:pPr>
            <a:endParaRPr lang="cs-CZ" sz="2800" dirty="0"/>
          </a:p>
          <a:p>
            <a:pPr>
              <a:lnSpc>
                <a:spcPct val="90000"/>
              </a:lnSpc>
            </a:pPr>
            <a:r>
              <a:rPr lang="cs-CZ" sz="2800" i="1" dirty="0" err="1"/>
              <a:t>imagined</a:t>
            </a:r>
            <a:r>
              <a:rPr lang="cs-CZ" sz="2800" i="1" dirty="0"/>
              <a:t> </a:t>
            </a:r>
            <a:r>
              <a:rPr lang="cs-CZ" sz="2800" i="1" dirty="0" err="1"/>
              <a:t>communities</a:t>
            </a:r>
            <a:r>
              <a:rPr lang="cs-CZ" sz="2800" i="1" dirty="0"/>
              <a:t> </a:t>
            </a:r>
            <a:r>
              <a:rPr lang="cs-CZ" sz="2800" dirty="0"/>
              <a:t>(pomyslná společenství)</a:t>
            </a:r>
            <a:endParaRPr lang="cs-CZ" sz="2800" i="1" dirty="0"/>
          </a:p>
          <a:p>
            <a:pPr>
              <a:lnSpc>
                <a:spcPct val="90000"/>
              </a:lnSpc>
            </a:pPr>
            <a:endParaRPr lang="cs-CZ" sz="2800" i="1" dirty="0"/>
          </a:p>
          <a:p>
            <a:pPr>
              <a:lnSpc>
                <a:spcPct val="90000"/>
              </a:lnSpc>
            </a:pPr>
            <a:r>
              <a:rPr lang="cs-CZ" sz="2800" i="1" dirty="0"/>
              <a:t>in-</a:t>
            </a:r>
            <a:r>
              <a:rPr lang="cs-CZ" sz="2800" i="1" dirty="0" err="1"/>
              <a:t>group</a:t>
            </a:r>
            <a:r>
              <a:rPr lang="cs-CZ" sz="2800" dirty="0"/>
              <a:t> postoje</a:t>
            </a:r>
          </a:p>
          <a:p>
            <a:pPr>
              <a:lnSpc>
                <a:spcPct val="90000"/>
              </a:lnSpc>
            </a:pPr>
            <a:endParaRPr lang="cs-CZ" sz="2800" dirty="0"/>
          </a:p>
          <a:p>
            <a:pPr>
              <a:lnSpc>
                <a:spcPct val="90000"/>
              </a:lnSpc>
            </a:pPr>
            <a:r>
              <a:rPr lang="cs-CZ" sz="2800" i="1" dirty="0" err="1"/>
              <a:t>out-group</a:t>
            </a:r>
            <a:r>
              <a:rPr lang="cs-CZ" sz="2800" dirty="0"/>
              <a:t> postoje</a:t>
            </a:r>
          </a:p>
        </p:txBody>
      </p:sp>
      <p:pic>
        <p:nvPicPr>
          <p:cNvPr id="11270" name="Picture 6" descr="anders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2528888"/>
            <a:ext cx="3538537" cy="233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128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normAutofit fontScale="90000"/>
          </a:bodyPr>
          <a:lstStyle/>
          <a:p>
            <a:pPr algn="ctr"/>
            <a:r>
              <a:rPr lang="cs-CZ" sz="4000" dirty="0"/>
              <a:t>Konstrukce evropské identity – </a:t>
            </a:r>
            <a:r>
              <a:rPr lang="cs-CZ" sz="4000" dirty="0">
                <a:solidFill>
                  <a:schemeClr val="tx1"/>
                </a:solidFill>
              </a:rPr>
              <a:t>Ernst </a:t>
            </a:r>
            <a:r>
              <a:rPr lang="cs-CZ" sz="4000" dirty="0" err="1">
                <a:solidFill>
                  <a:schemeClr val="tx1"/>
                </a:solidFill>
              </a:rPr>
              <a:t>Gelner</a:t>
            </a:r>
            <a:r>
              <a:rPr lang="cs-CZ" sz="4000" dirty="0">
                <a:solidFill>
                  <a:schemeClr val="tx1"/>
                </a:solidFill>
              </a:rPr>
              <a:t> nebo Miroslav Hroch?</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764434" y="1589088"/>
            <a:ext cx="357653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845050" y="1704027"/>
            <a:ext cx="3886200" cy="434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99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Typy politických společenství</a:t>
            </a:r>
            <a:endParaRPr lang="cs-CZ" dirty="0"/>
          </a:p>
        </p:txBody>
      </p:sp>
      <p:graphicFrame>
        <p:nvGraphicFramePr>
          <p:cNvPr id="7" name="Zástupný symbol pro obsah 6"/>
          <p:cNvGraphicFramePr>
            <a:graphicFrameLocks noGrp="1"/>
          </p:cNvGraphicFramePr>
          <p:nvPr>
            <p:ph sz="quarter" idx="1"/>
            <p:extLst>
              <p:ext uri="{D42A27DB-BD31-4B8C-83A1-F6EECF244321}">
                <p14:modId xmlns:p14="http://schemas.microsoft.com/office/powerpoint/2010/main" val="3414689807"/>
              </p:ext>
            </p:extLst>
          </p:nvPr>
        </p:nvGraphicFramePr>
        <p:xfrm>
          <a:off x="612775" y="1600200"/>
          <a:ext cx="8153400" cy="484632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02938">
                <a:tc>
                  <a:txBody>
                    <a:bodyPr/>
                    <a:lstStyle/>
                    <a:p>
                      <a:r>
                        <a:rPr lang="cs-CZ" dirty="0" smtClean="0"/>
                        <a:t>Typ</a:t>
                      </a:r>
                      <a:endParaRPr lang="cs-CZ" dirty="0"/>
                    </a:p>
                  </a:txBody>
                  <a:tcPr/>
                </a:tc>
                <a:tc>
                  <a:txBody>
                    <a:bodyPr/>
                    <a:lstStyle/>
                    <a:p>
                      <a:r>
                        <a:rPr lang="cs-CZ" dirty="0" smtClean="0"/>
                        <a:t>Charakteristické rysy</a:t>
                      </a:r>
                      <a:endParaRPr lang="cs-CZ" dirty="0"/>
                    </a:p>
                  </a:txBody>
                  <a:tcPr/>
                </a:tc>
                <a:tc>
                  <a:txBody>
                    <a:bodyPr/>
                    <a:lstStyle/>
                    <a:p>
                      <a:r>
                        <a:rPr lang="cs-CZ" dirty="0" smtClean="0"/>
                        <a:t>Vymezení se vůči ostatním</a:t>
                      </a:r>
                      <a:endParaRPr lang="cs-CZ" dirty="0"/>
                    </a:p>
                  </a:txBody>
                  <a:tcPr/>
                </a:tc>
                <a:tc>
                  <a:txBody>
                    <a:bodyPr/>
                    <a:lstStyle/>
                    <a:p>
                      <a:r>
                        <a:rPr lang="cs-CZ" dirty="0" smtClean="0"/>
                        <a:t>Intenzita svazku</a:t>
                      </a:r>
                      <a:endParaRPr lang="cs-CZ" dirty="0"/>
                    </a:p>
                  </a:txBody>
                  <a:tcPr/>
                </a:tc>
                <a:extLst>
                  <a:ext uri="{0D108BD9-81ED-4DB2-BD59-A6C34878D82A}">
                    <a16:rowId xmlns:a16="http://schemas.microsoft.com/office/drawing/2014/main" val="10000"/>
                  </a:ext>
                </a:extLst>
              </a:tr>
              <a:tr h="1378145">
                <a:tc>
                  <a:txBody>
                    <a:bodyPr/>
                    <a:lstStyle/>
                    <a:p>
                      <a:r>
                        <a:rPr lang="cs-CZ" sz="1800" dirty="0" err="1" smtClean="0"/>
                        <a:t>Etnos</a:t>
                      </a:r>
                      <a:endParaRPr lang="cs-CZ" sz="1800" dirty="0"/>
                    </a:p>
                  </a:txBody>
                  <a:tcPr/>
                </a:tc>
                <a:tc>
                  <a:txBody>
                    <a:bodyPr/>
                    <a:lstStyle/>
                    <a:p>
                      <a:r>
                        <a:rPr lang="cs-CZ" sz="1800" dirty="0" smtClean="0"/>
                        <a:t>Pokrevní</a:t>
                      </a:r>
                      <a:r>
                        <a:rPr lang="cs-CZ" sz="1800" baseline="0" dirty="0" smtClean="0"/>
                        <a:t> příbuznost</a:t>
                      </a:r>
                      <a:endParaRPr lang="cs-CZ" sz="1800" dirty="0" smtClean="0"/>
                    </a:p>
                    <a:p>
                      <a:r>
                        <a:rPr lang="cs-CZ" sz="1800" dirty="0" smtClean="0"/>
                        <a:t>Rasa</a:t>
                      </a:r>
                    </a:p>
                    <a:p>
                      <a:r>
                        <a:rPr lang="cs-CZ" sz="1800" dirty="0" smtClean="0"/>
                        <a:t>Jazyk</a:t>
                      </a:r>
                    </a:p>
                    <a:p>
                      <a:r>
                        <a:rPr lang="cs-CZ" sz="1800" dirty="0" smtClean="0"/>
                        <a:t>Kultura</a:t>
                      </a:r>
                    </a:p>
                    <a:p>
                      <a:endParaRPr lang="cs-CZ" sz="1800" dirty="0"/>
                    </a:p>
                  </a:txBody>
                  <a:tcPr/>
                </a:tc>
                <a:tc>
                  <a:txBody>
                    <a:bodyPr/>
                    <a:lstStyle/>
                    <a:p>
                      <a:r>
                        <a:rPr lang="cs-CZ" sz="1800" dirty="0" smtClean="0"/>
                        <a:t>Silné</a:t>
                      </a:r>
                      <a:endParaRPr lang="cs-CZ" sz="1800" dirty="0"/>
                    </a:p>
                  </a:txBody>
                  <a:tcPr/>
                </a:tc>
                <a:tc>
                  <a:txBody>
                    <a:bodyPr/>
                    <a:lstStyle/>
                    <a:p>
                      <a:r>
                        <a:rPr lang="cs-CZ" sz="1800" dirty="0" smtClean="0"/>
                        <a:t>Silná</a:t>
                      </a:r>
                      <a:endParaRPr lang="cs-CZ" sz="1800" dirty="0"/>
                    </a:p>
                  </a:txBody>
                  <a:tcPr/>
                </a:tc>
                <a:extLst>
                  <a:ext uri="{0D108BD9-81ED-4DB2-BD59-A6C34878D82A}">
                    <a16:rowId xmlns:a16="http://schemas.microsoft.com/office/drawing/2014/main" val="10001"/>
                  </a:ext>
                </a:extLst>
              </a:tr>
              <a:tr h="1378145">
                <a:tc>
                  <a:txBody>
                    <a:bodyPr/>
                    <a:lstStyle/>
                    <a:p>
                      <a:r>
                        <a:rPr lang="cs-CZ" sz="1800" dirty="0" smtClean="0"/>
                        <a:t>Národ</a:t>
                      </a:r>
                      <a:endParaRPr lang="cs-CZ" sz="1800" dirty="0"/>
                    </a:p>
                  </a:txBody>
                  <a:tcPr/>
                </a:tc>
                <a:tc>
                  <a:txBody>
                    <a:bodyPr/>
                    <a:lstStyle/>
                    <a:p>
                      <a:r>
                        <a:rPr lang="cs-CZ" sz="1800" dirty="0" smtClean="0"/>
                        <a:t>Dějiny</a:t>
                      </a:r>
                    </a:p>
                    <a:p>
                      <a:r>
                        <a:rPr lang="cs-CZ" sz="1800" dirty="0" smtClean="0"/>
                        <a:t>Území</a:t>
                      </a:r>
                    </a:p>
                    <a:p>
                      <a:r>
                        <a:rPr lang="cs-CZ" sz="1800" dirty="0" smtClean="0"/>
                        <a:t>Jazyk</a:t>
                      </a:r>
                    </a:p>
                    <a:p>
                      <a:r>
                        <a:rPr lang="cs-CZ" sz="1800" dirty="0" smtClean="0"/>
                        <a:t>Kultura</a:t>
                      </a:r>
                    </a:p>
                    <a:p>
                      <a:endParaRPr lang="cs-CZ" sz="1800" dirty="0"/>
                    </a:p>
                  </a:txBody>
                  <a:tcPr/>
                </a:tc>
                <a:tc>
                  <a:txBody>
                    <a:bodyPr/>
                    <a:lstStyle/>
                    <a:p>
                      <a:r>
                        <a:rPr lang="cs-CZ" sz="1800" dirty="0" smtClean="0"/>
                        <a:t>Silné</a:t>
                      </a:r>
                      <a:endParaRPr lang="cs-CZ" sz="1800" dirty="0"/>
                    </a:p>
                  </a:txBody>
                  <a:tcPr/>
                </a:tc>
                <a:tc>
                  <a:txBody>
                    <a:bodyPr/>
                    <a:lstStyle/>
                    <a:p>
                      <a:r>
                        <a:rPr lang="cs-CZ" sz="1800" dirty="0" smtClean="0"/>
                        <a:t>Silná</a:t>
                      </a:r>
                      <a:endParaRPr lang="cs-CZ" sz="1800" dirty="0"/>
                    </a:p>
                  </a:txBody>
                  <a:tcPr/>
                </a:tc>
                <a:extLst>
                  <a:ext uri="{0D108BD9-81ED-4DB2-BD59-A6C34878D82A}">
                    <a16:rowId xmlns:a16="http://schemas.microsoft.com/office/drawing/2014/main" val="10002"/>
                  </a:ext>
                </a:extLst>
              </a:tr>
              <a:tr h="861340">
                <a:tc>
                  <a:txBody>
                    <a:bodyPr/>
                    <a:lstStyle/>
                    <a:p>
                      <a:r>
                        <a:rPr lang="cs-CZ" sz="1800" dirty="0" smtClean="0"/>
                        <a:t>Démos</a:t>
                      </a:r>
                      <a:r>
                        <a:rPr lang="cs-CZ" sz="1800" baseline="0" dirty="0" smtClean="0"/>
                        <a:t> 1</a:t>
                      </a:r>
                    </a:p>
                  </a:txBody>
                  <a:tcPr/>
                </a:tc>
                <a:tc>
                  <a:txBody>
                    <a:bodyPr/>
                    <a:lstStyle/>
                    <a:p>
                      <a:r>
                        <a:rPr lang="cs-CZ" sz="1800" dirty="0" smtClean="0"/>
                        <a:t>Demokratické hodnoty</a:t>
                      </a:r>
                    </a:p>
                    <a:p>
                      <a:endParaRPr lang="cs-CZ" sz="1800" dirty="0"/>
                    </a:p>
                  </a:txBody>
                  <a:tcPr/>
                </a:tc>
                <a:tc>
                  <a:txBody>
                    <a:bodyPr/>
                    <a:lstStyle/>
                    <a:p>
                      <a:r>
                        <a:rPr lang="cs-CZ" sz="1800" dirty="0" smtClean="0"/>
                        <a:t>Slabé</a:t>
                      </a:r>
                      <a:endParaRPr lang="cs-CZ" sz="1800" dirty="0"/>
                    </a:p>
                  </a:txBody>
                  <a:tcPr/>
                </a:tc>
                <a:tc>
                  <a:txBody>
                    <a:bodyPr/>
                    <a:lstStyle/>
                    <a:p>
                      <a:r>
                        <a:rPr lang="cs-CZ" sz="1800" dirty="0" smtClean="0"/>
                        <a:t>Slabá nebo silná</a:t>
                      </a:r>
                      <a:endParaRPr lang="cs-CZ" sz="1800" dirty="0"/>
                    </a:p>
                  </a:txBody>
                  <a:tcPr/>
                </a:tc>
                <a:extLst>
                  <a:ext uri="{0D108BD9-81ED-4DB2-BD59-A6C34878D82A}">
                    <a16:rowId xmlns:a16="http://schemas.microsoft.com/office/drawing/2014/main" val="10003"/>
                  </a:ext>
                </a:extLst>
              </a:tr>
              <a:tr h="344536">
                <a:tc>
                  <a:txBody>
                    <a:bodyPr/>
                    <a:lstStyle/>
                    <a:p>
                      <a:r>
                        <a:rPr lang="cs-CZ" sz="1800" dirty="0" smtClean="0"/>
                        <a:t>Démos 2</a:t>
                      </a:r>
                      <a:endParaRPr lang="cs-CZ" sz="1800" dirty="0"/>
                    </a:p>
                  </a:txBody>
                  <a:tcPr/>
                </a:tc>
                <a:tc>
                  <a:txBody>
                    <a:bodyPr/>
                    <a:lstStyle/>
                    <a:p>
                      <a:r>
                        <a:rPr lang="cs-CZ" sz="1800" dirty="0" smtClean="0"/>
                        <a:t>Politické zájmy</a:t>
                      </a:r>
                      <a:endParaRPr lang="cs-CZ" sz="1800" dirty="0"/>
                    </a:p>
                  </a:txBody>
                  <a:tcPr/>
                </a:tc>
                <a:tc>
                  <a:txBody>
                    <a:bodyPr/>
                    <a:lstStyle/>
                    <a:p>
                      <a:r>
                        <a:rPr lang="cs-CZ" sz="1800" dirty="0" smtClean="0"/>
                        <a:t>Slabé </a:t>
                      </a:r>
                      <a:endParaRPr lang="cs-CZ" sz="1800" dirty="0"/>
                    </a:p>
                  </a:txBody>
                  <a:tcPr/>
                </a:tc>
                <a:tc>
                  <a:txBody>
                    <a:bodyPr/>
                    <a:lstStyle/>
                    <a:p>
                      <a:r>
                        <a:rPr lang="cs-CZ" sz="1800" dirty="0" smtClean="0"/>
                        <a:t>Slabá </a:t>
                      </a:r>
                      <a:endParaRPr lang="cs-CZ" sz="1800" dirty="0"/>
                    </a:p>
                  </a:txBody>
                  <a:tcPr/>
                </a:tc>
                <a:extLst>
                  <a:ext uri="{0D108BD9-81ED-4DB2-BD59-A6C34878D82A}">
                    <a16:rowId xmlns:a16="http://schemas.microsoft.com/office/drawing/2014/main" val="10004"/>
                  </a:ext>
                </a:extLst>
              </a:tr>
            </a:tbl>
          </a:graphicData>
        </a:graphic>
      </p:graphicFrame>
      <p:sp>
        <p:nvSpPr>
          <p:cNvPr id="8" name="Obdélník 7"/>
          <p:cNvSpPr/>
          <p:nvPr/>
        </p:nvSpPr>
        <p:spPr>
          <a:xfrm>
            <a:off x="611560" y="6409158"/>
            <a:ext cx="8136904" cy="430887"/>
          </a:xfrm>
          <a:prstGeom prst="rect">
            <a:avLst/>
          </a:prstGeom>
        </p:spPr>
        <p:txBody>
          <a:bodyPr wrap="square">
            <a:spAutoFit/>
          </a:bodyPr>
          <a:lstStyle/>
          <a:p>
            <a:r>
              <a:rPr lang="cs-CZ" sz="1100" dirty="0"/>
              <a:t>Dieter Fuchs (2013): </a:t>
            </a:r>
            <a:r>
              <a:rPr lang="cs-CZ" sz="1100" dirty="0" err="1"/>
              <a:t>What</a:t>
            </a:r>
            <a:r>
              <a:rPr lang="cs-CZ" sz="1100" dirty="0"/>
              <a:t> </a:t>
            </a:r>
            <a:r>
              <a:rPr lang="cs-CZ" sz="1100" dirty="0" err="1"/>
              <a:t>kind</a:t>
            </a:r>
            <a:r>
              <a:rPr lang="cs-CZ" sz="1100" dirty="0"/>
              <a:t> </a:t>
            </a:r>
            <a:r>
              <a:rPr lang="cs-CZ" sz="1100" dirty="0" err="1"/>
              <a:t>of</a:t>
            </a:r>
            <a:r>
              <a:rPr lang="cs-CZ" sz="1100" dirty="0"/>
              <a:t> </a:t>
            </a:r>
            <a:r>
              <a:rPr lang="cs-CZ" sz="1100" dirty="0" err="1"/>
              <a:t>community</a:t>
            </a:r>
            <a:r>
              <a:rPr lang="cs-CZ" sz="1100" dirty="0"/>
              <a:t> and </a:t>
            </a:r>
            <a:r>
              <a:rPr lang="cs-CZ" sz="1100" dirty="0" err="1"/>
              <a:t>how</a:t>
            </a:r>
            <a:r>
              <a:rPr lang="cs-CZ" sz="1100" dirty="0"/>
              <a:t> much </a:t>
            </a:r>
            <a:r>
              <a:rPr lang="cs-CZ" sz="1100" dirty="0" err="1"/>
              <a:t>community</a:t>
            </a:r>
            <a:r>
              <a:rPr lang="cs-CZ" sz="1100" dirty="0"/>
              <a:t> </a:t>
            </a:r>
            <a:r>
              <a:rPr lang="cs-CZ" sz="1100" dirty="0" err="1"/>
              <a:t>does</a:t>
            </a:r>
            <a:r>
              <a:rPr lang="cs-CZ" sz="1100" dirty="0"/>
              <a:t> </a:t>
            </a:r>
            <a:r>
              <a:rPr lang="cs-CZ" sz="1100" dirty="0" err="1"/>
              <a:t>the</a:t>
            </a:r>
            <a:r>
              <a:rPr lang="cs-CZ" sz="1100" dirty="0"/>
              <a:t> </a:t>
            </a:r>
            <a:r>
              <a:rPr lang="cs-CZ" sz="1100" dirty="0" err="1"/>
              <a:t>European</a:t>
            </a:r>
            <a:r>
              <a:rPr lang="cs-CZ" sz="1100" dirty="0"/>
              <a:t> Union </a:t>
            </a:r>
            <a:r>
              <a:rPr lang="cs-CZ" sz="1100" dirty="0" err="1"/>
              <a:t>require</a:t>
            </a:r>
            <a:r>
              <a:rPr lang="cs-CZ" sz="1100" dirty="0"/>
              <a:t>? In: Richard </a:t>
            </a:r>
            <a:r>
              <a:rPr lang="cs-CZ" sz="1100" dirty="0" err="1"/>
              <a:t>McMahon</a:t>
            </a:r>
            <a:r>
              <a:rPr lang="cs-CZ" sz="1100" dirty="0"/>
              <a:t> (</a:t>
            </a:r>
            <a:r>
              <a:rPr lang="cs-CZ" sz="1100" dirty="0" err="1"/>
              <a:t>ed</a:t>
            </a:r>
            <a:r>
              <a:rPr lang="cs-CZ" sz="1100" dirty="0"/>
              <a:t>.): </a:t>
            </a:r>
            <a:r>
              <a:rPr lang="cs-CZ" sz="1100" i="1" dirty="0"/>
              <a:t>Post-identity? </a:t>
            </a:r>
            <a:r>
              <a:rPr lang="cs-CZ" sz="1100" i="1" dirty="0" err="1"/>
              <a:t>Culture</a:t>
            </a:r>
            <a:r>
              <a:rPr lang="cs-CZ" sz="1100" i="1" dirty="0"/>
              <a:t> and </a:t>
            </a:r>
            <a:r>
              <a:rPr lang="cs-CZ" sz="1100" i="1" dirty="0" err="1"/>
              <a:t>European</a:t>
            </a:r>
            <a:r>
              <a:rPr lang="cs-CZ" sz="1100" i="1" dirty="0"/>
              <a:t> </a:t>
            </a:r>
            <a:r>
              <a:rPr lang="cs-CZ" sz="1100" i="1" dirty="0" err="1"/>
              <a:t>integration</a:t>
            </a:r>
            <a:r>
              <a:rPr lang="cs-CZ" sz="1100" dirty="0"/>
              <a:t>. London – New York: </a:t>
            </a:r>
            <a:r>
              <a:rPr lang="cs-CZ" sz="1100" dirty="0" err="1"/>
              <a:t>Routledge</a:t>
            </a:r>
            <a:r>
              <a:rPr lang="cs-CZ" sz="1100" dirty="0"/>
              <a:t>, s. 90.</a:t>
            </a:r>
          </a:p>
        </p:txBody>
      </p:sp>
    </p:spTree>
    <p:extLst>
      <p:ext uri="{BB962C8B-B14F-4D97-AF65-F5344CB8AC3E}">
        <p14:creationId xmlns:p14="http://schemas.microsoft.com/office/powerpoint/2010/main" val="280716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cs-CZ" sz="4000"/>
              <a:t>Vývoj EU směrem k evropské identitě?</a:t>
            </a:r>
          </a:p>
        </p:txBody>
      </p:sp>
      <p:sp>
        <p:nvSpPr>
          <p:cNvPr id="9221" name="Rectangle 5"/>
          <p:cNvSpPr>
            <a:spLocks noGrp="1" noChangeArrowheads="1"/>
          </p:cNvSpPr>
          <p:nvPr>
            <p:ph type="body" sz="half" idx="1"/>
          </p:nvPr>
        </p:nvSpPr>
        <p:spPr>
          <a:xfrm>
            <a:off x="457200" y="1600200"/>
            <a:ext cx="7355160" cy="4525963"/>
          </a:xfrm>
        </p:spPr>
        <p:txBody>
          <a:bodyPr/>
          <a:lstStyle/>
          <a:p>
            <a:pPr marL="533400" indent="-533400">
              <a:lnSpc>
                <a:spcPct val="80000"/>
              </a:lnSpc>
            </a:pPr>
            <a:r>
              <a:rPr lang="cs-CZ" sz="2400" dirty="0">
                <a:latin typeface="Arial" pitchFamily="34" charset="0"/>
                <a:cs typeface="Arial" pitchFamily="34" charset="0"/>
              </a:rPr>
              <a:t>Thomas </a:t>
            </a:r>
            <a:r>
              <a:rPr lang="cs-CZ" sz="2400" dirty="0" err="1">
                <a:latin typeface="Arial" pitchFamily="34" charset="0"/>
                <a:cs typeface="Arial" pitchFamily="34" charset="0"/>
              </a:rPr>
              <a:t>Risse</a:t>
            </a:r>
            <a:r>
              <a:rPr lang="cs-CZ" sz="2400" dirty="0">
                <a:latin typeface="Arial" pitchFamily="34" charset="0"/>
                <a:cs typeface="Arial" pitchFamily="34" charset="0"/>
              </a:rPr>
              <a:t>:</a:t>
            </a:r>
          </a:p>
          <a:p>
            <a:pPr marL="533400" indent="-533400">
              <a:lnSpc>
                <a:spcPct val="80000"/>
              </a:lnSpc>
            </a:pPr>
            <a:endParaRPr lang="cs-CZ" sz="2400" dirty="0">
              <a:latin typeface="Arial" pitchFamily="34" charset="0"/>
              <a:cs typeface="Arial" pitchFamily="34" charset="0"/>
            </a:endParaRPr>
          </a:p>
          <a:p>
            <a:pPr marL="533400" indent="-533400">
              <a:lnSpc>
                <a:spcPct val="80000"/>
              </a:lnSpc>
              <a:buFont typeface="Wingdings" pitchFamily="2" charset="2"/>
              <a:buAutoNum type="arabicPeriod"/>
            </a:pPr>
            <a:r>
              <a:rPr lang="cs-CZ" sz="2400" dirty="0">
                <a:latin typeface="Arial" pitchFamily="34" charset="0"/>
                <a:cs typeface="Arial" pitchFamily="34" charset="0"/>
              </a:rPr>
              <a:t>nadnárodní evropské diskursy a objevení se evropského veřejného prostoru, kde by došlo k podpoření myšlenky evropské jednoty</a:t>
            </a:r>
          </a:p>
          <a:p>
            <a:pPr marL="533400" indent="-533400">
              <a:lnSpc>
                <a:spcPct val="80000"/>
              </a:lnSpc>
              <a:buFont typeface="Wingdings" pitchFamily="2" charset="2"/>
              <a:buAutoNum type="arabicPeriod"/>
            </a:pPr>
            <a:endParaRPr lang="cs-CZ" sz="2400" dirty="0">
              <a:latin typeface="Arial" pitchFamily="34" charset="0"/>
              <a:cs typeface="Arial" pitchFamily="34" charset="0"/>
            </a:endParaRPr>
          </a:p>
          <a:p>
            <a:pPr marL="533400" indent="-533400">
              <a:lnSpc>
                <a:spcPct val="80000"/>
              </a:lnSpc>
              <a:buFont typeface="Wingdings" pitchFamily="2" charset="2"/>
              <a:buAutoNum type="arabicPeriod"/>
            </a:pPr>
            <a:r>
              <a:rPr lang="cs-CZ" sz="2400" dirty="0">
                <a:latin typeface="Arial" pitchFamily="34" charset="0"/>
                <a:cs typeface="Arial" pitchFamily="34" charset="0"/>
              </a:rPr>
              <a:t>evropská integrace vedoucí k objevení se evropské </a:t>
            </a:r>
            <a:r>
              <a:rPr lang="cs-CZ" sz="2400" i="1" dirty="0">
                <a:latin typeface="Arial" pitchFamily="34" charset="0"/>
                <a:cs typeface="Arial" pitchFamily="34" charset="0"/>
              </a:rPr>
              <a:t>polity</a:t>
            </a:r>
          </a:p>
          <a:p>
            <a:pPr marL="533400" indent="-533400">
              <a:lnSpc>
                <a:spcPct val="80000"/>
              </a:lnSpc>
              <a:buFont typeface="Wingdings" pitchFamily="2" charset="2"/>
              <a:buAutoNum type="arabicPeriod"/>
            </a:pPr>
            <a:endParaRPr lang="cs-CZ" sz="2400" i="1" dirty="0">
              <a:latin typeface="Arial" pitchFamily="34" charset="0"/>
              <a:cs typeface="Arial" pitchFamily="34" charset="0"/>
            </a:endParaRPr>
          </a:p>
          <a:p>
            <a:pPr marL="533400" indent="-533400">
              <a:lnSpc>
                <a:spcPct val="80000"/>
              </a:lnSpc>
              <a:buFont typeface="Wingdings" pitchFamily="2" charset="2"/>
              <a:buNone/>
            </a:pPr>
            <a:r>
              <a:rPr lang="cs-CZ" sz="1400" i="1" dirty="0" err="1" smtClean="0">
                <a:latin typeface="Arial" pitchFamily="34" charset="0"/>
                <a:cs typeface="Arial" pitchFamily="34" charset="0"/>
              </a:rPr>
              <a:t>Risse</a:t>
            </a:r>
            <a:r>
              <a:rPr lang="cs-CZ" sz="1400" i="1" dirty="0">
                <a:latin typeface="Arial" pitchFamily="34" charset="0"/>
                <a:cs typeface="Arial" pitchFamily="34" charset="0"/>
              </a:rPr>
              <a:t>, Thomas. 2001. „A </a:t>
            </a:r>
            <a:r>
              <a:rPr lang="cs-CZ" sz="1400" i="1" dirty="0" err="1">
                <a:latin typeface="Arial" pitchFamily="34" charset="0"/>
                <a:cs typeface="Arial" pitchFamily="34" charset="0"/>
              </a:rPr>
              <a:t>European</a:t>
            </a:r>
            <a:r>
              <a:rPr lang="cs-CZ" sz="1400" i="1" dirty="0">
                <a:latin typeface="Arial" pitchFamily="34" charset="0"/>
                <a:cs typeface="Arial" pitchFamily="34" charset="0"/>
              </a:rPr>
              <a:t> Identity? </a:t>
            </a:r>
            <a:r>
              <a:rPr lang="cs-CZ" sz="1400" i="1" dirty="0" err="1">
                <a:latin typeface="Arial" pitchFamily="34" charset="0"/>
                <a:cs typeface="Arial" pitchFamily="34" charset="0"/>
              </a:rPr>
              <a:t>Europeanization</a:t>
            </a:r>
            <a:r>
              <a:rPr lang="cs-CZ" sz="1400" i="1" dirty="0">
                <a:latin typeface="Arial" pitchFamily="34" charset="0"/>
                <a:cs typeface="Arial" pitchFamily="34" charset="0"/>
              </a:rPr>
              <a:t> and </a:t>
            </a:r>
            <a:r>
              <a:rPr lang="cs-CZ" sz="1400" i="1" dirty="0" err="1">
                <a:latin typeface="Arial" pitchFamily="34" charset="0"/>
                <a:cs typeface="Arial" pitchFamily="34" charset="0"/>
              </a:rPr>
              <a:t>the</a:t>
            </a:r>
            <a:r>
              <a:rPr lang="cs-CZ" sz="1400" i="1" dirty="0">
                <a:latin typeface="Arial" pitchFamily="34" charset="0"/>
                <a:cs typeface="Arial" pitchFamily="34" charset="0"/>
              </a:rPr>
              <a:t> </a:t>
            </a:r>
            <a:r>
              <a:rPr lang="cs-CZ" sz="1400" i="1" dirty="0" err="1">
                <a:latin typeface="Arial" pitchFamily="34" charset="0"/>
                <a:cs typeface="Arial" pitchFamily="34" charset="0"/>
              </a:rPr>
              <a:t>Evolution</a:t>
            </a:r>
            <a:r>
              <a:rPr lang="cs-CZ" sz="1400" i="1" dirty="0">
                <a:latin typeface="Arial" pitchFamily="34" charset="0"/>
                <a:cs typeface="Arial" pitchFamily="34" charset="0"/>
              </a:rPr>
              <a:t> </a:t>
            </a:r>
            <a:r>
              <a:rPr lang="cs-CZ" sz="1400" i="1" dirty="0" err="1">
                <a:latin typeface="Arial" pitchFamily="34" charset="0"/>
                <a:cs typeface="Arial" pitchFamily="34" charset="0"/>
              </a:rPr>
              <a:t>of</a:t>
            </a:r>
            <a:r>
              <a:rPr lang="cs-CZ" sz="1400" i="1" dirty="0">
                <a:latin typeface="Arial" pitchFamily="34" charset="0"/>
                <a:cs typeface="Arial" pitchFamily="34" charset="0"/>
              </a:rPr>
              <a:t> </a:t>
            </a:r>
            <a:r>
              <a:rPr lang="cs-CZ" sz="1400" i="1" dirty="0" err="1">
                <a:latin typeface="Arial" pitchFamily="34" charset="0"/>
                <a:cs typeface="Arial" pitchFamily="34" charset="0"/>
              </a:rPr>
              <a:t>Natio-State</a:t>
            </a:r>
            <a:r>
              <a:rPr lang="cs-CZ" sz="1400" i="1" dirty="0">
                <a:latin typeface="Arial" pitchFamily="34" charset="0"/>
                <a:cs typeface="Arial" pitchFamily="34" charset="0"/>
              </a:rPr>
              <a:t> </a:t>
            </a:r>
            <a:r>
              <a:rPr lang="cs-CZ" sz="1400" i="1" dirty="0" err="1">
                <a:latin typeface="Arial" pitchFamily="34" charset="0"/>
                <a:cs typeface="Arial" pitchFamily="34" charset="0"/>
              </a:rPr>
              <a:t>Identities</a:t>
            </a:r>
            <a:r>
              <a:rPr lang="cs-CZ" sz="1400" i="1" dirty="0">
                <a:latin typeface="Arial" pitchFamily="34" charset="0"/>
                <a:cs typeface="Arial" pitchFamily="34" charset="0"/>
              </a:rPr>
              <a:t>.“ In: </a:t>
            </a:r>
            <a:r>
              <a:rPr lang="cs-CZ" sz="1400" i="1" dirty="0" err="1">
                <a:latin typeface="Arial" pitchFamily="34" charset="0"/>
                <a:cs typeface="Arial" pitchFamily="34" charset="0"/>
              </a:rPr>
              <a:t>Transforming</a:t>
            </a:r>
            <a:r>
              <a:rPr lang="cs-CZ" sz="1400" i="1" dirty="0">
                <a:latin typeface="Arial" pitchFamily="34" charset="0"/>
                <a:cs typeface="Arial" pitchFamily="34" charset="0"/>
              </a:rPr>
              <a:t> </a:t>
            </a:r>
            <a:r>
              <a:rPr lang="cs-CZ" sz="1400" i="1" dirty="0" err="1">
                <a:latin typeface="Arial" pitchFamily="34" charset="0"/>
                <a:cs typeface="Arial" pitchFamily="34" charset="0"/>
              </a:rPr>
              <a:t>Europe</a:t>
            </a:r>
            <a:r>
              <a:rPr lang="cs-CZ" sz="1400" i="1" dirty="0">
                <a:latin typeface="Arial" pitchFamily="34" charset="0"/>
                <a:cs typeface="Arial" pitchFamily="34" charset="0"/>
              </a:rPr>
              <a:t>: </a:t>
            </a:r>
            <a:r>
              <a:rPr lang="cs-CZ" sz="1400" i="1" dirty="0" err="1">
                <a:latin typeface="Arial" pitchFamily="34" charset="0"/>
                <a:cs typeface="Arial" pitchFamily="34" charset="0"/>
              </a:rPr>
              <a:t>Europeanization</a:t>
            </a:r>
            <a:r>
              <a:rPr lang="cs-CZ" sz="1400" i="1" dirty="0">
                <a:latin typeface="Arial" pitchFamily="34" charset="0"/>
                <a:cs typeface="Arial" pitchFamily="34" charset="0"/>
              </a:rPr>
              <a:t> and </a:t>
            </a:r>
            <a:r>
              <a:rPr lang="cs-CZ" sz="1400" i="1" dirty="0" err="1">
                <a:latin typeface="Arial" pitchFamily="34" charset="0"/>
                <a:cs typeface="Arial" pitchFamily="34" charset="0"/>
              </a:rPr>
              <a:t>Domestic</a:t>
            </a:r>
            <a:r>
              <a:rPr lang="cs-CZ" sz="1400" i="1" dirty="0">
                <a:latin typeface="Arial" pitchFamily="34" charset="0"/>
                <a:cs typeface="Arial" pitchFamily="34" charset="0"/>
              </a:rPr>
              <a:t> </a:t>
            </a:r>
            <a:r>
              <a:rPr lang="cs-CZ" sz="1400" i="1" dirty="0" err="1">
                <a:latin typeface="Arial" pitchFamily="34" charset="0"/>
                <a:cs typeface="Arial" pitchFamily="34" charset="0"/>
              </a:rPr>
              <a:t>Change</a:t>
            </a:r>
            <a:r>
              <a:rPr lang="cs-CZ" sz="1400" i="1" dirty="0">
                <a:latin typeface="Arial" pitchFamily="34" charset="0"/>
                <a:cs typeface="Arial" pitchFamily="34" charset="0"/>
              </a:rPr>
              <a:t>. </a:t>
            </a:r>
            <a:r>
              <a:rPr lang="cs-CZ" sz="1400" i="1" dirty="0" err="1">
                <a:latin typeface="Arial" pitchFamily="34" charset="0"/>
                <a:cs typeface="Arial" pitchFamily="34" charset="0"/>
              </a:rPr>
              <a:t>Eds</a:t>
            </a:r>
            <a:r>
              <a:rPr lang="cs-CZ" sz="1400" i="1" dirty="0">
                <a:latin typeface="Arial" pitchFamily="34" charset="0"/>
                <a:cs typeface="Arial" pitchFamily="34" charset="0"/>
              </a:rPr>
              <a:t>. Maria Green </a:t>
            </a:r>
            <a:r>
              <a:rPr lang="cs-CZ" sz="1400" i="1" dirty="0" err="1">
                <a:latin typeface="Arial" pitchFamily="34" charset="0"/>
                <a:cs typeface="Arial" pitchFamily="34" charset="0"/>
              </a:rPr>
              <a:t>Cowles</a:t>
            </a:r>
            <a:r>
              <a:rPr lang="cs-CZ" sz="1400" i="1" dirty="0">
                <a:latin typeface="Arial" pitchFamily="34" charset="0"/>
                <a:cs typeface="Arial" pitchFamily="34" charset="0"/>
              </a:rPr>
              <a:t>, James </a:t>
            </a:r>
            <a:r>
              <a:rPr lang="cs-CZ" sz="1400" i="1" dirty="0" err="1">
                <a:latin typeface="Arial" pitchFamily="34" charset="0"/>
                <a:cs typeface="Arial" pitchFamily="34" charset="0"/>
              </a:rPr>
              <a:t>Caporaso</a:t>
            </a:r>
            <a:r>
              <a:rPr lang="cs-CZ" sz="1400" i="1" dirty="0">
                <a:latin typeface="Arial" pitchFamily="34" charset="0"/>
                <a:cs typeface="Arial" pitchFamily="34" charset="0"/>
              </a:rPr>
              <a:t>, Thomas </a:t>
            </a:r>
            <a:r>
              <a:rPr lang="cs-CZ" sz="1400" i="1" dirty="0" err="1">
                <a:latin typeface="Arial" pitchFamily="34" charset="0"/>
                <a:cs typeface="Arial" pitchFamily="34" charset="0"/>
              </a:rPr>
              <a:t>Risse</a:t>
            </a:r>
            <a:r>
              <a:rPr lang="cs-CZ" sz="1400" i="1" dirty="0">
                <a:latin typeface="Arial" pitchFamily="34" charset="0"/>
                <a:cs typeface="Arial" pitchFamily="34" charset="0"/>
              </a:rPr>
              <a:t>. </a:t>
            </a:r>
            <a:r>
              <a:rPr lang="cs-CZ" sz="1400" i="1" dirty="0" err="1">
                <a:latin typeface="Arial" pitchFamily="34" charset="0"/>
                <a:cs typeface="Arial" pitchFamily="34" charset="0"/>
              </a:rPr>
              <a:t>Ithaca</a:t>
            </a:r>
            <a:r>
              <a:rPr lang="cs-CZ" sz="1400" i="1" dirty="0">
                <a:latin typeface="Arial" pitchFamily="34" charset="0"/>
                <a:cs typeface="Arial" pitchFamily="34" charset="0"/>
              </a:rPr>
              <a:t>, </a:t>
            </a:r>
            <a:r>
              <a:rPr lang="cs-CZ" sz="1400" i="1" dirty="0" smtClean="0">
                <a:latin typeface="Arial" pitchFamily="34" charset="0"/>
                <a:cs typeface="Arial" pitchFamily="34" charset="0"/>
              </a:rPr>
              <a:t>London</a:t>
            </a:r>
            <a:r>
              <a:rPr lang="cs-CZ" sz="1400" i="1" dirty="0">
                <a:latin typeface="Arial" pitchFamily="34" charset="0"/>
                <a:cs typeface="Arial" pitchFamily="34" charset="0"/>
              </a:rPr>
              <a:t>: </a:t>
            </a:r>
            <a:r>
              <a:rPr lang="cs-CZ" sz="1400" i="1" dirty="0" err="1">
                <a:latin typeface="Arial" pitchFamily="34" charset="0"/>
                <a:cs typeface="Arial" pitchFamily="34" charset="0"/>
              </a:rPr>
              <a:t>Cornell</a:t>
            </a:r>
            <a:r>
              <a:rPr lang="cs-CZ" sz="1400" i="1" dirty="0">
                <a:latin typeface="Arial" pitchFamily="34" charset="0"/>
                <a:cs typeface="Arial" pitchFamily="34" charset="0"/>
              </a:rPr>
              <a:t> University </a:t>
            </a:r>
            <a:r>
              <a:rPr lang="cs-CZ" sz="1400" i="1" dirty="0" err="1">
                <a:latin typeface="Arial" pitchFamily="34" charset="0"/>
                <a:cs typeface="Arial" pitchFamily="34" charset="0"/>
              </a:rPr>
              <a:t>Press</a:t>
            </a:r>
            <a:r>
              <a:rPr lang="cs-CZ" sz="1400" i="1" dirty="0">
                <a:latin typeface="Arial" pitchFamily="34" charset="0"/>
                <a:cs typeface="Arial" pitchFamily="34" charset="0"/>
              </a:rPr>
              <a:t>, </a:t>
            </a:r>
            <a:r>
              <a:rPr lang="cs-CZ" sz="1400" i="1" dirty="0" smtClean="0">
                <a:latin typeface="Arial" pitchFamily="34" charset="0"/>
                <a:cs typeface="Arial" pitchFamily="34" charset="0"/>
              </a:rPr>
              <a:t>s. 200-201</a:t>
            </a:r>
            <a:r>
              <a:rPr lang="cs-CZ" sz="2000" dirty="0" smtClean="0">
                <a:latin typeface="Arial" pitchFamily="34" charset="0"/>
                <a:cs typeface="Arial" pitchFamily="34" charset="0"/>
              </a:rPr>
              <a:t> .</a:t>
            </a:r>
            <a:endParaRPr lang="cs-CZ" sz="2000" dirty="0">
              <a:latin typeface="Arial" pitchFamily="34" charset="0"/>
              <a:cs typeface="Arial" pitchFamily="34" charset="0"/>
            </a:endParaRPr>
          </a:p>
        </p:txBody>
      </p:sp>
      <p:pic>
        <p:nvPicPr>
          <p:cNvPr id="3" name="Obrázek 2"/>
          <p:cNvPicPr>
            <a:picLocks noChangeAspect="1"/>
          </p:cNvPicPr>
          <p:nvPr/>
        </p:nvPicPr>
        <p:blipFill>
          <a:blip r:embed="rId2"/>
          <a:stretch>
            <a:fillRect/>
          </a:stretch>
        </p:blipFill>
        <p:spPr>
          <a:xfrm>
            <a:off x="7308304" y="1772816"/>
            <a:ext cx="1666875" cy="22193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smtClean="0"/>
              <a:t>Co je to vlastně evropská identita?</a:t>
            </a:r>
            <a:endParaRPr lang="cs-CZ" sz="3200" dirty="0"/>
          </a:p>
        </p:txBody>
      </p:sp>
      <p:sp>
        <p:nvSpPr>
          <p:cNvPr id="5" name="Zástupný symbol pro obsah 4"/>
          <p:cNvSpPr>
            <a:spLocks noGrp="1"/>
          </p:cNvSpPr>
          <p:nvPr>
            <p:ph sz="quarter" idx="1"/>
          </p:nvPr>
        </p:nvSpPr>
        <p:spPr/>
        <p:txBody>
          <a:bodyPr>
            <a:normAutofit fontScale="77500" lnSpcReduction="20000"/>
          </a:bodyPr>
          <a:lstStyle/>
          <a:p>
            <a:r>
              <a:rPr lang="cs-CZ" dirty="0"/>
              <a:t>Viktoria Kaina, </a:t>
            </a:r>
            <a:r>
              <a:rPr lang="cs-CZ" dirty="0" err="1"/>
              <a:t>Ireneusz</a:t>
            </a:r>
            <a:r>
              <a:rPr lang="cs-CZ" dirty="0"/>
              <a:t> </a:t>
            </a:r>
            <a:r>
              <a:rPr lang="cs-CZ" dirty="0" err="1"/>
              <a:t>Paweł</a:t>
            </a:r>
            <a:r>
              <a:rPr lang="cs-CZ" dirty="0"/>
              <a:t> </a:t>
            </a:r>
            <a:r>
              <a:rPr lang="cs-CZ" dirty="0" err="1"/>
              <a:t>Karolewski</a:t>
            </a:r>
            <a:r>
              <a:rPr lang="cs-CZ" dirty="0"/>
              <a:t>, and Sebastian </a:t>
            </a:r>
            <a:r>
              <a:rPr lang="cs-CZ" dirty="0" err="1" smtClean="0"/>
              <a:t>Kühn</a:t>
            </a:r>
            <a:r>
              <a:rPr lang="cs-CZ" dirty="0"/>
              <a:t> </a:t>
            </a:r>
            <a:r>
              <a:rPr lang="cs-CZ" dirty="0" smtClean="0"/>
              <a:t>(</a:t>
            </a:r>
            <a:r>
              <a:rPr lang="cs-CZ" dirty="0" err="1" smtClean="0"/>
              <a:t>eds</a:t>
            </a:r>
            <a:r>
              <a:rPr lang="cs-CZ" dirty="0" smtClean="0"/>
              <a:t>): </a:t>
            </a:r>
            <a:r>
              <a:rPr lang="en-US" i="1" dirty="0"/>
              <a:t>European Identity </a:t>
            </a:r>
            <a:r>
              <a:rPr lang="en-US" i="1" dirty="0" smtClean="0"/>
              <a:t>Revisited</a:t>
            </a:r>
            <a:r>
              <a:rPr lang="cs-CZ" i="1" dirty="0" smtClean="0"/>
              <a:t>: </a:t>
            </a:r>
            <a:r>
              <a:rPr lang="en-US" i="1" dirty="0" smtClean="0"/>
              <a:t>New </a:t>
            </a:r>
            <a:r>
              <a:rPr lang="en-US" i="1" dirty="0"/>
              <a:t>approaches and recent empirical </a:t>
            </a:r>
            <a:r>
              <a:rPr lang="en-US" i="1" dirty="0" smtClean="0"/>
              <a:t>evidence</a:t>
            </a:r>
            <a:r>
              <a:rPr lang="cs-CZ" dirty="0" smtClean="0"/>
              <a:t>. London</a:t>
            </a:r>
            <a:r>
              <a:rPr lang="cs-CZ" dirty="0"/>
              <a:t>:</a:t>
            </a:r>
            <a:r>
              <a:rPr lang="cs-CZ" dirty="0" smtClean="0"/>
              <a:t> </a:t>
            </a:r>
            <a:r>
              <a:rPr lang="cs-CZ" dirty="0" err="1"/>
              <a:t>Routledge</a:t>
            </a:r>
            <a:r>
              <a:rPr lang="cs-CZ" dirty="0" smtClean="0"/>
              <a:t>, 2016:</a:t>
            </a:r>
          </a:p>
          <a:p>
            <a:pPr lvl="1"/>
            <a:r>
              <a:rPr lang="cs-CZ" dirty="0" smtClean="0"/>
              <a:t>Identity v představách lidí jsou vágní a nekonkrétní</a:t>
            </a:r>
          </a:p>
          <a:p>
            <a:pPr lvl="1"/>
            <a:r>
              <a:rPr lang="cs-CZ" dirty="0" smtClean="0"/>
              <a:t>Sociální vědci jsou příliš sofistikovaní při konceptualizaci kolektivní identity, která je často spíše „pouhým“ </a:t>
            </a:r>
            <a:r>
              <a:rPr lang="cs-CZ" i="1" dirty="0" smtClean="0"/>
              <a:t>osobním pocitem, že přináležím k Evropě</a:t>
            </a:r>
            <a:r>
              <a:rPr lang="cs-CZ" dirty="0" smtClean="0"/>
              <a:t>.</a:t>
            </a:r>
          </a:p>
          <a:p>
            <a:pPr lvl="1"/>
            <a:r>
              <a:rPr lang="cs-CZ" dirty="0" err="1" smtClean="0"/>
              <a:t>Karolewski</a:t>
            </a:r>
            <a:r>
              <a:rPr lang="cs-CZ" dirty="0" smtClean="0"/>
              <a:t>: evropská identita je budována spíše společnými hrozbami a bezpečnostními obavami, než sdíleným pojetím společenského dobra a je tedy křehká.</a:t>
            </a:r>
          </a:p>
          <a:p>
            <a:pPr lvl="1"/>
            <a:r>
              <a:rPr lang="cs-CZ" dirty="0" smtClean="0"/>
              <a:t>Afektivní dimenze identity (emoční identifikace sebe sama s něčím)</a:t>
            </a:r>
          </a:p>
          <a:p>
            <a:pPr lvl="1"/>
            <a:r>
              <a:rPr lang="cs-CZ" dirty="0" smtClean="0"/>
              <a:t>Kognitivní dimenze identity (vnímání sebe sama jakou součásti nějakého společenství)</a:t>
            </a:r>
          </a:p>
          <a:p>
            <a:pPr lvl="1"/>
            <a:r>
              <a:rPr lang="cs-CZ" dirty="0" smtClean="0"/>
              <a:t>Lze klást rovnítko mezi EU identitu a evropskou identitu?</a:t>
            </a:r>
            <a:endParaRPr lang="cs-CZ" dirty="0"/>
          </a:p>
        </p:txBody>
      </p:sp>
    </p:spTree>
    <p:extLst>
      <p:ext uri="{BB962C8B-B14F-4D97-AF65-F5344CB8AC3E}">
        <p14:creationId xmlns:p14="http://schemas.microsoft.com/office/powerpoint/2010/main" val="24258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Evropská identita: problémy s „měřením“</a:t>
            </a:r>
            <a:endParaRPr lang="cs-CZ" sz="3600" dirty="0"/>
          </a:p>
        </p:txBody>
      </p:sp>
      <p:sp>
        <p:nvSpPr>
          <p:cNvPr id="3" name="Zástupný symbol pro obsah 2"/>
          <p:cNvSpPr>
            <a:spLocks noGrp="1"/>
          </p:cNvSpPr>
          <p:nvPr>
            <p:ph sz="quarter" idx="1"/>
          </p:nvPr>
        </p:nvSpPr>
        <p:spPr/>
        <p:txBody>
          <a:bodyPr>
            <a:normAutofit fontScale="92500"/>
          </a:bodyPr>
          <a:lstStyle/>
          <a:p>
            <a:r>
              <a:rPr lang="cs-CZ" dirty="0" smtClean="0"/>
              <a:t>Inkonzistentní předměty výzkumu (percepce migrantů versus společné hodnoty, identita v příhraničních oblastech versus identita v majoritní populace)</a:t>
            </a:r>
          </a:p>
          <a:p>
            <a:r>
              <a:rPr lang="cs-CZ" dirty="0" smtClean="0"/>
              <a:t>Absence komparativních dat: většina výzkumů závisí na datech domácí provenience, </a:t>
            </a:r>
            <a:r>
              <a:rPr lang="cs-CZ" dirty="0" err="1" smtClean="0"/>
              <a:t>Eurobarometr</a:t>
            </a:r>
            <a:r>
              <a:rPr lang="cs-CZ" dirty="0" smtClean="0"/>
              <a:t> nabízí spíše </a:t>
            </a:r>
            <a:r>
              <a:rPr lang="en-US" i="1" dirty="0" smtClean="0"/>
              <a:t>proxy</a:t>
            </a:r>
            <a:r>
              <a:rPr lang="cs-CZ" i="1" dirty="0" smtClean="0"/>
              <a:t> </a:t>
            </a:r>
            <a:r>
              <a:rPr lang="cs-CZ" dirty="0" smtClean="0"/>
              <a:t>proměnné, z nichž můžeme identitu usuzovat</a:t>
            </a:r>
          </a:p>
          <a:p>
            <a:endParaRPr lang="cs-CZ" dirty="0" smtClean="0"/>
          </a:p>
          <a:p>
            <a:r>
              <a:rPr lang="cs-CZ" dirty="0" smtClean="0"/>
              <a:t>Avšak existuje jedna výjimka:</a:t>
            </a:r>
          </a:p>
          <a:p>
            <a:pPr lvl="1"/>
            <a:r>
              <a:rPr lang="en-US" i="1" dirty="0"/>
              <a:t>To be nationality European in the </a:t>
            </a:r>
            <a:r>
              <a:rPr lang="en-US" i="1" dirty="0" smtClean="0"/>
              <a:t>future</a:t>
            </a:r>
            <a:r>
              <a:rPr lang="cs-CZ" i="1" dirty="0" smtClean="0"/>
              <a:t> – Do </a:t>
            </a:r>
            <a:r>
              <a:rPr lang="cs-CZ" i="1" dirty="0" err="1" smtClean="0"/>
              <a:t>you</a:t>
            </a:r>
            <a:r>
              <a:rPr lang="cs-CZ" i="1" dirty="0" smtClean="0"/>
              <a:t> </a:t>
            </a:r>
            <a:r>
              <a:rPr lang="cs-CZ" i="1" dirty="0" err="1" smtClean="0"/>
              <a:t>see</a:t>
            </a:r>
            <a:r>
              <a:rPr lang="cs-CZ" i="1" dirty="0" smtClean="0"/>
              <a:t> </a:t>
            </a:r>
            <a:r>
              <a:rPr lang="cs-CZ" i="1" dirty="0" err="1" smtClean="0"/>
              <a:t>yourself</a:t>
            </a:r>
            <a:r>
              <a:rPr lang="cs-CZ" i="1" dirty="0" smtClean="0"/>
              <a:t> as … ?</a:t>
            </a:r>
            <a:endParaRPr lang="cs-CZ" i="1" dirty="0"/>
          </a:p>
        </p:txBody>
      </p:sp>
    </p:spTree>
    <p:extLst>
      <p:ext uri="{BB962C8B-B14F-4D97-AF65-F5344CB8AC3E}">
        <p14:creationId xmlns:p14="http://schemas.microsoft.com/office/powerpoint/2010/main" val="449639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TotalTime>
  <Words>1424</Words>
  <Application>Microsoft Office PowerPoint</Application>
  <PresentationFormat>Předvádění na obrazovce (4:3)</PresentationFormat>
  <Paragraphs>169</Paragraphs>
  <Slides>29</Slides>
  <Notes>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29</vt:i4>
      </vt:variant>
    </vt:vector>
  </HeadingPairs>
  <TitlesOfParts>
    <vt:vector size="37" baseType="lpstr">
      <vt:lpstr>ＭＳ Ｐゴシック</vt:lpstr>
      <vt:lpstr>Arial</vt:lpstr>
      <vt:lpstr>Calibri</vt:lpstr>
      <vt:lpstr>Segoe UI Symbol</vt:lpstr>
      <vt:lpstr>Tw Cen MT</vt:lpstr>
      <vt:lpstr>Wingdings</vt:lpstr>
      <vt:lpstr>Wingdings 2</vt:lpstr>
      <vt:lpstr>Medián</vt:lpstr>
      <vt:lpstr>Evropeizace kolektivních identit</vt:lpstr>
      <vt:lpstr>Proč je identita tak důležitá?</vt:lpstr>
      <vt:lpstr>Kolektivní identity</vt:lpstr>
      <vt:lpstr>Konstrukce kolektivních identit</vt:lpstr>
      <vt:lpstr>Konstrukce evropské identity – Ernst Gelner nebo Miroslav Hroch?</vt:lpstr>
      <vt:lpstr>Typy politických společenství</vt:lpstr>
      <vt:lpstr>Vývoj EU směrem k evropské identitě?</vt:lpstr>
      <vt:lpstr>Co je to vlastně evropská identita?</vt:lpstr>
      <vt:lpstr>Evropská identita: problémy s „měřením“</vt:lpstr>
      <vt:lpstr>Eurobarometr: převládající identita (1)</vt:lpstr>
      <vt:lpstr>Eurobarometr: převládající identita (2)</vt:lpstr>
      <vt:lpstr>Dva obsahy evropské identity</vt:lpstr>
      <vt:lpstr>Budování centra, budování státu a budování národa a Evropská unie </vt:lpstr>
      <vt:lpstr>Produkuje EU loajalitu?</vt:lpstr>
      <vt:lpstr>Risse a koncept politizace EU</vt:lpstr>
      <vt:lpstr>Strany a dvě dimenze konfliktních linií (Hanspeter Kriesi)</vt:lpstr>
      <vt:lpstr>Jaké jsou faktory podporující politizaci „evropských“ témat?</vt:lpstr>
      <vt:lpstr>Symbolická konstrukce evropské identity</vt:lpstr>
      <vt:lpstr>Evropská identita a „nové“ členské země EU</vt:lpstr>
      <vt:lpstr>Prezentace aplikace PowerPoint</vt:lpstr>
      <vt:lpstr>Prezentace aplikace PowerPoint</vt:lpstr>
      <vt:lpstr>Prezentace aplikace PowerPoint</vt:lpstr>
      <vt:lpstr>Evropské a české hodnoty</vt:lpstr>
      <vt:lpstr>Evropské a české hodnoty</vt:lpstr>
      <vt:lpstr>Lidé mají velmi rozdílné pohledy na sebe a svoje místo ve světě, jak blízká Vám připadá Evropa?</vt:lpstr>
      <vt:lpstr>Jak je podle Vás důležité pro to, aby byl člověk pravým Čechem, že se narodil v Česku?</vt:lpstr>
      <vt:lpstr>Jak je podle Vás důležité pro to, aby byl člověk pravým Čechem, že má české předky?</vt:lpstr>
      <vt:lpstr>Jak je podle Vás důležité pro to, aby byl člověk pravým Čechem, že respektuje politické instituce a zákony ČR?</vt:lpstr>
      <vt:lpstr>Evropská identita?</vt:lpstr>
    </vt:vector>
  </TitlesOfParts>
  <Company>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Evropeizace polity</dc:title>
  <dc:creator>hlousek</dc:creator>
  <cp:lastModifiedBy>Vít Hloušek</cp:lastModifiedBy>
  <cp:revision>137</cp:revision>
  <dcterms:created xsi:type="dcterms:W3CDTF">2007-10-10T12:50:40Z</dcterms:created>
  <dcterms:modified xsi:type="dcterms:W3CDTF">2018-10-08T13:41:33Z</dcterms:modified>
</cp:coreProperties>
</file>