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  <p:sldId id="260" r:id="rId6"/>
    <p:sldId id="266" r:id="rId7"/>
    <p:sldId id="261" r:id="rId8"/>
    <p:sldId id="262" r:id="rId9"/>
    <p:sldId id="267" r:id="rId10"/>
    <p:sldId id="263" r:id="rId11"/>
    <p:sldId id="265" r:id="rId12"/>
    <p:sldId id="264" r:id="rId13"/>
    <p:sldId id="268" r:id="rId14"/>
    <p:sldId id="272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399" y="2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4C32-991E-4AFC-9C06-03127775AB2D}" type="datetimeFigureOut">
              <a:rPr lang="cs-CZ" smtClean="0"/>
              <a:pPr/>
              <a:t>25.9.2018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CFE1-E03B-4092-A737-48CA4159C0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4C32-991E-4AFC-9C06-03127775AB2D}" type="datetimeFigureOut">
              <a:rPr lang="cs-CZ" smtClean="0"/>
              <a:pPr/>
              <a:t>25.9.2018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CFE1-E03B-4092-A737-48CA4159C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4C32-991E-4AFC-9C06-03127775AB2D}" type="datetimeFigureOut">
              <a:rPr lang="cs-CZ" smtClean="0"/>
              <a:pPr/>
              <a:t>25.9.2018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CFE1-E03B-4092-A737-48CA4159C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4C32-991E-4AFC-9C06-03127775AB2D}" type="datetimeFigureOut">
              <a:rPr lang="cs-CZ" smtClean="0"/>
              <a:pPr/>
              <a:t>25.9.2018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CFE1-E03B-4092-A737-48CA4159C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4C32-991E-4AFC-9C06-03127775AB2D}" type="datetimeFigureOut">
              <a:rPr lang="cs-CZ" smtClean="0"/>
              <a:pPr/>
              <a:t>25.9.2018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CFE1-E03B-4092-A737-48CA4159C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4C32-991E-4AFC-9C06-03127775AB2D}" type="datetimeFigureOut">
              <a:rPr lang="cs-CZ" smtClean="0"/>
              <a:pPr/>
              <a:t>25.9.2018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CFE1-E03B-4092-A737-48CA4159C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4C32-991E-4AFC-9C06-03127775AB2D}" type="datetimeFigureOut">
              <a:rPr lang="cs-CZ" smtClean="0"/>
              <a:pPr/>
              <a:t>25.9.2018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CFE1-E03B-4092-A737-48CA4159C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4C32-991E-4AFC-9C06-03127775AB2D}" type="datetimeFigureOut">
              <a:rPr lang="cs-CZ" smtClean="0"/>
              <a:pPr/>
              <a:t>25.9.2018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CFE1-E03B-4092-A737-48CA4159C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4C32-991E-4AFC-9C06-03127775AB2D}" type="datetimeFigureOut">
              <a:rPr lang="cs-CZ" smtClean="0"/>
              <a:pPr/>
              <a:t>25.9.2018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CFE1-E03B-4092-A737-48CA4159C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4C32-991E-4AFC-9C06-03127775AB2D}" type="datetimeFigureOut">
              <a:rPr lang="cs-CZ" smtClean="0"/>
              <a:pPr/>
              <a:t>25.9.2018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CFE1-E03B-4092-A737-48CA4159C0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4404C32-991E-4AFC-9C06-03127775AB2D}" type="datetimeFigureOut">
              <a:rPr lang="cs-CZ" smtClean="0"/>
              <a:pPr/>
              <a:t>25.9.2018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2A4CFE1-E03B-4092-A737-48CA4159C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4404C32-991E-4AFC-9C06-03127775AB2D}" type="datetimeFigureOut">
              <a:rPr lang="cs-CZ" smtClean="0"/>
              <a:pPr/>
              <a:t>25.9.2018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2A4CFE1-E03B-4092-A737-48CA4159C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793232"/>
          </a:xfrm>
        </p:spPr>
        <p:txBody>
          <a:bodyPr>
            <a:noAutofit/>
          </a:bodyPr>
          <a:lstStyle/>
          <a:p>
            <a:r>
              <a:rPr lang="cs-CZ" sz="4400" dirty="0"/>
              <a:t>Instituce v IPE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Vladan </a:t>
            </a:r>
            <a:r>
              <a:rPr lang="cs-CZ" dirty="0" err="1"/>
              <a:t>Hodulák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74306" y="5301208"/>
            <a:ext cx="77048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Tato prezentace je určena výhradně pro studenty kurzu </a:t>
            </a:r>
            <a:r>
              <a:rPr lang="cs-CZ" sz="12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Mezinárodní finanční instituce HMV 425 </a:t>
            </a:r>
            <a:r>
              <a:rPr lang="cs-CZ" sz="1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na FSS MU v akademickém roce 2018/2019. Jakékoliv nakládání s prezentací pro jiné než studijní účely v tomto kurzu je zakázáno.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Agent×struktura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Institucionální ekonomie – lidé jednají primárně na základě zvyku, historická podmíněnost (</a:t>
            </a:r>
            <a:r>
              <a:rPr lang="cs-CZ" dirty="0" err="1"/>
              <a:t>path</a:t>
            </a:r>
            <a:r>
              <a:rPr lang="cs-CZ" dirty="0"/>
              <a:t> </a:t>
            </a:r>
            <a:r>
              <a:rPr lang="cs-CZ" dirty="0" err="1"/>
              <a:t>dependency</a:t>
            </a:r>
            <a:r>
              <a:rPr lang="cs-CZ" dirty="0"/>
              <a:t>), aktér a struktura se vzájemně konstituují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Konstruktivismus – stát je to, co si lidé myslí, že je, anarchie může mít mnoho podob, konkrétní formy institucí závisí na normách, lidé a struktura se vzájemně konstituují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Princip emergence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Struktura v tomto podání má charakteristiky, které se nedají vysvětlit pouze vlastnostmi aktérů (příklad role)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Instituce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/>
              <a:t>Instituce</a:t>
            </a:r>
            <a:r>
              <a:rPr lang="cs-CZ" dirty="0"/>
              <a:t> jsou </a:t>
            </a:r>
            <a:r>
              <a:rPr lang="cs-CZ" i="1" dirty="0"/>
              <a:t>systémy zavedených a rozšířených pravidel, které organizují sociální interakce.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/>
              <a:t>Pravidla</a:t>
            </a:r>
            <a:r>
              <a:rPr lang="cs-CZ" dirty="0"/>
              <a:t> jsou </a:t>
            </a:r>
            <a:r>
              <a:rPr lang="cs-CZ" i="1" dirty="0"/>
              <a:t>požadavky na aktéry, aby se v určité situaci chovali určitým způsobem, přičemž v konkrétní situaci je vyjádřením pravidla konkrétní zvyk.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Instituce jednání omezují ale zároveň umožňují!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Instituce pomáhají řešit koordinační problémy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Možnosti vzniku</a:t>
            </a:r>
          </a:p>
          <a:p>
            <a:pPr lvl="1"/>
            <a:r>
              <a:rPr lang="cs-CZ" dirty="0"/>
              <a:t>Spontánní vznik (jazyk, </a:t>
            </a:r>
            <a:r>
              <a:rPr lang="cs-CZ" dirty="0" err="1"/>
              <a:t>meziskupinový</a:t>
            </a:r>
            <a:r>
              <a:rPr lang="cs-CZ" dirty="0"/>
              <a:t> obchod)</a:t>
            </a:r>
          </a:p>
          <a:p>
            <a:pPr lvl="1"/>
            <a:r>
              <a:rPr lang="cs-CZ" dirty="0"/>
              <a:t>Úmyslné vytvoření (systém měr a vah, vnitroskupinový obchod)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Organizace je instituce s následujícími znaky</a:t>
            </a:r>
          </a:p>
          <a:p>
            <a:pPr lvl="1"/>
            <a:r>
              <a:rPr lang="cs-CZ" dirty="0"/>
              <a:t>Má hranice (je jasné kdo je a není člen)</a:t>
            </a:r>
          </a:p>
          <a:p>
            <a:pPr lvl="1"/>
            <a:r>
              <a:rPr lang="cs-CZ" dirty="0"/>
              <a:t>Má hierarchickou strukturu – je zřejmé kdo je za co zodpovědný a jaké má pravomoci</a:t>
            </a:r>
          </a:p>
          <a:p>
            <a:pPr lvl="1"/>
            <a:r>
              <a:rPr lang="cs-CZ" dirty="0"/>
              <a:t>Má vedení – je zřejmé kdo a při jakých příležitostech mluví za organizaci (suverenita), organizace tak může být aktér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institucí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Jazyk – systém pravidel umožňující komunikaci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Trh – koordinace v hospodářské oblasti (podobné: darovací ekonomika, plánovaná ekonomika)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Firma – koordinace v hospodářské oblasti (podobné: rodina)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Dluh – koordinace v čase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Stát – organizace bránící skupinu před vnějším a vnitřním ohrožením (podobné: kmen)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5697DC-6A1A-4821-A895-1B65298AF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Instituce v mezinárodních vztazích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7DC9FE-F3F4-40E0-B925-4C56C5002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Definice: přetrvávající a propojené soubory pravidel (formálních a neformálních), které předepisují role pro jednání, dávají jednání určitá omezení a vytvářejí očekávání</a:t>
            </a:r>
          </a:p>
          <a:p>
            <a:r>
              <a:rPr lang="cs-CZ" dirty="0"/>
              <a:t>Typy institucí</a:t>
            </a:r>
          </a:p>
          <a:p>
            <a:pPr lvl="1"/>
            <a:r>
              <a:rPr lang="cs-CZ" dirty="0"/>
              <a:t>Mezinárodní organizace</a:t>
            </a:r>
          </a:p>
          <a:p>
            <a:pPr lvl="1"/>
            <a:r>
              <a:rPr lang="cs-CZ" dirty="0"/>
              <a:t>Režimy</a:t>
            </a:r>
          </a:p>
          <a:p>
            <a:pPr lvl="1"/>
            <a:r>
              <a:rPr lang="cs-CZ" dirty="0"/>
              <a:t>Normy</a:t>
            </a:r>
          </a:p>
          <a:p>
            <a:r>
              <a:rPr lang="cs-CZ" dirty="0"/>
              <a:t>Všeobecné a specifické instituce</a:t>
            </a:r>
          </a:p>
        </p:txBody>
      </p:sp>
    </p:spTree>
    <p:extLst>
      <p:ext uri="{BB962C8B-B14F-4D97-AF65-F5344CB8AC3E}">
        <p14:creationId xmlns:p14="http://schemas.microsoft.com/office/powerpoint/2010/main" val="4089862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Realismus a instituce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Dominantní aktér: stát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Stát buď jedná jako samostatný racionální aktér (klasický realismus) nebo je jeho jednání determinováno strukturou (neorealismus)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Chování jednotlivce v mezinárodní aréně do značné míry determinováno (implicitně)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Hlavní faktory: národní zájem, moc, bezpečnost, absolutní zisky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Instituce mají zanedbatelný, případně pouze jistý regulatorní vliv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Teorie hegemonické stability (hegemon, veřejné statky, kolektivní jednání)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Moderní realismus (problém relativních výnosů)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Liberalismus a instituce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Dominantní aktér: stát, ovšem důležitá i role ostatních aktérů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Stát je racionální aktér, struktura jeho jednání do určité míry determinuje, ale méně a jinak než u realistů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Chování jednotlivce v mezinárodní aréně není jednoznačně vymezeno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Hlavní faktory: absolutní zisky, chování závisí na struktuře zájmů v konkrétní problémové oblasti (bezpečnost, obchod, životní prostředí), problém kolektivního jednání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Instituce: silný regulatorní, případně velmi slabý konstitutivní vliv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Situační strukturalismus (koordinační a </a:t>
            </a:r>
            <a:r>
              <a:rPr lang="cs-CZ" dirty="0" err="1"/>
              <a:t>kolaborativní</a:t>
            </a:r>
            <a:r>
              <a:rPr lang="cs-CZ" dirty="0"/>
              <a:t> hry)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Neoliberální </a:t>
            </a:r>
            <a:r>
              <a:rPr lang="cs-CZ" dirty="0" err="1"/>
              <a:t>institucionalismus</a:t>
            </a:r>
            <a:r>
              <a:rPr lang="cs-CZ" dirty="0"/>
              <a:t> (inspirace tržním selháním, informace, transakční náklady)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Konstruktivismus a instituce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Dominantní aktér: záleží na situaci (stát, instituce, jednotlivec)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Identity aktérů jsou konstituovány normami, na základě takto vytvořených identit aktéři jednají určitým způsobem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Chování jednotlivce v mezinárodní aréně do jisté míry determinováno (implicitně), nicméně jednotlivec může mít mnohem větší vliv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Hlavní faktory: normy, sdílené ideje, komunikace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Instituce: silný konstitutivní i regulatorní vliv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Teze o legitimním sociálním účelu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Přístup komunikativní akce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Instituce v ekonomii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/>
              <a:t>Předpoklady neoklasické ekonomie</a:t>
            </a:r>
          </a:p>
          <a:p>
            <a:pPr lvl="1"/>
            <a:r>
              <a:rPr lang="cs-CZ" dirty="0"/>
              <a:t>Racionální aktér s danými preferencemi, pouze vlastní zájem </a:t>
            </a:r>
          </a:p>
          <a:p>
            <a:pPr lvl="1"/>
            <a:r>
              <a:rPr lang="cs-CZ" dirty="0"/>
              <a:t>Dokonalé informace</a:t>
            </a:r>
          </a:p>
          <a:p>
            <a:pPr lvl="1"/>
            <a:r>
              <a:rPr lang="cs-CZ" dirty="0"/>
              <a:t>Neexistuje nejistota, pouze měřitelné riziko</a:t>
            </a:r>
          </a:p>
          <a:p>
            <a:pPr lvl="1"/>
            <a:r>
              <a:rPr lang="cs-CZ" dirty="0"/>
              <a:t>Instituce nehrají žádnou roli…. Proč jsou tedy všude kolem?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cs-CZ" dirty="0"/>
              <a:t>Nová institucionální ekonomie</a:t>
            </a:r>
          </a:p>
          <a:p>
            <a:pPr lvl="1"/>
            <a:r>
              <a:rPr lang="cs-CZ" dirty="0"/>
              <a:t>Omezená racionalita (</a:t>
            </a:r>
            <a:r>
              <a:rPr lang="cs-CZ" dirty="0" err="1"/>
              <a:t>bounded</a:t>
            </a:r>
            <a:r>
              <a:rPr lang="cs-CZ" dirty="0"/>
              <a:t> </a:t>
            </a:r>
            <a:r>
              <a:rPr lang="cs-CZ" dirty="0" err="1"/>
              <a:t>rationality</a:t>
            </a:r>
            <a:r>
              <a:rPr lang="cs-CZ" dirty="0"/>
              <a:t>) – člověk omezen reálnými schopnostmi (čas, mozek, informace)</a:t>
            </a:r>
          </a:p>
          <a:p>
            <a:pPr lvl="1"/>
            <a:r>
              <a:rPr lang="cs-CZ" dirty="0"/>
              <a:t>Nadstavba neoklasické ekonomie</a:t>
            </a:r>
          </a:p>
          <a:p>
            <a:pPr lvl="1"/>
            <a:r>
              <a:rPr lang="cs-CZ" dirty="0"/>
              <a:t>Instituce pomáhají snižovat transakční náklady a vypořádávat se s nejistotou</a:t>
            </a:r>
          </a:p>
          <a:p>
            <a:pPr lvl="1"/>
            <a:r>
              <a:rPr lang="cs-CZ" dirty="0"/>
              <a:t>Snaha vysvětlit instituce pouze na základě vlastností jednotlivců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Instituce v mezinárodních vztazích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Větší názorový pluralismus, 80-90. léta převzaty předpoklady z neoklasické ekonomie (ale aktér stát)</a:t>
            </a:r>
          </a:p>
          <a:p>
            <a:endParaRPr lang="cs-CZ" dirty="0"/>
          </a:p>
          <a:p>
            <a:r>
              <a:rPr lang="cs-CZ" dirty="0"/>
              <a:t>Neorealismus – stát jako unitární aktér, jedná bez ohledu na vůli jednotlivců, chování státu určuje anarchická struktura MV, ostatní instituce irelevantní</a:t>
            </a:r>
          </a:p>
          <a:p>
            <a:endParaRPr lang="cs-CZ" dirty="0"/>
          </a:p>
          <a:p>
            <a:r>
              <a:rPr lang="cs-CZ" dirty="0"/>
              <a:t>Neoliberalismus – stát jako unitární aktér, jedná bez ohledu na vůli konkrétního jednotlivce, ale pro dobro „všech“, anarchii lze překonat institucemi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Metodologické zmatení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určuje jednání aktérů?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cs-CZ" sz="2400" dirty="0"/>
              <a:t>Metodologický individualismus – vlastnosti aktérů dány, nezávislé na sociálních vztazích, struktura pouze popis pro vztahy mezi aktéry, nezískává specifické vlastnosti (</a:t>
            </a:r>
            <a:r>
              <a:rPr lang="cs-CZ" sz="2400" dirty="0" err="1"/>
              <a:t>Menger</a:t>
            </a:r>
            <a:r>
              <a:rPr lang="cs-CZ" sz="2400" dirty="0"/>
              <a:t>, </a:t>
            </a:r>
            <a:r>
              <a:rPr lang="cs-CZ" sz="2400" dirty="0" err="1"/>
              <a:t>Buchanan</a:t>
            </a:r>
            <a:r>
              <a:rPr lang="cs-CZ" sz="2400" dirty="0"/>
              <a:t>)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cs-CZ" sz="2400" dirty="0"/>
              <a:t>Metodologický holismus – přání a vlastnosti aktérů irelevantní, jednání aktérů determinováno strukturou, struktura disponuje vlastnostmi nezávisle na aktérech (Marx?, </a:t>
            </a:r>
            <a:r>
              <a:rPr lang="cs-CZ" sz="2400" dirty="0" err="1"/>
              <a:t>Durkheim</a:t>
            </a:r>
            <a:r>
              <a:rPr lang="cs-CZ" sz="2400" dirty="0"/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Úrovně analýzy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Stát×mezinárodní systém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Byrokracie×stát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Jednotlivec×byrokracie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Na všech úrovních stále stejná otázka: je struktura definována nezávislým jednáním aktérů nebo aktéři jednají na základě požadavků struktury?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Metodologické problémy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Struktura=soubor vztahů mezi aktéry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Vždy když hovoříme o kauzalitě musíme hovořit o vztahu.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Společnost se vždy sestává z jednotlivců (aktérů) a vztahů mezi nimi (strukturou)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Problém čistého holismu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Problém čistého individualismu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Nejdůležitější aktér – člověk (sociální vědy)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Co víme o člověku? Výsledky empirických výzkumů:</a:t>
            </a:r>
          </a:p>
          <a:p>
            <a:pPr lvl="1"/>
            <a:r>
              <a:rPr lang="cs-CZ" sz="2400" dirty="0"/>
              <a:t>Poměrně obvyklý sklon k sebe-prosazujícímu jednání</a:t>
            </a:r>
          </a:p>
          <a:p>
            <a:pPr lvl="1"/>
            <a:r>
              <a:rPr lang="cs-CZ" sz="2400" dirty="0"/>
              <a:t>Sklon ke kopírování a následování úspěšných vzorů</a:t>
            </a:r>
          </a:p>
          <a:p>
            <a:pPr lvl="1"/>
            <a:r>
              <a:rPr lang="cs-CZ" sz="2400" dirty="0"/>
              <a:t>Kontextuálně podmíněný sklon k rozeznávání a následování autorit, využití symbolů</a:t>
            </a:r>
          </a:p>
          <a:p>
            <a:pPr lvl="1"/>
            <a:r>
              <a:rPr lang="cs-CZ" sz="2400" dirty="0"/>
              <a:t>Sklon k budování konsenzu v rámci skupiny</a:t>
            </a:r>
          </a:p>
          <a:p>
            <a:pPr lvl="1"/>
            <a:r>
              <a:rPr lang="cs-CZ" sz="2400" dirty="0"/>
              <a:t>Sklon k nepodmíněnému altruistickému chování v rámci skupiny</a:t>
            </a:r>
          </a:p>
          <a:p>
            <a:pPr lvl="1"/>
            <a:r>
              <a:rPr lang="cs-CZ" sz="2400" dirty="0"/>
              <a:t>Silný sklon ke trestání skupinu poškozujícího jednání (porušování pravidel), sklon ke trestání těch, kdo netrestají, vše i přes značné osobní náklady a žádné zisky</a:t>
            </a:r>
          </a:p>
          <a:p>
            <a:pPr lvl="1"/>
            <a:r>
              <a:rPr lang="cs-CZ" sz="2400" dirty="0"/>
              <a:t>Silně nahodilé jednání vůči nečlenům „skupiny“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Proč lidé univerzálně disponují těmito individuálně neracionálními vlastnostmi?</a:t>
            </a:r>
          </a:p>
          <a:p>
            <a:endParaRPr lang="cs-CZ" dirty="0"/>
          </a:p>
          <a:p>
            <a:r>
              <a:rPr lang="cs-CZ" dirty="0"/>
              <a:t>Pomáhají řešit problém s koordinací ve skupině a tím zvyšují její šance na přežití.</a:t>
            </a:r>
          </a:p>
          <a:p>
            <a:endParaRPr lang="cs-CZ" dirty="0"/>
          </a:p>
          <a:p>
            <a:r>
              <a:rPr lang="cs-CZ" dirty="0"/>
              <a:t>Darwin: „</a:t>
            </a:r>
            <a:r>
              <a:rPr lang="cs-CZ" i="1" dirty="0"/>
              <a:t>Když mezi dvěma kmeny pravěkých lidí žijících v téže oblasti vznikla konkurence, tak jestliže…jeden kmen zahrnoval značné množství odvážných, solidárních a věrných členů, kteří byli vždy připraveni varovat druhého před nebezpečím a pomáhat si navzájem, pak tento kmen byl úspěšnější a podrobil si druhý… Sobečtí a svárliví lidé nebudou držet pospolu a bez soudržnosti nemůže být ničeho dosaženo“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Jednotlivec a skupina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Lidé jsou společenský druh „zvířete“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Po většinu historie (1-3 miliony let) žili ve skupinách do 100-150 členů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Evoluční vývoj jak skrze soutěž uvnitř skupiny (individuální zdatnost), tak mezi skupinami (skupinová zdatnost)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Výstupem jsou dvě špatně slučitelné schopnosti </a:t>
            </a:r>
          </a:p>
          <a:p>
            <a:pPr lvl="1"/>
            <a:r>
              <a:rPr lang="cs-CZ" dirty="0"/>
              <a:t>schopnost nezávislého úsudku (vědomé do budoucnosti zaměřené rozvažování)</a:t>
            </a:r>
          </a:p>
          <a:p>
            <a:pPr lvl="1"/>
            <a:r>
              <a:rPr lang="cs-CZ" dirty="0"/>
              <a:t>schopnost vytvářet a následovat zvyky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Instinkt – automatická reakce na podnět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Zvyk – naučená reakce na podnět – když podnět A tak udělej B – možnost vytvářet instituce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407</TotalTime>
  <Words>1034</Words>
  <Application>Microsoft Office PowerPoint</Application>
  <PresentationFormat>Předvádění na obrazovce (4:3)</PresentationFormat>
  <Paragraphs>115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Corbel</vt:lpstr>
      <vt:lpstr>Wingdings</vt:lpstr>
      <vt:lpstr>Wingdings 2</vt:lpstr>
      <vt:lpstr>Wingdings 3</vt:lpstr>
      <vt:lpstr>Modul</vt:lpstr>
      <vt:lpstr>Instituce v IPE</vt:lpstr>
      <vt:lpstr>Instituce v ekonomii</vt:lpstr>
      <vt:lpstr>Instituce v mezinárodních vztazích</vt:lpstr>
      <vt:lpstr>Metodologické zmatení</vt:lpstr>
      <vt:lpstr>Úrovně analýzy</vt:lpstr>
      <vt:lpstr>Metodologické problémy</vt:lpstr>
      <vt:lpstr>Jednotlivec</vt:lpstr>
      <vt:lpstr>Jednotlivec</vt:lpstr>
      <vt:lpstr>Jednotlivec a skupina</vt:lpstr>
      <vt:lpstr>Agent×struktura</vt:lpstr>
      <vt:lpstr>Instituce</vt:lpstr>
      <vt:lpstr>Organizace</vt:lpstr>
      <vt:lpstr>Příklady institucí</vt:lpstr>
      <vt:lpstr>Instituce v mezinárodních vztazích</vt:lpstr>
      <vt:lpstr>Realismus a instituce</vt:lpstr>
      <vt:lpstr>Liberalismus a instituce</vt:lpstr>
      <vt:lpstr>Konstruktivismus a instituce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Instituce v IPE</dc:title>
  <dc:creator>Tunoch</dc:creator>
  <cp:lastModifiedBy>vladan hodulak</cp:lastModifiedBy>
  <cp:revision>103</cp:revision>
  <dcterms:created xsi:type="dcterms:W3CDTF">2011-09-25T15:10:38Z</dcterms:created>
  <dcterms:modified xsi:type="dcterms:W3CDTF">2018-09-25T13:45:15Z</dcterms:modified>
</cp:coreProperties>
</file>