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E707B-8819-4B4E-85DB-4306026E9E35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BD378-473D-4C9C-91D3-EA6B9E36FC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1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F33B2-12E9-41E5-9BBC-DFA6DF0F6C49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871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7264A-E196-4C48-89E3-B7E226761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10D084-F092-4CAE-A707-496973C60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C7A405-75F2-4A66-8C85-E429D5C1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4E62BE-AC98-4528-B545-43372A23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AE5B85-2539-4FC8-A593-E1A6E3BE3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F821-E028-44A8-889C-4EBFD6DC2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2385AA-2EAD-489A-8028-DFB7E3CE5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C2037D-EC6A-46A7-88C6-E2C975C7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CCCC71-9C16-4331-AFAA-E6A97D7A9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01D1A6-28E0-44E1-9C17-8A0E4146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30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E4CF75-0946-4652-BD95-F0530D98D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ACC371-F931-4146-A7DA-BF73A9A92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F7506D-FB83-4E69-9439-AFC9B9D1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DB35B7-5AAA-4B55-8794-9DB87BC5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91E19A-FA59-4F5E-B7B3-50AA9525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05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900D-05CA-44E1-91B4-DEB36ED99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736C5-E591-41E1-ADC9-CE2CBB4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0F90E1-22F1-484C-9CF4-7FD122C2B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0BFE0-0475-43AF-9EE7-3A2110D1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335C5E-8CB4-48B3-BB2A-6B39CE6A7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2633E1-973A-4A26-8F35-D6C53380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67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6C8D5-5C25-46BB-AA64-F9A3D11F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CF5A7D-A0E7-4289-9762-017EF3E43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860B79-F062-4841-A5EE-7DF8AA56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1962EA-EA4D-4652-A4CB-0DCF1AB0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CEC2BE-8799-4CB8-90AB-B15D7584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59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E736E-C7F6-4BFB-8CB7-98BC104D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C4A56-2EAE-4007-B3A6-41CF2450C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6FA9A4-0A9E-497F-A64B-BE9DC23CA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0FC1CA-EAAC-4F9C-8C19-0C65655E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D94497-664C-4E8A-94C5-2BD1FAE9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501C65-E0D9-4086-BB48-E08C269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98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6B362-99F8-4D35-A31E-A4DB0D99A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11D8FD6-C306-4612-92C1-5ACADC449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18B3610-01C5-4195-AC5E-ACE922CC5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B020008-0A80-4411-BB60-885C6A711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D39F682-0724-4551-AFF4-4A00259EE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9103D1-C3BD-49CC-9420-9C96AF8A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42A255-F7C4-4F28-AF2B-F117A20FD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52069C-F8EA-446B-803E-02B82A45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97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4B077-D9F9-4823-B361-14B14173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BA5A91D-0537-4E37-A61A-E61E290E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5E7B82-AE18-48AB-85FB-8BD09182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7E75A3-B255-4A2E-A11E-9FE75959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59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8DCFEB-4784-4A94-A722-9A3923037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9BB2C6E-97B8-4303-95A7-AAD2D12E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A73AC6-8EAD-4813-8004-3CE6435A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9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FAA98-32EE-43B5-835D-38B38E3B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41606B-B64C-4407-A772-BBA2238E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DFEECCA-904E-4B5F-88E3-C585BAC7A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B49ADF-974B-43D2-B057-258E1F09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E6634D-E44D-40EA-8341-1900A765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01B54B-23D7-4D4B-8503-4A401474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28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1F095-31C4-4969-916B-59B0A016A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E559D0-F7B4-4FE4-9080-ADAE97519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ED5EDC-1612-4053-B8EF-C3CB13ACD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625109-1B3F-49C6-963A-C1630701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290FA0-68F5-401F-82F7-483A7338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CE73EC-2622-4048-BAC8-60775FD1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3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D1EB84-4493-4E34-B6D2-F0C5942B2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683A9E-9813-430C-8BFA-3771028CE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6C6E52-4A04-4259-BAF8-361273D2F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689F7-5C19-4A53-AACC-B6F5F8BEA430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0D0348-D4C9-4004-8A21-D6F5FF81CE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F89C08-7A22-48E8-B859-7849750EB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EEBB-59FC-4424-BBF3-CFEF3C5A9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84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měnový fond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finanční instituce (HMV425)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BBDF2-35BF-41AE-A604-847B4E13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Mnohostranný mezinárodní platební styk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BBC4F3-52AF-491D-A291-494CA84B0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Fond pomáhá při zavádění mnohostranného platebního styku pro </a:t>
            </a:r>
            <a:r>
              <a:rPr lang="cs-CZ" sz="2400" b="1" dirty="0"/>
              <a:t>běžné transakce, </a:t>
            </a:r>
            <a:r>
              <a:rPr lang="cs-CZ" sz="2400" dirty="0"/>
              <a:t>poskytuje pomoc při odstraňování devizových omezení.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Členské země jsou povinny usilovat o vzájemnou směnitelnost měn pro běžné transakce.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Směnitelná je taková měna, jejíž používání v běžných mezinárodních platebních operacích nepodléhá intenzivním zábranám.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Od 90 let snaha o rozšíření pravomocí MMF směrem ke správě finančních toků na kapitálových účtech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Zabezpečit systém volného pohybu kapitálu, odstranit kapitálové kontroly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Po asijské krizi opuštěno, pravidla kapitálových toků většinou součásti bilaterálních dohod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Role MMF při prosazování volného toku kapitálu</a:t>
            </a:r>
          </a:p>
        </p:txBody>
      </p:sp>
    </p:spTree>
    <p:extLst>
      <p:ext uri="{BB962C8B-B14F-4D97-AF65-F5344CB8AC3E}">
        <p14:creationId xmlns:p14="http://schemas.microsoft.com/office/powerpoint/2010/main" val="412159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A91CC-3649-433C-B51F-A2E7F6309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Kurzová politika fondu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5B0A2E-E3AB-4767-B08F-3A5FCAE7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Nezbytný předpoklad rozvoje ekonomické spolupráce – dle Dohody je </a:t>
            </a:r>
            <a:r>
              <a:rPr lang="cs-CZ" sz="2400" b="1" dirty="0"/>
              <a:t>vše podřízeno tomuto cíli</a:t>
            </a:r>
            <a:r>
              <a:rPr lang="cs-CZ" sz="2400" dirty="0"/>
              <a:t>. (čl.3) - Podporovat kursovou stabilitu, udržovat řádná devizová ujednání a čelit konkurenčnímu znehodnocování měny.</a:t>
            </a:r>
          </a:p>
          <a:p>
            <a:r>
              <a:rPr lang="cs-CZ" sz="2400" dirty="0"/>
              <a:t>prostředek: Takový kursový systém, jehož mechanismus fungování by zabraňoval prudkým výkyvům měnových kurzů.</a:t>
            </a:r>
          </a:p>
          <a:p>
            <a:r>
              <a:rPr lang="cs-CZ" sz="2400" dirty="0"/>
              <a:t>Původně mix keynesiánské a liberální politiky</a:t>
            </a:r>
          </a:p>
          <a:p>
            <a:pPr lvl="1"/>
            <a:r>
              <a:rPr lang="cs-CZ" sz="2000" dirty="0"/>
              <a:t>Cíle: růst, cenová stabilita a zaměstnanost</a:t>
            </a:r>
          </a:p>
          <a:p>
            <a:pPr lvl="1"/>
            <a:r>
              <a:rPr lang="cs-CZ" sz="2000" dirty="0"/>
              <a:t>Pevné kurzy pro podporu mezinárodního obchodu</a:t>
            </a:r>
          </a:p>
          <a:p>
            <a:pPr lvl="1"/>
            <a:r>
              <a:rPr lang="cs-CZ" sz="2000" dirty="0"/>
              <a:t>Určitá flexibilita kvůli snahám vlád usilovat o plnou zaměstnanost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017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D594A-0E48-4779-9390-9CAADB7A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Kurzová politika Fondu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0D82BA-DE8A-4ABA-940B-691021C10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 err="1"/>
              <a:t>Bretton-woodský</a:t>
            </a:r>
            <a:r>
              <a:rPr lang="cs-CZ" sz="2400" dirty="0"/>
              <a:t> systém</a:t>
            </a:r>
          </a:p>
          <a:p>
            <a:pPr lvl="1"/>
            <a:r>
              <a:rPr lang="cs-CZ" sz="2000" dirty="0"/>
              <a:t>Povinnost členských zemí vyjadřovat měnovou paritu v USD nebo ve zlatě</a:t>
            </a:r>
          </a:p>
          <a:p>
            <a:pPr lvl="1"/>
            <a:r>
              <a:rPr lang="cs-CZ" sz="2000" dirty="0"/>
              <a:t>Povinnost konzultovat s fondem změny měnové parity &gt;10% (původně schválené parity)</a:t>
            </a:r>
          </a:p>
          <a:p>
            <a:pPr lvl="1"/>
            <a:r>
              <a:rPr lang="cs-CZ" sz="2000" dirty="0"/>
              <a:t>Provádět vzájemné devizové operace pomocí pevných kurzů (odchylka od parity 1%) - závazek intervenovat</a:t>
            </a:r>
          </a:p>
          <a:p>
            <a:pPr lvl="1"/>
            <a:r>
              <a:rPr lang="cs-CZ" sz="2000" dirty="0"/>
              <a:t>Role MMF v systému</a:t>
            </a:r>
            <a:endParaRPr lang="cs-CZ" dirty="0"/>
          </a:p>
          <a:p>
            <a:pPr lvl="1">
              <a:lnSpc>
                <a:spcPct val="80000"/>
              </a:lnSpc>
              <a:defRPr/>
            </a:pPr>
            <a:r>
              <a:rPr lang="cs-CZ" sz="2000" dirty="0" err="1"/>
              <a:t>Trifinovo</a:t>
            </a:r>
            <a:r>
              <a:rPr lang="cs-CZ" sz="2000" dirty="0"/>
              <a:t> dilema, postupně se rozchází oficiální cena zlata (35:1) a tržní cena – roste kvůli nedůvěře v dolar, dvojí trh zlata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1971 </a:t>
            </a:r>
            <a:r>
              <a:rPr lang="cs-CZ" sz="2000" dirty="0" err="1"/>
              <a:t>Nixon</a:t>
            </a:r>
            <a:r>
              <a:rPr lang="cs-CZ" sz="2000" dirty="0"/>
              <a:t> vyhlašuje konec směnitelnosti USD za zlato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Dnes Jamajský systém – 1976 legalizace systému volně plovoucích kurzů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volná možnost výběru systému měnových kurzů (zákaz vázat na zlato)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ústřední dole USD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Změna role MMF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03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467FC-2505-4259-BF99-3C82AABC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Financování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2F1BE2-1380-46A7-95B5-E26A935F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Finanční zdroje fondu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Splacené členské podíly (vlastní zdroje) dnes asi 360 mld. USD (677 mld. po reformě)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Doplňkové zdroje </a:t>
            </a:r>
          </a:p>
          <a:p>
            <a:pPr lvl="2">
              <a:lnSpc>
                <a:spcPct val="80000"/>
              </a:lnSpc>
              <a:defRPr/>
            </a:pPr>
            <a:r>
              <a:rPr lang="cs-CZ" sz="1800" dirty="0"/>
              <a:t>Všeobecné dohody o zápůjčce (1962) s 10 nejvyspělejšími zeměmi, 26 mld. USD</a:t>
            </a:r>
          </a:p>
          <a:p>
            <a:pPr lvl="2">
              <a:lnSpc>
                <a:spcPct val="80000"/>
              </a:lnSpc>
              <a:defRPr/>
            </a:pPr>
            <a:r>
              <a:rPr lang="cs-CZ" sz="1800" dirty="0"/>
              <a:t>Nová dohoda o zápůjčce (1997), od 2011 navýšena na 565 mld. USD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Bilaterálně sjednané půjčky (cizí zdroje), výjimečně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Zvláštní práva čerpání (SDR)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Zlato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Použití zdrojů fondu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Fond používá tyto zdroje k poskytování finanční pomoci členským zemím, které mají problémy s platební bilancí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Členská země prodává fondu svou měnu a dostává od něj v příslušném ekvivalentu požadovanou cizí měnu, za podmínky, že po uplynutí stanovené doby částku odkoupí zpět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467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D7BAC-97F1-4630-B06B-439FA09E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Kondicionalita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F44C48-B327-4887-B51A-D4D23FB50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Čerpání prostředků probíhá v několika úvěrových rámcích vymezených poměrem ke členské kvótě, čím vyšší rámec je čerpán, tím přísnější podmínky</a:t>
            </a:r>
          </a:p>
          <a:p>
            <a:pPr lvl="1"/>
            <a:r>
              <a:rPr lang="cs-CZ" dirty="0"/>
              <a:t>Spory ohledně interpretace článků dohody</a:t>
            </a:r>
          </a:p>
          <a:p>
            <a:pPr lvl="1"/>
            <a:r>
              <a:rPr lang="cs-CZ" dirty="0"/>
              <a:t>Do 80. let nepříliš výbušné téma, financovány jak vyspělé, tak rozvojové země (1977 Velká Británie)</a:t>
            </a:r>
          </a:p>
          <a:p>
            <a:pPr lvl="1"/>
            <a:r>
              <a:rPr lang="cs-CZ" dirty="0"/>
              <a:t>Od 80. let programy strukturálního přizpůsobení</a:t>
            </a:r>
          </a:p>
          <a:p>
            <a:pPr lvl="2"/>
            <a:r>
              <a:rPr lang="cs-CZ" dirty="0"/>
              <a:t>Washingtonský konsenzus</a:t>
            </a:r>
          </a:p>
          <a:p>
            <a:pPr lvl="2"/>
            <a:r>
              <a:rPr lang="cs-CZ" dirty="0"/>
              <a:t>Kritika politik fondu (antiglobalizační hnutí)</a:t>
            </a:r>
          </a:p>
          <a:p>
            <a:pPr lvl="2"/>
            <a:r>
              <a:rPr lang="cs-CZ" dirty="0"/>
              <a:t>Rozpačité výsledky implementovaných politik</a:t>
            </a:r>
          </a:p>
          <a:p>
            <a:pPr lvl="2"/>
            <a:r>
              <a:rPr lang="cs-CZ" dirty="0"/>
              <a:t>Až do roku 2008 byly aplikovány výhradně na rozvojové země</a:t>
            </a:r>
          </a:p>
          <a:p>
            <a:pPr lvl="1"/>
            <a:r>
              <a:rPr lang="cs-CZ" dirty="0"/>
              <a:t>Reakce rozvojových zemí, pokusy o reformu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7365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2CF94-08EF-4C79-A95C-7CE0D423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Půjčky státům v nouzi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33AF03-7BBB-4570-B306-B0126E2BD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MMF půjčuje krátkodobě při problémech s PB, ne na projekty</a:t>
            </a:r>
          </a:p>
          <a:p>
            <a:r>
              <a:rPr lang="cs-CZ" dirty="0"/>
              <a:t>25% kvóty mohou státy využít kdykoli bez podmínek</a:t>
            </a:r>
          </a:p>
          <a:p>
            <a:r>
              <a:rPr lang="cs-CZ" dirty="0" err="1"/>
              <a:t>Stand</a:t>
            </a:r>
            <a:r>
              <a:rPr lang="cs-CZ" dirty="0"/>
              <a:t>-by </a:t>
            </a:r>
            <a:r>
              <a:rPr lang="cs-CZ" dirty="0" err="1"/>
              <a:t>agreement</a:t>
            </a:r>
            <a:endParaRPr lang="cs-CZ" dirty="0"/>
          </a:p>
          <a:p>
            <a:pPr lvl="1"/>
            <a:r>
              <a:rPr lang="cs-CZ" dirty="0"/>
              <a:t>Nejběžnější nástroj, potřeba implementovat opatření na zlepšení PB, standardní úrok, splátka 3-5 let, až 200% kvóty za rok, 600% kumulativně</a:t>
            </a:r>
          </a:p>
          <a:p>
            <a:r>
              <a:rPr lang="cs-CZ" dirty="0"/>
              <a:t>Rozšířená facilita</a:t>
            </a:r>
          </a:p>
          <a:p>
            <a:pPr lvl="1"/>
            <a:r>
              <a:rPr lang="cs-CZ" dirty="0" err="1"/>
              <a:t>Stand</a:t>
            </a:r>
            <a:r>
              <a:rPr lang="cs-CZ" dirty="0"/>
              <a:t>-by s delší dobou splatnosti (5-10 let) při dlouhodobých problémech s PB</a:t>
            </a:r>
          </a:p>
          <a:p>
            <a:r>
              <a:rPr lang="cs-CZ" dirty="0"/>
              <a:t>Flexibilní úvěrová linka</a:t>
            </a:r>
          </a:p>
          <a:p>
            <a:pPr lvl="1"/>
            <a:r>
              <a:rPr lang="cs-CZ" dirty="0"/>
              <a:t>Pro státy se silnými makro-fundamenty, automatické čerpání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64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A5E71-82CF-4870-9703-3388598D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Půjčky státům v nouzi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368A01-426E-4661-9C3E-005EBA16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Bezpečnostní úvěrová linka</a:t>
            </a:r>
          </a:p>
          <a:p>
            <a:pPr lvl="1"/>
            <a:r>
              <a:rPr lang="cs-CZ" dirty="0"/>
              <a:t>Při hrozící finanční krizi, pro státy s celkově uspokojivými ekonomickým fundamenty, až 1000% kvóty</a:t>
            </a:r>
          </a:p>
          <a:p>
            <a:r>
              <a:rPr lang="cs-CZ" dirty="0"/>
              <a:t>Rozšířená úvěrová facilita</a:t>
            </a:r>
          </a:p>
          <a:p>
            <a:pPr lvl="1"/>
            <a:r>
              <a:rPr lang="cs-CZ" dirty="0"/>
              <a:t>Pro rozvojové země při problémech s PB, bez úroku 5-10 let</a:t>
            </a:r>
          </a:p>
          <a:p>
            <a:r>
              <a:rPr lang="cs-CZ" dirty="0"/>
              <a:t>Pohotovostní úvěrová facilita</a:t>
            </a:r>
          </a:p>
          <a:p>
            <a:pPr lvl="1"/>
            <a:r>
              <a:rPr lang="cs-CZ" dirty="0"/>
              <a:t>Pro rozvojové země s exogenními šoky, 4-8 let, bez úroku</a:t>
            </a:r>
          </a:p>
          <a:p>
            <a:r>
              <a:rPr lang="cs-CZ" dirty="0"/>
              <a:t>Rychlá (rapid) úvěrová facilita</a:t>
            </a:r>
          </a:p>
          <a:p>
            <a:pPr lvl="1"/>
            <a:r>
              <a:rPr lang="cs-CZ" dirty="0"/>
              <a:t>Pro RZ s urgentními problémy s PB, 5-10 let, slabá </a:t>
            </a:r>
            <a:r>
              <a:rPr lang="cs-CZ" dirty="0" err="1"/>
              <a:t>kondicionalita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45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392B8-490A-4AE0-9EAC-1B3195823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Výzkumně informační a poradenská činnost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E1E11A-9111-46A6-8B47-753B0139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Fond shromažďuje obrovské množství cenných informací o hospodářství jeho členských států</a:t>
            </a:r>
          </a:p>
          <a:p>
            <a:pPr>
              <a:defRPr/>
            </a:pPr>
            <a:r>
              <a:rPr lang="cs-CZ" dirty="0"/>
              <a:t>Publikační činnost</a:t>
            </a:r>
          </a:p>
          <a:p>
            <a:pPr lvl="1">
              <a:defRPr/>
            </a:pPr>
            <a:r>
              <a:rPr lang="cs-CZ" dirty="0"/>
              <a:t>prognózy, výroční zprávy, statistiky (WEO), studie</a:t>
            </a:r>
          </a:p>
          <a:p>
            <a:pPr>
              <a:defRPr/>
            </a:pPr>
            <a:r>
              <a:rPr lang="cs-CZ" dirty="0"/>
              <a:t>Poradenská činnost</a:t>
            </a:r>
          </a:p>
          <a:p>
            <a:pPr lvl="1">
              <a:defRPr/>
            </a:pPr>
            <a:r>
              <a:rPr lang="cs-CZ" dirty="0"/>
              <a:t>vzdělávací kurzy a programy, poradenství k odborným otázkám, technická pomoc, konzultace</a:t>
            </a:r>
          </a:p>
          <a:p>
            <a:pPr>
              <a:defRPr/>
            </a:pPr>
            <a:r>
              <a:rPr lang="cs-CZ" dirty="0"/>
              <a:t>Dohled Fondu nad členskými státy</a:t>
            </a:r>
          </a:p>
          <a:p>
            <a:pPr lvl="1">
              <a:defRPr/>
            </a:pPr>
            <a:r>
              <a:rPr lang="cs-CZ" dirty="0"/>
              <a:t>Konzultace (čl. 4)</a:t>
            </a:r>
          </a:p>
          <a:p>
            <a:pPr>
              <a:defRPr/>
            </a:pPr>
            <a:r>
              <a:rPr lang="cs-CZ" dirty="0"/>
              <a:t>Role MMF při stanovování politické agendy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336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5BB6E-9A9E-4B05-A40A-E2CA6370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Současnost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B716E7-8CD3-40D0-B689-1154CD7C0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403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Pokles vlivu před krizí </a:t>
            </a:r>
          </a:p>
          <a:p>
            <a:pPr>
              <a:defRPr/>
            </a:pPr>
            <a:r>
              <a:rPr lang="cs-CZ" dirty="0"/>
              <a:t>Role MMF při řešení Světové finanční krize</a:t>
            </a:r>
          </a:p>
          <a:p>
            <a:pPr>
              <a:defRPr/>
            </a:pPr>
            <a:r>
              <a:rPr lang="cs-CZ" dirty="0"/>
              <a:t>Fond jako hlavní nástroj pro řešení současných měnových a finančních problémů světa</a:t>
            </a:r>
          </a:p>
          <a:p>
            <a:pPr lvl="1">
              <a:defRPr/>
            </a:pPr>
            <a:r>
              <a:rPr lang="cs-CZ" dirty="0"/>
              <a:t>Navýšení prostředků</a:t>
            </a:r>
          </a:p>
          <a:p>
            <a:pPr lvl="1">
              <a:defRPr/>
            </a:pPr>
            <a:r>
              <a:rPr lang="cs-CZ" dirty="0"/>
              <a:t>Problematika regulace finančních trhů</a:t>
            </a:r>
          </a:p>
          <a:p>
            <a:pPr lvl="1">
              <a:defRPr/>
            </a:pPr>
            <a:r>
              <a:rPr lang="cs-CZ" dirty="0"/>
              <a:t>Hrozba měnové války</a:t>
            </a:r>
          </a:p>
          <a:p>
            <a:pPr lvl="1">
              <a:defRPr/>
            </a:pPr>
            <a:r>
              <a:rPr lang="cs-CZ" dirty="0"/>
              <a:t>Hrozba státních bankrotů</a:t>
            </a:r>
          </a:p>
          <a:p>
            <a:pPr>
              <a:defRPr/>
            </a:pPr>
            <a:r>
              <a:rPr lang="cs-CZ" dirty="0"/>
              <a:t>Posun ideologické pozice MMF po roce 2008</a:t>
            </a:r>
          </a:p>
          <a:p>
            <a:pPr lvl="1">
              <a:defRPr/>
            </a:pPr>
            <a:r>
              <a:rPr lang="cs-CZ" dirty="0"/>
              <a:t>Pozitivní role kapitálových kontrol</a:t>
            </a:r>
          </a:p>
          <a:p>
            <a:pPr lvl="1">
              <a:defRPr/>
            </a:pPr>
            <a:r>
              <a:rPr lang="cs-CZ" dirty="0"/>
              <a:t>Příjmová nerovnost a hospodářský rozvoj</a:t>
            </a:r>
          </a:p>
          <a:p>
            <a:pPr lvl="1">
              <a:defRPr/>
            </a:pPr>
            <a:r>
              <a:rPr lang="cs-CZ" dirty="0"/>
              <a:t>Spory s EU při řešení řecké krize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48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60135-EBCB-4830-B4B6-4BB3E5489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MMS před založením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449BF2-A387-4EFE-A7B3-750E67865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Mezinárodní měnový systém před zlatým standardem</a:t>
            </a:r>
          </a:p>
          <a:p>
            <a:r>
              <a:rPr lang="cs-CZ" dirty="0"/>
              <a:t>Zlatý standard</a:t>
            </a:r>
          </a:p>
          <a:p>
            <a:pPr lvl="1"/>
            <a:r>
              <a:rPr lang="cs-CZ" dirty="0"/>
              <a:t>Teorie – </a:t>
            </a:r>
            <a:r>
              <a:rPr lang="cs-CZ" dirty="0" err="1"/>
              <a:t>Humeův</a:t>
            </a:r>
            <a:r>
              <a:rPr lang="cs-CZ" dirty="0"/>
              <a:t> mechanismus</a:t>
            </a:r>
          </a:p>
          <a:p>
            <a:pPr lvl="1"/>
            <a:r>
              <a:rPr lang="cs-CZ" dirty="0"/>
              <a:t>Realita – koordinace CB, dominantní postavení Bank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England</a:t>
            </a:r>
            <a:endParaRPr lang="cs-CZ" dirty="0"/>
          </a:p>
          <a:p>
            <a:r>
              <a:rPr lang="cs-CZ" dirty="0"/>
              <a:t>Rozpad systému za první světové války</a:t>
            </a:r>
          </a:p>
          <a:p>
            <a:r>
              <a:rPr lang="cs-CZ" dirty="0"/>
              <a:t>Meziválečné období</a:t>
            </a:r>
          </a:p>
          <a:p>
            <a:pPr lvl="1"/>
            <a:r>
              <a:rPr lang="cs-CZ" dirty="0"/>
              <a:t>Problém německých reparací</a:t>
            </a:r>
          </a:p>
          <a:p>
            <a:pPr lvl="1"/>
            <a:r>
              <a:rPr lang="cs-CZ" dirty="0"/>
              <a:t>Velká hospodářská krize</a:t>
            </a:r>
          </a:p>
          <a:p>
            <a:pPr lvl="1"/>
            <a:r>
              <a:rPr lang="cs-CZ" dirty="0"/>
              <a:t>Politika ožebrač svého souseda</a:t>
            </a:r>
          </a:p>
          <a:p>
            <a:pPr lvl="1"/>
            <a:r>
              <a:rPr lang="cs-CZ" dirty="0"/>
              <a:t>Pokusy o institucionalizaci (Londýn 1933)</a:t>
            </a:r>
          </a:p>
          <a:p>
            <a:r>
              <a:rPr lang="cs-CZ" dirty="0"/>
              <a:t>Druhá světová válka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1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0ED26-CAFA-411B-8468-0CF11006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Vznik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9D8990-3B53-4D2F-9160-5623AC271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600" dirty="0"/>
              <a:t>Příčiny vzniku</a:t>
            </a:r>
            <a:r>
              <a:rPr lang="cs-CZ" sz="2400" dirty="0"/>
              <a:t>:</a:t>
            </a:r>
          </a:p>
          <a:p>
            <a:pPr lvl="1">
              <a:defRPr/>
            </a:pPr>
            <a:r>
              <a:rPr lang="cs-CZ" sz="2200" dirty="0"/>
              <a:t>Reakce na velkou hospodářskou krizi – rozpad mezinárodního obchodu v důsledku nestabilního mezinárodního měnového systému a následné prohloubení krize</a:t>
            </a:r>
          </a:p>
          <a:p>
            <a:pPr lvl="1">
              <a:defRPr/>
            </a:pPr>
            <a:r>
              <a:rPr lang="cs-CZ" sz="2200" dirty="0"/>
              <a:t>Snaha usnadnit hospodářskou rekonstrukci po WWII</a:t>
            </a:r>
          </a:p>
          <a:p>
            <a:pPr lvl="1">
              <a:defRPr/>
            </a:pPr>
            <a:r>
              <a:rPr lang="cs-CZ" sz="2200" dirty="0"/>
              <a:t>MMF měl spravovat nový mezinárodní měnový režim</a:t>
            </a:r>
          </a:p>
          <a:p>
            <a:pPr>
              <a:defRPr/>
            </a:pPr>
            <a:r>
              <a:rPr lang="cs-CZ" sz="2600" dirty="0"/>
              <a:t>Založen: 1.-22. 7. 1944 v </a:t>
            </a:r>
            <a:r>
              <a:rPr lang="cs-CZ" sz="2600" b="1" dirty="0" err="1"/>
              <a:t>Bretton</a:t>
            </a:r>
            <a:r>
              <a:rPr lang="cs-CZ" sz="2600" b="1" dirty="0"/>
              <a:t> </a:t>
            </a:r>
            <a:r>
              <a:rPr lang="cs-CZ" sz="2600" b="1" dirty="0" err="1"/>
              <a:t>Woods</a:t>
            </a:r>
            <a:endParaRPr lang="cs-CZ" sz="2600" b="1" dirty="0"/>
          </a:p>
          <a:p>
            <a:pPr lvl="1">
              <a:defRPr/>
            </a:pPr>
            <a:r>
              <a:rPr lang="cs-CZ" sz="2000" dirty="0"/>
              <a:t>Články dohody vstoupily v platnost 27.12.1945</a:t>
            </a:r>
          </a:p>
          <a:p>
            <a:pPr>
              <a:defRPr/>
            </a:pPr>
            <a:r>
              <a:rPr lang="cs-CZ" sz="2600" dirty="0"/>
              <a:t>Sídlo: Washington</a:t>
            </a:r>
          </a:p>
          <a:p>
            <a:r>
              <a:rPr lang="cs-CZ" sz="2600" dirty="0"/>
              <a:t>Od konce druhé světové války je MMF nejdůležitější mezinárodní institucí v oblasti mezinárodních měnových vztahů.</a:t>
            </a:r>
          </a:p>
          <a:p>
            <a:r>
              <a:rPr lang="cs-CZ" sz="2600" dirty="0"/>
              <a:t>Díky své roli při řešení měnových a dluhových krizí se pravděpodobně jedná o nejmocnější mezinárodní hospodářskou organizaci vůbec.</a:t>
            </a:r>
          </a:p>
        </p:txBody>
      </p:sp>
    </p:spTree>
    <p:extLst>
      <p:ext uri="{BB962C8B-B14F-4D97-AF65-F5344CB8AC3E}">
        <p14:creationId xmlns:p14="http://schemas.microsoft.com/office/powerpoint/2010/main" val="200281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ED051-D18F-4EA1-8206-A9C3A236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Úkoly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67CD0A-E607-4116-9379-DCC1E228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197"/>
            <a:ext cx="10515600" cy="435133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Původní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b="1" dirty="0"/>
              <a:t>Podporovat mezinárodní měnovou součinnost</a:t>
            </a:r>
            <a:r>
              <a:rPr lang="cs-CZ" sz="2000" dirty="0"/>
              <a:t> stálou institucí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b="1" dirty="0"/>
              <a:t>Usnadňovat rozmach a vyrovnaný růst mezinárodního obchodu,</a:t>
            </a:r>
            <a:r>
              <a:rPr lang="cs-CZ" sz="2000" dirty="0"/>
              <a:t> zaměstnanost a růst HDP</a:t>
            </a:r>
            <a:endParaRPr lang="cs-CZ" sz="2000" i="1" dirty="0"/>
          </a:p>
          <a:p>
            <a:pPr lvl="1">
              <a:lnSpc>
                <a:spcPct val="80000"/>
              </a:lnSpc>
              <a:defRPr/>
            </a:pPr>
            <a:r>
              <a:rPr lang="cs-CZ" sz="2000" b="1" dirty="0"/>
              <a:t>Podporovat kurzovou stabilitu,</a:t>
            </a:r>
            <a:r>
              <a:rPr lang="cs-CZ" sz="2000" dirty="0"/>
              <a:t> zabraňovat konkurenčnímu znehodnocování měny, napomáhat ustanovení mnohostranné soustavy plateb a odstraňovat devizová opatření bránící obchodu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b="1" dirty="0"/>
              <a:t>Zpřístupňovat (dočasné) zdroje Fondu </a:t>
            </a:r>
            <a:r>
              <a:rPr lang="cs-CZ" sz="2000" dirty="0"/>
              <a:t>a poskytovat tak možnost napravit poruchy ve vyrovnanosti platební bilance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Zkracovat dobu trvání a </a:t>
            </a:r>
            <a:r>
              <a:rPr lang="cs-CZ" sz="2000" b="1" dirty="0"/>
              <a:t>zmírnit stupeň nerovnováhy v mezinárodních platebních bilancích členů</a:t>
            </a:r>
            <a:endParaRPr lang="cs-CZ" sz="20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Další vzniklé v průběhu činnosti Fondu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dirty="0"/>
              <a:t>Vytváření </a:t>
            </a:r>
            <a:r>
              <a:rPr lang="cs-CZ" sz="2000" b="1" dirty="0"/>
              <a:t>nových prostředků mezinárodní likvidity (SDR)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b="1" dirty="0"/>
              <a:t>Pomoc při řešení problémů zadluženosti </a:t>
            </a:r>
            <a:r>
              <a:rPr lang="cs-CZ" sz="2000" dirty="0"/>
              <a:t>rozvojových zemí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b="1" dirty="0"/>
              <a:t>Výzkumně informační a poradenská činnost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72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E15CE-34D4-4AC2-99EA-F79A04EE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Členství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BD7FF-B650-4CFA-ABF7-F72292880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Jak se stát členem</a:t>
            </a:r>
          </a:p>
          <a:p>
            <a:pPr lvl="1">
              <a:defRPr/>
            </a:pPr>
            <a:r>
              <a:rPr lang="cs-CZ" dirty="0"/>
              <a:t>Členem každá země, která se ztotožňuje s principy a o členství požádá, dnes 189 zemí</a:t>
            </a:r>
          </a:p>
          <a:p>
            <a:pPr>
              <a:defRPr/>
            </a:pPr>
            <a:r>
              <a:rPr lang="cs-CZ" dirty="0"/>
              <a:t>Členská kvóta</a:t>
            </a:r>
          </a:p>
          <a:p>
            <a:pPr lvl="1">
              <a:defRPr/>
            </a:pPr>
            <a:r>
              <a:rPr lang="cs-CZ" dirty="0"/>
              <a:t>Vyjádřena v SDR – vychází se z HDP, z devizových plateb a příjmů, otevřenosti ekonomiky aj., splatná do 6 měsíců po přijetí</a:t>
            </a:r>
          </a:p>
          <a:p>
            <a:pPr lvl="1">
              <a:defRPr/>
            </a:pPr>
            <a:r>
              <a:rPr lang="cs-CZ" dirty="0"/>
              <a:t>Splácí se z 25% ve směnitelné měně určené fondem (do 1978 ve zlatě), zbytek v národní měně </a:t>
            </a:r>
          </a:p>
          <a:p>
            <a:pPr lvl="1">
              <a:defRPr/>
            </a:pPr>
            <a:r>
              <a:rPr lang="cs-CZ" dirty="0"/>
              <a:t>Každých 5 let dochází k periodické revizi, + občas mimořádné revize</a:t>
            </a:r>
          </a:p>
          <a:p>
            <a:pPr>
              <a:defRPr/>
            </a:pPr>
            <a:r>
              <a:rPr lang="cs-CZ" dirty="0"/>
              <a:t>Výhody členství</a:t>
            </a:r>
          </a:p>
          <a:p>
            <a:pPr lvl="1">
              <a:defRPr/>
            </a:pPr>
            <a:r>
              <a:rPr lang="cs-CZ" dirty="0"/>
              <a:t>Informace, koordinace HP, technická pomoc, financování v nouzi, důvěryhodnost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45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D0462-6B1A-40CE-A421-6A01E852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členství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61A0D-AD3D-4E88-8285-C4C1ACE8A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dirty="0"/>
              <a:t>Splatit kvótu</a:t>
            </a:r>
          </a:p>
          <a:p>
            <a:pPr>
              <a:lnSpc>
                <a:spcPct val="80000"/>
              </a:lnSpc>
            </a:pPr>
            <a:r>
              <a:rPr lang="cs-CZ" dirty="0"/>
              <a:t>Splatit čerpané zdroje</a:t>
            </a:r>
          </a:p>
          <a:p>
            <a:pPr>
              <a:lnSpc>
                <a:spcPct val="80000"/>
              </a:lnSpc>
            </a:pPr>
            <a:r>
              <a:rPr lang="cs-CZ" dirty="0"/>
              <a:t>Usilovat o takové zaměření hospodářské politiky, která by vytvářela předpoklady pro plynulý hospodářský růst při stabilním cenovém vývoji</a:t>
            </a:r>
          </a:p>
          <a:p>
            <a:pPr>
              <a:lnSpc>
                <a:spcPct val="80000"/>
              </a:lnSpc>
            </a:pPr>
            <a:r>
              <a:rPr lang="cs-CZ" dirty="0"/>
              <a:t>Spolupracovat s fondem a členy při zabezpečování racionální měnové a kursovní politiky a odstraňování poruch platební bilance</a:t>
            </a:r>
          </a:p>
          <a:p>
            <a:pPr>
              <a:lnSpc>
                <a:spcPct val="80000"/>
              </a:lnSpc>
            </a:pPr>
            <a:r>
              <a:rPr lang="cs-CZ" dirty="0"/>
              <a:t>Usilovat o směnitelnost svých měn</a:t>
            </a:r>
          </a:p>
          <a:p>
            <a:pPr>
              <a:lnSpc>
                <a:spcPct val="80000"/>
              </a:lnSpc>
            </a:pPr>
            <a:r>
              <a:rPr lang="cs-CZ" dirty="0"/>
              <a:t>Poskytovat fondu důležité informace o hospodářské politice</a:t>
            </a:r>
          </a:p>
          <a:p>
            <a:pPr>
              <a:lnSpc>
                <a:spcPct val="80000"/>
              </a:lnSpc>
            </a:pPr>
            <a:r>
              <a:rPr lang="cs-CZ" dirty="0"/>
              <a:t>Členská země je dále povinna respektovat doporučení Fondu vedoucí k nápravě nerovnováhy (konzultace dle </a:t>
            </a:r>
            <a:r>
              <a:rPr lang="cs-CZ" dirty="0" err="1"/>
              <a:t>čl</a:t>
            </a:r>
            <a:r>
              <a:rPr lang="cs-CZ" dirty="0"/>
              <a:t> .IV)</a:t>
            </a:r>
          </a:p>
          <a:p>
            <a:pPr>
              <a:lnSpc>
                <a:spcPct val="80000"/>
              </a:lnSpc>
            </a:pPr>
            <a:endParaRPr lang="cs-CZ" b="1" dirty="0"/>
          </a:p>
          <a:p>
            <a:pPr>
              <a:lnSpc>
                <a:spcPct val="80000"/>
              </a:lnSpc>
            </a:pPr>
            <a:r>
              <a:rPr lang="cs-CZ" b="1" dirty="0"/>
              <a:t>Trestem</a:t>
            </a:r>
            <a:r>
              <a:rPr lang="cs-CZ" dirty="0"/>
              <a:t> za neplnění povinnosti je prohlášení o nezpůsobilosti země používat všeobecné zdroje fondu. – ve výjimečném případě vyloučení (</a:t>
            </a:r>
            <a:r>
              <a:rPr lang="cs-CZ" dirty="0" err="1"/>
              <a:t>ČSR×Argentina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40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08BAA-2DE2-48BD-885A-E605381C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A85142-1648-4605-AC87-54CD0A79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Výbor guvernérů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Všechny země jeden zástupce,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Schází se jednou ročně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Rozhoduje o zásadních otázkách, ale v praxi přenesl většinu rozhodnutí na VV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Výkonný výbor (Rada výkonných ředitelů)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8 z určených zemí (USA, VB, Něm, Fr, </a:t>
            </a:r>
            <a:r>
              <a:rPr lang="cs-CZ" dirty="0" err="1"/>
              <a:t>Jap</a:t>
            </a:r>
            <a:r>
              <a:rPr lang="cs-CZ" dirty="0"/>
              <a:t>, SA, Čína, Rus)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16 zástupci tzv. </a:t>
            </a:r>
            <a:r>
              <a:rPr lang="cs-CZ" dirty="0" err="1"/>
              <a:t>konstituencí</a:t>
            </a:r>
            <a:r>
              <a:rPr lang="cs-CZ" dirty="0"/>
              <a:t> (ČR součást tzv. Belgické </a:t>
            </a:r>
            <a:r>
              <a:rPr lang="cs-CZ" dirty="0" err="1"/>
              <a:t>konstituence</a:t>
            </a:r>
            <a:r>
              <a:rPr lang="cs-CZ" dirty="0"/>
              <a:t> 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V praxi hlavní rozhodovací orgán (půjčky, programy aj.)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Generální ředitelka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Christine </a:t>
            </a:r>
            <a:r>
              <a:rPr lang="cs-CZ" dirty="0" err="1"/>
              <a:t>Lagarde</a:t>
            </a:r>
            <a:r>
              <a:rPr lang="cs-CZ" dirty="0"/>
              <a:t> (Fr) (tradičně Evropané)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Každodenní řízení organizace, reprezentace navenek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35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AAA2D-7C74-49A5-AF1F-B47BF6275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Rozhodování v MMF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DE3E0-7506-4C9F-A295-7BDD902D7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Princip akciové společnosti, hlasovací síla je závislá na finančním podílu člena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Před 2011 každý člen 250 základních hlasů + 1 hlas za každých 100k SDR členského podílu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Snes cca 735 ZH + 1 hlas za 100k SDR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Při založení fondu 27,5% USA – dnes  přes 16%, rozhodující podíl stále vyspělé země (55% )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 rozhodnutí je třeba 51-66-85% hlasů, dle problematiky, v praxi obvykle snaha o širokou shodu</a:t>
            </a:r>
          </a:p>
          <a:p>
            <a:r>
              <a:rPr lang="cs-CZ" dirty="0"/>
              <a:t>Reformy 2008 (implementována 2011) a 2010 (zavedena 2016)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56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27" name="Group 12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07445035"/>
              </p:ext>
            </p:extLst>
          </p:nvPr>
        </p:nvGraphicFramePr>
        <p:xfrm>
          <a:off x="2208214" y="549275"/>
          <a:ext cx="7786687" cy="5497518"/>
        </p:xfrm>
        <a:graphic>
          <a:graphicData uri="http://schemas.openxmlformats.org/drawingml/2006/table">
            <a:tbl>
              <a:tblPr/>
              <a:tblGrid>
                <a:gridCol w="3111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26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Rozdělení hlasů mezi vybrané členské země Fondu před a po reformě (%)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16,74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16,48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6,14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5,87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5,31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4,02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3,65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6,07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1,88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2,63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Česká republika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0,39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0,46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228" name="Text Box 124"/>
          <p:cNvSpPr txBox="1">
            <a:spLocks noChangeArrowheads="1"/>
          </p:cNvSpPr>
          <p:nvPr/>
        </p:nvSpPr>
        <p:spPr bwMode="auto">
          <a:xfrm>
            <a:off x="2208214" y="6046794"/>
            <a:ext cx="5903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err="1"/>
              <a:t>Zdoj</a:t>
            </a:r>
            <a:r>
              <a:rPr lang="cs-CZ" dirty="0"/>
              <a:t>: IMF Data and </a:t>
            </a:r>
            <a:r>
              <a:rPr lang="cs-CZ" dirty="0" err="1"/>
              <a:t>Statistics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65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1003</Words>
  <Application>Microsoft Office PowerPoint</Application>
  <PresentationFormat>Širokoúhlá obrazovka</PresentationFormat>
  <Paragraphs>206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Mezinárodní měnový fond</vt:lpstr>
      <vt:lpstr>MMS před založením MMF</vt:lpstr>
      <vt:lpstr>Vznik MMF</vt:lpstr>
      <vt:lpstr>Úkoly MMF</vt:lpstr>
      <vt:lpstr>Členství</vt:lpstr>
      <vt:lpstr>Povinnosti členství</vt:lpstr>
      <vt:lpstr>Struktura</vt:lpstr>
      <vt:lpstr>Rozhodování v MMF</vt:lpstr>
      <vt:lpstr>Prezentace aplikace PowerPoint</vt:lpstr>
      <vt:lpstr>Mnohostranný mezinárodní platební styk</vt:lpstr>
      <vt:lpstr>Kurzová politika fondu</vt:lpstr>
      <vt:lpstr>Kurzová politika Fondu</vt:lpstr>
      <vt:lpstr>Financování MMF</vt:lpstr>
      <vt:lpstr>Kondicionalita</vt:lpstr>
      <vt:lpstr>Půjčky státům v nouzi</vt:lpstr>
      <vt:lpstr>Půjčky státům v nouzi</vt:lpstr>
      <vt:lpstr>Výzkumně informační a poradenská činnost</vt:lpstr>
      <vt:lpstr>Současnost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měnový fond</dc:title>
  <dc:creator>Vladan Hodulák</dc:creator>
  <cp:lastModifiedBy>vladan hodulak</cp:lastModifiedBy>
  <cp:revision>18</cp:revision>
  <dcterms:created xsi:type="dcterms:W3CDTF">2017-10-17T08:27:31Z</dcterms:created>
  <dcterms:modified xsi:type="dcterms:W3CDTF">2018-10-16T13:23:59Z</dcterms:modified>
</cp:coreProperties>
</file>