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6DD1F-A366-4A2F-A20C-C0D105B4E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C3866E-199A-4F44-988E-B15481A39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22CA23-AE57-4603-B919-829A14D30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B3E8B3-3648-40A4-AB70-842E9219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D8B9F0-EE01-4F17-B2BE-2A4D4C97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53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C2A0D-3B54-4DEB-9C45-A5450DD7F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1DD9F0-ED21-4759-9E36-F3513DDBD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384AE-6ABD-479A-A713-99832CBE3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047D43-1D57-498D-9E63-8F48DA5CC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E0FC3A-95C8-4713-A8C8-D5DC1D82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67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592D16-E449-4B96-9B9D-40F2E8BED6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7C515A-4EB4-4A73-9413-2D26F0CAA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D5EAF8-8338-42AA-9B69-CA4B87B5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CE0333-25F2-46D4-9E17-46BD3D630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522ACE-ADA6-4787-A54A-C2F30002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20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F74D4-0440-4207-9017-0EAC7BEE3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76EAC8-F167-43D9-A055-32F6D12C3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72EE55-3FDE-4E33-B38E-A6C5A8A1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7E0C48-C7A0-46CF-8F99-A4EE9657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C08E98-B82F-46F2-905A-BD78D974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53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B4B48-A62B-4CB4-AEC3-76D59E7D4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2689BD5-6C03-42A0-BD85-DA63AE627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BD6F41-8AA2-4340-8758-765AB440E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EEEA9B-876E-4171-BE30-987D68DB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75D539-0524-4F28-BF16-E38CD02A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4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5B95B-EBB4-4917-BE7B-1177A4F4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C6DA37-5E9D-422E-9C66-08B4DD2866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E8349E4-15C6-4D5D-A0D1-D6399E2B7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EFD277-1E78-4212-81D9-A19A1B80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572717-16C3-44A0-BA95-3E71470F0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CDA5BA-E011-43B6-BF3D-BD3614C19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8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80C96-2FF4-4AB8-8DFE-D09F4410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E673E0-BC15-483A-87EC-45D48B962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285A6B8-6A6A-4AC7-864D-B0479EDCC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B8F037D-2BA1-49CC-B031-A79E3C317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E511D67-01E9-471B-B2EC-9C26FD140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8401D0-A76D-4CB4-8697-4AD33EB4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7CF516-02C4-4530-B4E4-1990CD8B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6FB03E-1350-45FF-BFA5-0E011B1B8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14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E04C6-9E37-49D4-8CAF-C4F70606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619CAA-8191-48F0-B4A5-D1E3D8936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F07216-5B66-4610-843D-C82F95DC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616E97-C596-4F3C-852C-4F5785335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82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8AC0BBE-D064-4642-9412-80B92D1E5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B007967-1FD3-4190-AF01-6E262420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A19DAB-3899-4044-AEC1-E64E854E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3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5EA38-867B-4A32-A01D-631A20672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455933-3009-468D-8147-0FF1FAFE5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6F01882-DF61-42E5-93A6-23142EEBA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5CC059-528D-49BA-8C78-510434A02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B451C9-9A2D-4E3E-9853-802428853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5D2F2E-0D7A-4A47-BF3D-12FDA6245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9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AEACD-5E14-4FC2-8B19-F511DD69E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308357-B3F4-49FF-B6DD-DBDDFA3735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2D7E06-37AF-447D-B615-D66CEB141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A75A90-5DF8-4081-BB70-43FDB9C6D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716E13-F627-4320-8F9C-94733DB89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12C2EC-FD5C-4576-9DE6-CE22C2E2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75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384AFE-9453-43F5-95A0-1D9832561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73D506-C012-44CB-9F13-3C357429D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AFEB64-1424-4838-9DB7-53CA15724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5F975-9D94-40DB-A013-AAB92D847034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8551DE-83F7-4E49-ABF9-4D36DA454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174081-B96D-4F4A-B4CA-70C170953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0EDE9-71F0-4F61-9FAA-207259023B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69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Regulace mezinárodního finančního systému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finanční instituce (HMV425)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Federal</a:t>
            </a:r>
            <a:r>
              <a:rPr lang="cs-CZ" b="1" dirty="0"/>
              <a:t> </a:t>
            </a:r>
            <a:r>
              <a:rPr lang="cs-CZ" b="1" dirty="0" err="1"/>
              <a:t>Reserve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Politika (duální×hierarchický mandát)</a:t>
            </a:r>
          </a:p>
          <a:p>
            <a:pPr lvl="1"/>
            <a:r>
              <a:rPr lang="cs-CZ" dirty="0"/>
              <a:t>Cenová stabilita</a:t>
            </a:r>
          </a:p>
          <a:p>
            <a:pPr lvl="1"/>
            <a:r>
              <a:rPr lang="cs-CZ" dirty="0"/>
              <a:t>Maximální zaměstnanost</a:t>
            </a:r>
          </a:p>
          <a:p>
            <a:r>
              <a:rPr lang="cs-CZ" dirty="0"/>
              <a:t>Nástroje</a:t>
            </a:r>
          </a:p>
          <a:p>
            <a:pPr lvl="1"/>
            <a:r>
              <a:rPr lang="cs-CZ" dirty="0"/>
              <a:t>Operace na volném trhu</a:t>
            </a:r>
          </a:p>
          <a:p>
            <a:pPr lvl="1"/>
            <a:r>
              <a:rPr lang="cs-CZ" dirty="0"/>
              <a:t>Diskontní a lombardní sazba</a:t>
            </a:r>
          </a:p>
          <a:p>
            <a:pPr lvl="1"/>
            <a:r>
              <a:rPr lang="cs-CZ" dirty="0"/>
              <a:t>Povinné minimální rezervy</a:t>
            </a:r>
          </a:p>
          <a:p>
            <a:pPr lvl="1"/>
            <a:r>
              <a:rPr lang="cs-CZ" dirty="0"/>
              <a:t>Kapitálová přiměřenost</a:t>
            </a:r>
          </a:p>
        </p:txBody>
      </p:sp>
    </p:spTree>
    <p:extLst>
      <p:ext uri="{BB962C8B-B14F-4D97-AF65-F5344CB8AC3E}">
        <p14:creationId xmlns:p14="http://schemas.microsoft.com/office/powerpoint/2010/main" val="171965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Nezávislost CB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Dva typy nezávislosti</a:t>
            </a:r>
          </a:p>
          <a:p>
            <a:pPr lvl="1"/>
            <a:r>
              <a:rPr lang="cs-CZ" dirty="0"/>
              <a:t>Stanovování cílů</a:t>
            </a:r>
          </a:p>
          <a:p>
            <a:pPr lvl="1"/>
            <a:r>
              <a:rPr lang="cs-CZ" dirty="0"/>
              <a:t>Používání nástrojů</a:t>
            </a:r>
          </a:p>
          <a:p>
            <a:r>
              <a:rPr lang="cs-CZ" dirty="0"/>
              <a:t>Nejprve většinou nezávislé soukromé instituce</a:t>
            </a:r>
          </a:p>
          <a:p>
            <a:r>
              <a:rPr lang="cs-CZ" dirty="0"/>
              <a:t>V první polovině 20. století znárodněny</a:t>
            </a:r>
          </a:p>
          <a:p>
            <a:r>
              <a:rPr lang="cs-CZ" dirty="0"/>
              <a:t>Do 80. let pouze 3 relativně nezávislé CB (USA, Německo, Švýcarsko)</a:t>
            </a:r>
          </a:p>
          <a:p>
            <a:r>
              <a:rPr lang="cs-CZ" dirty="0"/>
              <a:t>Nárůst nezávislosti v posledních 30ti letech</a:t>
            </a:r>
          </a:p>
        </p:txBody>
      </p:sp>
    </p:spTree>
    <p:extLst>
      <p:ext uri="{BB962C8B-B14F-4D97-AF65-F5344CB8AC3E}">
        <p14:creationId xmlns:p14="http://schemas.microsoft.com/office/powerpoint/2010/main" val="356277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Bankovnictví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 </a:t>
            </a:r>
            <a:r>
              <a:rPr lang="cs-CZ" dirty="0" err="1"/>
              <a:t>mezičasové</a:t>
            </a:r>
            <a:r>
              <a:rPr lang="cs-CZ" dirty="0"/>
              <a:t> koordinace</a:t>
            </a:r>
          </a:p>
          <a:p>
            <a:r>
              <a:rPr lang="cs-CZ" dirty="0"/>
              <a:t>Ortodoxní přístup k </a:t>
            </a:r>
            <a:r>
              <a:rPr lang="cs-CZ" dirty="0" err="1"/>
              <a:t>bankovnicví</a:t>
            </a:r>
            <a:endParaRPr lang="cs-CZ" dirty="0"/>
          </a:p>
          <a:p>
            <a:pPr lvl="1"/>
            <a:r>
              <a:rPr lang="cs-CZ" dirty="0"/>
              <a:t>Banky jako zprostředkovatelé mezi věřiteli (spořícími) a dlužníky</a:t>
            </a:r>
          </a:p>
          <a:p>
            <a:pPr lvl="1"/>
            <a:r>
              <a:rPr lang="cs-CZ" dirty="0"/>
              <a:t>Peněžní multiplikátor – úvěry tvořeny z vkladů</a:t>
            </a:r>
          </a:p>
          <a:p>
            <a:r>
              <a:rPr lang="cs-CZ" dirty="0"/>
              <a:t>Heterodoxní přístup k bankovnictví</a:t>
            </a:r>
          </a:p>
          <a:p>
            <a:pPr lvl="1"/>
            <a:r>
              <a:rPr lang="cs-CZ" dirty="0"/>
              <a:t>Banky jako finančníci kapitalistického systému produkce</a:t>
            </a:r>
          </a:p>
          <a:p>
            <a:pPr lvl="1"/>
            <a:r>
              <a:rPr lang="cs-CZ" dirty="0"/>
              <a:t>Peníze vytvářeny „z ničeho“, vklady vytvářeny zároveň s úvěry</a:t>
            </a:r>
          </a:p>
          <a:p>
            <a:r>
              <a:rPr lang="cs-CZ" dirty="0"/>
              <a:t>Problémy s likviditou a solventností</a:t>
            </a:r>
          </a:p>
          <a:p>
            <a:r>
              <a:rPr lang="cs-CZ" dirty="0"/>
              <a:t>Potřeba bankovní regulace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28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Banka pro mezinárodní 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Založena 1930 za účelem vypořádání válečných reparací</a:t>
            </a:r>
          </a:p>
          <a:p>
            <a:r>
              <a:rPr lang="cs-CZ" dirty="0"/>
              <a:t>Banka se rychle změnila na platformu spolupráce CB, pomoc během velké hospodářské krize</a:t>
            </a:r>
          </a:p>
          <a:p>
            <a:r>
              <a:rPr lang="cs-CZ" dirty="0"/>
              <a:t>Hrozba zániku během jednání o B-W systému</a:t>
            </a:r>
          </a:p>
          <a:p>
            <a:r>
              <a:rPr lang="cs-CZ" dirty="0"/>
              <a:t>50. léta – evropský platební mechanismus</a:t>
            </a:r>
          </a:p>
          <a:p>
            <a:r>
              <a:rPr lang="cs-CZ" dirty="0"/>
              <a:t>Podpora implementace B-W systému</a:t>
            </a:r>
          </a:p>
          <a:p>
            <a:r>
              <a:rPr lang="cs-CZ" dirty="0"/>
              <a:t>Od 70. let platforma pro regulaci mezinárodního bankovnictví</a:t>
            </a:r>
          </a:p>
        </p:txBody>
      </p:sp>
    </p:spTree>
    <p:extLst>
      <p:ext uri="{BB962C8B-B14F-4D97-AF65-F5344CB8AC3E}">
        <p14:creationId xmlns:p14="http://schemas.microsoft.com/office/powerpoint/2010/main" val="351231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Členství a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Quasinevládní</a:t>
            </a:r>
            <a:r>
              <a:rPr lang="cs-CZ" dirty="0"/>
              <a:t> organizace (omezené ručení)</a:t>
            </a:r>
          </a:p>
          <a:p>
            <a:r>
              <a:rPr lang="cs-CZ" dirty="0"/>
              <a:t>Členy pouze centrální banky, 60 členů (59 států plus ECB, USA až od 1996)</a:t>
            </a:r>
          </a:p>
          <a:p>
            <a:r>
              <a:rPr lang="cs-CZ" dirty="0"/>
              <a:t>Všeobecná setkání </a:t>
            </a:r>
          </a:p>
          <a:p>
            <a:pPr lvl="1"/>
            <a:r>
              <a:rPr lang="cs-CZ" dirty="0"/>
              <a:t>Jednou ročně</a:t>
            </a:r>
          </a:p>
          <a:p>
            <a:pPr lvl="1"/>
            <a:r>
              <a:rPr lang="cs-CZ" dirty="0"/>
              <a:t>Všechny CB, hlasování dle podílu na BIS</a:t>
            </a:r>
          </a:p>
          <a:p>
            <a:pPr lvl="1"/>
            <a:r>
              <a:rPr lang="cs-CZ" dirty="0"/>
              <a:t>Zisky, dividendy, statut</a:t>
            </a:r>
          </a:p>
          <a:p>
            <a:r>
              <a:rPr lang="cs-CZ" dirty="0"/>
              <a:t>Rada ředitelů</a:t>
            </a:r>
          </a:p>
          <a:p>
            <a:pPr lvl="1"/>
            <a:r>
              <a:rPr lang="cs-CZ" dirty="0"/>
              <a:t>V současnosti 19 zástupců (Bel, Fr, Ger, UK, USA, </a:t>
            </a:r>
            <a:r>
              <a:rPr lang="cs-CZ" dirty="0" err="1"/>
              <a:t>It</a:t>
            </a:r>
            <a:r>
              <a:rPr lang="cs-CZ" dirty="0"/>
              <a:t> povinně plus max. 9 dalších)</a:t>
            </a:r>
          </a:p>
          <a:p>
            <a:pPr lvl="1"/>
            <a:r>
              <a:rPr lang="cs-CZ" dirty="0"/>
              <a:t>Nejdůležitější rozhodnutí, 2/3 hlasů</a:t>
            </a:r>
          </a:p>
          <a:p>
            <a:pPr lvl="1"/>
            <a:r>
              <a:rPr lang="cs-CZ" dirty="0"/>
              <a:t>Generální ředitel – </a:t>
            </a:r>
            <a:r>
              <a:rPr lang="cs-CZ" dirty="0" err="1"/>
              <a:t>Augistin</a:t>
            </a:r>
            <a:r>
              <a:rPr lang="cs-CZ" dirty="0"/>
              <a:t> </a:t>
            </a:r>
            <a:r>
              <a:rPr lang="cs-CZ" dirty="0" err="1"/>
              <a:t>Carstens</a:t>
            </a:r>
            <a:r>
              <a:rPr lang="cs-CZ" dirty="0"/>
              <a:t> (</a:t>
            </a:r>
            <a:r>
              <a:rPr lang="cs-CZ" dirty="0" err="1"/>
              <a:t>Mex</a:t>
            </a:r>
            <a:r>
              <a:rPr lang="cs-CZ" dirty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63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Členství a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Sídlo – Basilej, Švýcarsko</a:t>
            </a:r>
          </a:p>
          <a:p>
            <a:r>
              <a:rPr lang="cs-CZ" dirty="0"/>
              <a:t>Finanční struktura</a:t>
            </a:r>
          </a:p>
          <a:p>
            <a:pPr lvl="1"/>
            <a:r>
              <a:rPr lang="cs-CZ" dirty="0"/>
              <a:t>Základní kapitál 3 mld. SDR</a:t>
            </a:r>
          </a:p>
          <a:p>
            <a:pPr lvl="1"/>
            <a:r>
              <a:rPr lang="cs-CZ" dirty="0"/>
              <a:t>Aktiva cca. 409 mld. USD</a:t>
            </a:r>
          </a:p>
          <a:p>
            <a:pPr lvl="1"/>
            <a:r>
              <a:rPr lang="cs-CZ" dirty="0"/>
              <a:t>min. 55% musí patřit 6ti vybraným zemím</a:t>
            </a:r>
          </a:p>
          <a:p>
            <a:pPr lvl="1"/>
            <a:r>
              <a:rPr lang="cs-CZ" dirty="0"/>
              <a:t>Od 2001 čistě veřejná instituce</a:t>
            </a:r>
          </a:p>
          <a:p>
            <a:r>
              <a:rPr lang="cs-CZ" dirty="0"/>
              <a:t>Vztah k vládám</a:t>
            </a:r>
          </a:p>
          <a:p>
            <a:pPr lvl="1"/>
            <a:r>
              <a:rPr lang="cs-CZ" dirty="0"/>
              <a:t>Zajištěna nezávislost na vládách, žádný dohled</a:t>
            </a:r>
          </a:p>
          <a:p>
            <a:pPr lvl="1"/>
            <a:r>
              <a:rPr lang="cs-CZ" dirty="0"/>
              <a:t>Zákaz půjček vládám, členové rady nesmějí být členy vlády atd.</a:t>
            </a:r>
          </a:p>
          <a:p>
            <a:pPr lvl="1"/>
            <a:r>
              <a:rPr lang="cs-CZ" dirty="0"/>
              <a:t>Na operace banky se nevztahuje žádné národní právo, aktiva nelze znárodnit, členové rady mají rozsáhlou imunitu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53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Náplň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783560"/>
            <a:ext cx="10515599" cy="4860150"/>
          </a:xfrm>
        </p:spPr>
        <p:txBody>
          <a:bodyPr>
            <a:normAutofit/>
          </a:bodyPr>
          <a:lstStyle/>
          <a:p>
            <a:r>
              <a:rPr lang="cs-CZ" dirty="0"/>
              <a:t>Ze statut</a:t>
            </a:r>
          </a:p>
          <a:p>
            <a:pPr lvl="1"/>
            <a:r>
              <a:rPr lang="cs-CZ" dirty="0"/>
              <a:t>Spolupráce CB, dodatečná platforma pro mezinárodní finanční spolupráci</a:t>
            </a:r>
          </a:p>
          <a:p>
            <a:pPr lvl="1"/>
            <a:r>
              <a:rPr lang="cs-CZ" dirty="0"/>
              <a:t>Důvěrník či zprostředkovatel v oblasti mezinárodních plateb</a:t>
            </a:r>
          </a:p>
          <a:p>
            <a:r>
              <a:rPr lang="cs-CZ" dirty="0"/>
              <a:t>Dále</a:t>
            </a:r>
          </a:p>
          <a:p>
            <a:pPr lvl="1"/>
            <a:r>
              <a:rPr lang="cs-CZ" dirty="0"/>
              <a:t>Výzkum v oblasti mezinárodních finančních vztahů</a:t>
            </a:r>
          </a:p>
          <a:p>
            <a:pPr lvl="1"/>
            <a:r>
              <a:rPr lang="cs-CZ" dirty="0"/>
              <a:t>Shromažďování a sdílení informací</a:t>
            </a:r>
          </a:p>
          <a:p>
            <a:pPr lvl="1"/>
            <a:r>
              <a:rPr lang="cs-CZ" dirty="0"/>
              <a:t>Fórum pro diskuzi mezinárodního finančního systému</a:t>
            </a:r>
          </a:p>
          <a:p>
            <a:pPr lvl="1"/>
            <a:r>
              <a:rPr lang="cs-CZ" dirty="0"/>
              <a:t>Pomoc při finančních krizích, podpora MMF</a:t>
            </a:r>
          </a:p>
          <a:p>
            <a:pPr lvl="1"/>
            <a:r>
              <a:rPr lang="cs-CZ" dirty="0"/>
              <a:t>Vytváření regulačních standardů</a:t>
            </a:r>
          </a:p>
        </p:txBody>
      </p:sp>
    </p:spTree>
    <p:extLst>
      <p:ext uri="{BB962C8B-B14F-4D97-AF65-F5344CB8AC3E}">
        <p14:creationId xmlns:p14="http://schemas.microsoft.com/office/powerpoint/2010/main" val="154706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Basilejský výbor pro bankovní dohled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založená CB 10ti států, v současnosti 27 členů, 17ti členný sekretariát v rámci BIS</a:t>
            </a:r>
          </a:p>
          <a:p>
            <a:r>
              <a:rPr lang="cs-CZ" dirty="0"/>
              <a:t>Mezinárodní fórum pro bankovní regulaci</a:t>
            </a:r>
          </a:p>
          <a:p>
            <a:r>
              <a:rPr lang="cs-CZ" dirty="0"/>
              <a:t>Vydává doporučení pro minimální standardy bankovní regulace</a:t>
            </a:r>
          </a:p>
          <a:p>
            <a:pPr lvl="1"/>
            <a:r>
              <a:rPr lang="cs-CZ" dirty="0" err="1"/>
              <a:t>Basel</a:t>
            </a:r>
            <a:r>
              <a:rPr lang="cs-CZ" dirty="0"/>
              <a:t> I (1988)</a:t>
            </a:r>
          </a:p>
          <a:p>
            <a:pPr lvl="1"/>
            <a:r>
              <a:rPr lang="cs-CZ" dirty="0" err="1"/>
              <a:t>Basel</a:t>
            </a:r>
            <a:r>
              <a:rPr lang="cs-CZ" dirty="0"/>
              <a:t> II (2004)</a:t>
            </a:r>
          </a:p>
          <a:p>
            <a:pPr lvl="1"/>
            <a:r>
              <a:rPr lang="cs-CZ" dirty="0" err="1"/>
              <a:t>Basel</a:t>
            </a:r>
            <a:r>
              <a:rPr lang="cs-CZ" dirty="0"/>
              <a:t> III (v procesu implementace)</a:t>
            </a:r>
          </a:p>
          <a:p>
            <a:r>
              <a:rPr lang="cs-CZ" dirty="0"/>
              <a:t>Minimální rezervy, kapitálová přiměřenost</a:t>
            </a:r>
          </a:p>
        </p:txBody>
      </p:sp>
    </p:spTree>
    <p:extLst>
      <p:ext uri="{BB962C8B-B14F-4D97-AF65-F5344CB8AC3E}">
        <p14:creationId xmlns:p14="http://schemas.microsoft.com/office/powerpoint/2010/main" val="72971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0856" y="512064"/>
            <a:ext cx="9473615" cy="914400"/>
          </a:xfrm>
        </p:spPr>
        <p:txBody>
          <a:bodyPr/>
          <a:lstStyle/>
          <a:p>
            <a:r>
              <a:rPr lang="cs-CZ" sz="3600" b="1" dirty="0"/>
              <a:t>Rada pro finanční stabilitu (FSB)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114" y="1783560"/>
            <a:ext cx="10613572" cy="481379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Původně </a:t>
            </a:r>
            <a:r>
              <a:rPr lang="cs-CZ" b="1" dirty="0"/>
              <a:t>Fórum pro finanční stabilitu</a:t>
            </a:r>
            <a:r>
              <a:rPr lang="cs-CZ" dirty="0"/>
              <a:t>  (FSF, od 1999)</a:t>
            </a:r>
          </a:p>
          <a:p>
            <a:r>
              <a:rPr lang="cs-CZ" dirty="0"/>
              <a:t>FSB vzniklo v roce 2009 na setkání G20</a:t>
            </a:r>
          </a:p>
          <a:p>
            <a:r>
              <a:rPr lang="cs-CZ" dirty="0"/>
              <a:t>Monitoruje mezinárodní finanční systém a vydává doporučení pro jeho nápravu</a:t>
            </a:r>
          </a:p>
          <a:p>
            <a:r>
              <a:rPr lang="cs-CZ" dirty="0"/>
              <a:t>Členové – ministři financí a guvernéři CB G20, mezinárodní instituce (IMF, WB, ECB, BIS aj.)</a:t>
            </a:r>
          </a:p>
          <a:p>
            <a:r>
              <a:rPr lang="cs-CZ" dirty="0"/>
              <a:t>Témata</a:t>
            </a:r>
          </a:p>
          <a:p>
            <a:pPr lvl="1"/>
            <a:r>
              <a:rPr lang="cs-CZ" dirty="0"/>
              <a:t>Posílení finančního dohledu</a:t>
            </a:r>
          </a:p>
          <a:p>
            <a:pPr lvl="1"/>
            <a:r>
              <a:rPr lang="cs-CZ" dirty="0"/>
              <a:t>Role a povaha ratingu</a:t>
            </a:r>
          </a:p>
          <a:p>
            <a:pPr lvl="1"/>
            <a:r>
              <a:rPr lang="cs-CZ" dirty="0"/>
              <a:t>Posílení transparentnosti finančního systému</a:t>
            </a:r>
          </a:p>
          <a:p>
            <a:pPr lvl="1"/>
            <a:r>
              <a:rPr lang="cs-CZ" dirty="0"/>
              <a:t>Suverénní fondy</a:t>
            </a:r>
          </a:p>
          <a:p>
            <a:pPr lvl="1"/>
            <a:r>
              <a:rPr lang="cs-CZ" dirty="0"/>
              <a:t>Daňové ráje</a:t>
            </a:r>
          </a:p>
        </p:txBody>
      </p:sp>
    </p:spTree>
    <p:extLst>
      <p:ext uri="{BB962C8B-B14F-4D97-AF65-F5344CB8AC3E}">
        <p14:creationId xmlns:p14="http://schemas.microsoft.com/office/powerpoint/2010/main" val="4041596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Federal</a:t>
            </a:r>
            <a:r>
              <a:rPr lang="cs-CZ" b="1" dirty="0"/>
              <a:t> </a:t>
            </a:r>
            <a:r>
              <a:rPr lang="cs-CZ" b="1" dirty="0" err="1"/>
              <a:t>Reserve</a:t>
            </a:r>
            <a:r>
              <a:rPr lang="cs-CZ" b="1" dirty="0"/>
              <a:t> (FED)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Založen 1913</a:t>
            </a:r>
          </a:p>
          <a:p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Reserve</a:t>
            </a:r>
            <a:r>
              <a:rPr lang="cs-CZ" dirty="0"/>
              <a:t> </a:t>
            </a:r>
            <a:r>
              <a:rPr lang="cs-CZ" dirty="0" err="1"/>
              <a:t>Act</a:t>
            </a:r>
            <a:endParaRPr lang="cs-CZ" dirty="0"/>
          </a:p>
          <a:p>
            <a:r>
              <a:rPr lang="cs-CZ" dirty="0"/>
              <a:t>Struktura</a:t>
            </a:r>
          </a:p>
          <a:p>
            <a:pPr lvl="1"/>
            <a:r>
              <a:rPr lang="cs-CZ" dirty="0"/>
              <a:t>Rada guvernérů (7 členů, na 14 let, vybíráni prezidentem, schvalováni Senátem)</a:t>
            </a:r>
          </a:p>
          <a:p>
            <a:pPr lvl="1"/>
            <a:r>
              <a:rPr lang="cs-CZ" dirty="0"/>
              <a:t>Federální výbor pro otevřený trh (7+1+4)</a:t>
            </a:r>
          </a:p>
          <a:p>
            <a:pPr lvl="1"/>
            <a:r>
              <a:rPr lang="cs-CZ" dirty="0"/>
              <a:t>12 regionálních bank</a:t>
            </a:r>
          </a:p>
          <a:p>
            <a:pPr lvl="1"/>
            <a:r>
              <a:rPr lang="cs-CZ" dirty="0"/>
              <a:t>Předsedkyně: Janet </a:t>
            </a:r>
            <a:r>
              <a:rPr lang="cs-CZ" dirty="0" err="1"/>
              <a:t>Yellen</a:t>
            </a:r>
            <a:endParaRPr lang="cs-CZ" dirty="0"/>
          </a:p>
          <a:p>
            <a:r>
              <a:rPr lang="cs-CZ" dirty="0"/>
              <a:t>Soukromé vlastnictví, ale zisky odváděny ministerstvu financí, ovládána státem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861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606</Words>
  <Application>Microsoft Office PowerPoint</Application>
  <PresentationFormat>Širokoúhlá obrazovka</PresentationFormat>
  <Paragraphs>99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Regulace mezinárodního finančního systému</vt:lpstr>
      <vt:lpstr>Bankovnictví</vt:lpstr>
      <vt:lpstr>Banka pro mezinárodní platby</vt:lpstr>
      <vt:lpstr>Členství a struktura</vt:lpstr>
      <vt:lpstr>Členství a struktura</vt:lpstr>
      <vt:lpstr>Náplň činnosti</vt:lpstr>
      <vt:lpstr>Basilejský výbor pro bankovní dohled</vt:lpstr>
      <vt:lpstr>Rada pro finanční stabilitu (FSB)</vt:lpstr>
      <vt:lpstr>Federal Reserve (FED)</vt:lpstr>
      <vt:lpstr>Federal Reserve</vt:lpstr>
      <vt:lpstr>Nezávislost CB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mezinárodního finančního systému</dc:title>
  <dc:creator>Vladan Hodulák</dc:creator>
  <cp:lastModifiedBy>vladan hodulak</cp:lastModifiedBy>
  <cp:revision>7</cp:revision>
  <dcterms:created xsi:type="dcterms:W3CDTF">2017-11-14T14:51:35Z</dcterms:created>
  <dcterms:modified xsi:type="dcterms:W3CDTF">2018-11-13T14:28:54Z</dcterms:modified>
</cp:coreProperties>
</file>