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C7120-FB5F-4E33-8695-3EE382E06525}" v="54" dt="2018-09-18T12:08:37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International security - ire107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Fall 2018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5946710-89F4-4684-BC70-5FBE93D4D3B2}"/>
              </a:ext>
            </a:extLst>
          </p:cNvPr>
          <p:cNvSpPr txBox="1"/>
          <p:nvPr/>
        </p:nvSpPr>
        <p:spPr>
          <a:xfrm>
            <a:off x="647700" y="5181600"/>
            <a:ext cx="3676650" cy="70788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Introduction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D2B24F-EDAE-42E3-8C48-E4CF6DC79392}"/>
              </a:ext>
            </a:extLst>
          </p:cNvPr>
          <p:cNvSpPr txBox="1"/>
          <p:nvPr/>
        </p:nvSpPr>
        <p:spPr>
          <a:xfrm>
            <a:off x="9267825" y="5181600"/>
            <a:ext cx="257175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dr. Martin </a:t>
            </a:r>
            <a:r>
              <a:rPr lang="cs-CZ" dirty="0" err="1">
                <a:solidFill>
                  <a:schemeClr val="bg1"/>
                </a:solidFill>
              </a:rPr>
              <a:t>Chovančík</a:t>
            </a:r>
          </a:p>
          <a:p>
            <a:r>
              <a:rPr lang="cs-CZ" dirty="0">
                <a:solidFill>
                  <a:schemeClr val="bg1"/>
                </a:solidFill>
              </a:rPr>
              <a:t>dr. Petr Suchý</a:t>
            </a:r>
          </a:p>
          <a:p>
            <a:r>
              <a:rPr lang="cs-CZ" dirty="0">
                <a:solidFill>
                  <a:schemeClr val="bg1"/>
                </a:solidFill>
              </a:rPr>
              <a:t>dr. </a:t>
            </a:r>
            <a:r>
              <a:rPr lang="cs-CZ" dirty="0" err="1">
                <a:solidFill>
                  <a:schemeClr val="bg1"/>
                </a:solidFill>
              </a:rPr>
              <a:t>Maya</a:t>
            </a:r>
            <a:r>
              <a:rPr lang="cs-CZ" dirty="0">
                <a:solidFill>
                  <a:schemeClr val="bg1"/>
                </a:solidFill>
              </a:rPr>
              <a:t> </a:t>
            </a:r>
            <a:r>
              <a:rPr lang="cs-CZ" dirty="0" err="1">
                <a:solidFill>
                  <a:schemeClr val="bg1"/>
                </a:solidFill>
              </a:rPr>
              <a:t>Hadar</a:t>
            </a:r>
          </a:p>
        </p:txBody>
      </p:sp>
    </p:spTree>
    <p:extLst>
      <p:ext uri="{BB962C8B-B14F-4D97-AF65-F5344CB8AC3E}">
        <p14:creationId xmlns:p14="http://schemas.microsoft.com/office/powerpoint/2010/main" val="40156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E0402-A009-4E9C-99E4-11E83B413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outcomes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745529-589C-459A-8DD6-7B749FD2C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/>
            <a:r>
              <a:rPr lang="en-CA" sz="2400" dirty="0"/>
              <a:t>understand the basic concepts and major debates of security in the international arena</a:t>
            </a:r>
          </a:p>
          <a:p>
            <a:pPr marL="305435" indent="-305435"/>
            <a:r>
              <a:rPr lang="en-CA" sz="2400" dirty="0"/>
              <a:t>comprehend the complex interdependence patterns of security issues in the 21st century</a:t>
            </a:r>
          </a:p>
          <a:p>
            <a:pPr marL="305435" indent="-305435"/>
            <a:r>
              <a:rPr lang="en-CA" sz="2400" dirty="0"/>
              <a:t>grasp the international security context of singular events</a:t>
            </a:r>
          </a:p>
          <a:p>
            <a:pPr marL="305435" indent="-305435"/>
            <a:r>
              <a:rPr lang="en-CA" sz="2400" dirty="0"/>
              <a:t>competently analyze the national and international responses to dominant security challenges</a:t>
            </a:r>
          </a:p>
        </p:txBody>
      </p:sp>
    </p:spTree>
    <p:extLst>
      <p:ext uri="{BB962C8B-B14F-4D97-AF65-F5344CB8AC3E}">
        <p14:creationId xmlns:p14="http://schemas.microsoft.com/office/powerpoint/2010/main" val="427888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Tackled</a:t>
            </a:r>
            <a:r>
              <a:rPr lang="cs-CZ" dirty="0"/>
              <a:t> </a:t>
            </a:r>
            <a:r>
              <a:rPr lang="cs-CZ" dirty="0" err="1"/>
              <a:t>questions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342" y="2723421"/>
            <a:ext cx="11029615" cy="367830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05435" indent="-305435"/>
            <a:r>
              <a:rPr lang="cs-CZ" sz="2400"/>
              <a:t>Why has security changed so muc lately? Has it really?</a:t>
            </a:r>
          </a:p>
          <a:p>
            <a:pPr marL="305435" indent="-305435"/>
            <a:r>
              <a:rPr lang="cs-CZ" sz="2400"/>
              <a:t>What triggers conflict in an already unstable country?</a:t>
            </a:r>
          </a:p>
          <a:p>
            <a:pPr marL="305435" indent="-305435"/>
            <a:r>
              <a:rPr lang="cs-CZ" sz="2400"/>
              <a:t>Has war really changed? Or are we talking about the same phenomena in a different mix?</a:t>
            </a:r>
          </a:p>
          <a:p>
            <a:pPr marL="305435" indent="-305435"/>
            <a:r>
              <a:rPr lang="cs-CZ" sz="2400"/>
              <a:t>How effective are nuclear counter-proliferation policies?</a:t>
            </a:r>
          </a:p>
          <a:p>
            <a:pPr marL="305435" indent="-305435"/>
            <a:r>
              <a:rPr lang="cs-CZ" sz="2400"/>
              <a:t>What is the difference between state-sponsored and dissent terrorism?</a:t>
            </a:r>
          </a:p>
          <a:p>
            <a:pPr marL="305435" indent="-305435"/>
            <a:r>
              <a:rPr lang="cs-CZ" sz="2400"/>
              <a:t>Have cyber-security issues already impacted upon interntional relations?</a:t>
            </a:r>
          </a:p>
          <a:p>
            <a:pPr marL="305435" indent="-305435"/>
            <a:r>
              <a:rPr lang="cs-CZ" sz="2400"/>
              <a:t>How do international organized crime networks form?</a:t>
            </a:r>
          </a:p>
          <a:p>
            <a:pPr marL="305435" indent="-305435"/>
            <a:endParaRPr lang="cs-CZ" dirty="0"/>
          </a:p>
          <a:p>
            <a:pPr marL="305435" indent="-305435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5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structure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5435" indent="-305435"/>
            <a:endParaRPr lang="cs-CZ" dirty="0"/>
          </a:p>
          <a:p>
            <a:pPr marL="305435" indent="-305435"/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3D6BB0F-BA4A-4120-B04B-B601790D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30218"/>
              </p:ext>
            </p:extLst>
          </p:nvPr>
        </p:nvGraphicFramePr>
        <p:xfrm>
          <a:off x="476250" y="1895475"/>
          <a:ext cx="11209513" cy="48768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3821417629"/>
                    </a:ext>
                  </a:extLst>
                </a:gridCol>
                <a:gridCol w="5551663">
                  <a:extLst>
                    <a:ext uri="{9D8B030D-6E8A-4147-A177-3AD203B41FA5}">
                      <a16:colId xmlns:a16="http://schemas.microsoft.com/office/drawing/2014/main" val="4063196771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10588853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25409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effectLst/>
                        </a:rPr>
                        <a:t>Sep 18</a:t>
                      </a:r>
                      <a:endParaRPr lang="en-US" b="1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b="0" dirty="0">
                          <a:effectLst/>
                        </a:rPr>
                        <a:t>1. Introduction to the course plan and substance</a:t>
                      </a:r>
                      <a:endParaRPr lang="cs-CZ" b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</a:rPr>
                        <a:t>dr. </a:t>
                      </a:r>
                      <a:r>
                        <a:rPr lang="en-US" sz="1600" b="0" dirty="0" err="1">
                          <a:effectLst/>
                        </a:rPr>
                        <a:t>Chovančík</a:t>
                      </a:r>
                      <a:endParaRPr lang="cs-CZ" sz="1600" b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b="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01325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Sep 25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2. Security terms and theories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</a:t>
                      </a:r>
                      <a:r>
                        <a:rPr lang="en-US" sz="1600" dirty="0" err="1">
                          <a:effectLst/>
                        </a:rPr>
                        <a:t>Chovančík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356332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Oct 2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3. Causes of armed conflicts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Chovančík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197507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Oct 9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4. War. War never changes?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Chovančík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40286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Oct 16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5. Conflict resolution approaches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Chovančík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40833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Oct 23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6. Human security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Chovančík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b="1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886218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Oct 30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7. 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ill Sans MT"/>
                        </a:rPr>
                        <a:t>Nuclear arms race in the first nuclear age 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</a:t>
                      </a:r>
                      <a:r>
                        <a:rPr lang="en-US" sz="1600" dirty="0" err="1">
                          <a:effectLst/>
                        </a:rPr>
                        <a:t>Suchý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US" sz="1600" b="1" dirty="0">
                          <a:effectLst/>
                        </a:rPr>
                        <a:t>Mid-term I.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73862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Nov 6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8. Nuclear arms proliferation and control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</a:t>
                      </a:r>
                      <a:r>
                        <a:rPr lang="en-US" sz="1600" dirty="0" err="1">
                          <a:effectLst/>
                        </a:rPr>
                        <a:t>Suchý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993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Nov 13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9. Terrorism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Hadar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39125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Nov 20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10. Counter-terrorism and counter-insurgency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Hadar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r>
                        <a:rPr lang="en-US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ill Sans MT"/>
                        </a:rPr>
                        <a:t>Send topic draft latest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504043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Nov 27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11. Cyber-security in IR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Hadar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cs-CZ" b="1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434715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Dec 4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12. Transnational crime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Hadar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US" sz="16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Mid-term II.</a:t>
                      </a:r>
                      <a:endParaRPr lang="cs-CZ" sz="1600" b="1" dirty="0" smtClean="0">
                        <a:effectLst/>
                      </a:endParaRPr>
                    </a:p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Gill Sans MT"/>
                        </a:rPr>
                        <a:t>Topic </a:t>
                      </a:r>
                      <a:r>
                        <a:rPr lang="en-US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Gill Sans MT"/>
                        </a:rPr>
                        <a:t>sign-up deadline</a:t>
                      </a:r>
                      <a:endParaRPr lang="en-US" sz="1600" b="0" i="0" u="none" strike="noStrike" noProof="0" dirty="0">
                        <a:effectLst/>
                        <a:latin typeface="Gill Sans M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270586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Dec 11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13. Security cooperation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dr. Hadar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  <a:tabLst>
                          <a:tab pos="457200" algn="l"/>
                        </a:tabLst>
                      </a:pP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Gill Sans M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9206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50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Student </a:t>
            </a:r>
            <a:r>
              <a:rPr lang="cs-CZ" dirty="0" err="1"/>
              <a:t>requirements</a:t>
            </a:r>
            <a:r>
              <a:rPr lang="cs-CZ" dirty="0"/>
              <a:t> (SR)</a:t>
            </a:r>
            <a:endParaRPr lang="cs-CZ" dirty="0" err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868803"/>
          </a:xfrm>
        </p:spPr>
        <p:txBody>
          <a:bodyPr>
            <a:normAutofit/>
          </a:bodyPr>
          <a:lstStyle/>
          <a:p>
            <a:pPr marL="305435" indent="-305435"/>
            <a:r>
              <a:rPr lang="cs-CZ" sz="2400" dirty="0" err="1"/>
              <a:t>All</a:t>
            </a:r>
            <a:r>
              <a:rPr lang="cs-CZ" sz="2400" dirty="0"/>
              <a:t> </a:t>
            </a:r>
            <a:r>
              <a:rPr lang="cs-CZ" sz="2400" dirty="0" err="1"/>
              <a:t>requirements</a:t>
            </a:r>
            <a:r>
              <a:rPr lang="cs-CZ" sz="2400" dirty="0"/>
              <a:t> are </a:t>
            </a:r>
            <a:r>
              <a:rPr lang="cs-CZ" sz="2400" dirty="0" err="1"/>
              <a:t>mandatory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successful</a:t>
            </a:r>
            <a:r>
              <a:rPr lang="cs-CZ" sz="2400" dirty="0"/>
              <a:t> </a:t>
            </a:r>
            <a:r>
              <a:rPr lang="cs-CZ" sz="2400" dirty="0" err="1"/>
              <a:t>completion</a:t>
            </a:r>
          </a:p>
          <a:p>
            <a:pPr marL="305435" indent="-305435"/>
            <a:endParaRPr lang="cs-CZ" sz="2400" dirty="0"/>
          </a:p>
          <a:p>
            <a:pPr marL="305435" indent="-305435"/>
            <a:r>
              <a:rPr lang="cs-CZ" sz="2400" dirty="0" err="1"/>
              <a:t>Midterm</a:t>
            </a:r>
            <a:r>
              <a:rPr lang="cs-CZ" sz="2400" dirty="0"/>
              <a:t> I. + </a:t>
            </a:r>
            <a:r>
              <a:rPr lang="cs-CZ" sz="2400" dirty="0" err="1"/>
              <a:t>Midterm</a:t>
            </a:r>
            <a:r>
              <a:rPr lang="cs-CZ" sz="2400" dirty="0"/>
              <a:t> II.</a:t>
            </a:r>
          </a:p>
          <a:p>
            <a:pPr marL="305435" indent="-305435"/>
            <a:r>
              <a:rPr lang="cs-CZ" sz="2400" dirty="0" err="1"/>
              <a:t>Essay</a:t>
            </a:r>
          </a:p>
          <a:p>
            <a:pPr marL="305435" indent="-305435"/>
            <a:r>
              <a:rPr lang="cs-CZ" sz="2400" dirty="0" err="1"/>
              <a:t>Exam</a:t>
            </a:r>
          </a:p>
          <a:p>
            <a:pPr marL="305435" indent="-305435"/>
            <a:endParaRPr lang="cs-CZ" sz="2400" dirty="0"/>
          </a:p>
          <a:p>
            <a:pPr marL="305435" indent="-305435"/>
            <a:r>
              <a:rPr lang="cs-CZ" sz="2400" dirty="0" err="1"/>
              <a:t>Read</a:t>
            </a:r>
            <a:r>
              <a:rPr lang="cs-CZ" sz="2400" dirty="0"/>
              <a:t> </a:t>
            </a:r>
            <a:r>
              <a:rPr lang="cs-CZ" sz="2400" dirty="0" err="1"/>
              <a:t>required</a:t>
            </a:r>
            <a:r>
              <a:rPr lang="cs-CZ" sz="2400" dirty="0"/>
              <a:t> </a:t>
            </a:r>
            <a:r>
              <a:rPr lang="cs-CZ" sz="2400" dirty="0" err="1"/>
              <a:t>literature</a:t>
            </a:r>
          </a:p>
          <a:p>
            <a:pPr marL="305435" indent="-305435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711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 - </a:t>
            </a:r>
            <a:r>
              <a:rPr lang="cs-CZ" dirty="0" err="1"/>
              <a:t>midterms</a:t>
            </a:r>
            <a:r>
              <a:rPr lang="cs-CZ" dirty="0"/>
              <a:t> and </a:t>
            </a:r>
            <a:r>
              <a:rPr lang="cs-CZ" dirty="0" err="1"/>
              <a:t>exam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05435" indent="-305435"/>
            <a:r>
              <a:rPr lang="cs-CZ" sz="2400" dirty="0" err="1"/>
              <a:t>Midterms</a:t>
            </a:r>
            <a:r>
              <a:rPr lang="cs-CZ" sz="2400" dirty="0"/>
              <a:t> are </a:t>
            </a:r>
            <a:r>
              <a:rPr lang="cs-CZ" sz="2400" dirty="0" err="1"/>
              <a:t>multiple-choice</a:t>
            </a:r>
            <a:r>
              <a:rPr lang="cs-CZ" sz="2400" dirty="0"/>
              <a:t> - </a:t>
            </a:r>
            <a:r>
              <a:rPr lang="cs-CZ" sz="2400" dirty="0" err="1"/>
              <a:t>take</a:t>
            </a:r>
            <a:r>
              <a:rPr lang="cs-CZ" sz="2400" dirty="0"/>
              <a:t> </a:t>
            </a:r>
            <a:r>
              <a:rPr lang="cs-CZ" sz="2400" dirty="0" err="1"/>
              <a:t>approx</a:t>
            </a:r>
            <a:r>
              <a:rPr lang="cs-CZ" sz="2400" dirty="0"/>
              <a:t>. 20minutes </a:t>
            </a:r>
            <a:r>
              <a:rPr lang="cs-CZ" sz="2400" b="1" dirty="0"/>
              <a:t>(</a:t>
            </a:r>
            <a:r>
              <a:rPr lang="cs-CZ" sz="2400" b="1" dirty="0" err="1"/>
              <a:t>Oct</a:t>
            </a:r>
            <a:r>
              <a:rPr lang="cs-CZ" sz="2400" b="1" dirty="0"/>
              <a:t>. 3</a:t>
            </a:r>
            <a:r>
              <a:rPr lang="en-US" sz="2400" b="1" dirty="0"/>
              <a:t>0</a:t>
            </a:r>
            <a:r>
              <a:rPr lang="cs-CZ" sz="2400" b="1" dirty="0"/>
              <a:t>, </a:t>
            </a:r>
            <a:r>
              <a:rPr lang="en-US" sz="2400" b="1" dirty="0" smtClean="0"/>
              <a:t>Dec. 4</a:t>
            </a:r>
            <a:r>
              <a:rPr lang="cs-CZ" sz="2400" b="1" dirty="0" smtClean="0"/>
              <a:t>)</a:t>
            </a:r>
            <a:endParaRPr lang="cs-CZ" sz="2400" b="1" dirty="0"/>
          </a:p>
          <a:p>
            <a:pPr marL="305435" indent="-305435"/>
            <a:r>
              <a:rPr lang="cs-CZ" sz="2400" dirty="0" err="1"/>
              <a:t>Midterms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a no-</a:t>
            </a:r>
            <a:r>
              <a:rPr lang="cs-CZ" sz="2400" dirty="0" err="1"/>
              <a:t>resit</a:t>
            </a:r>
            <a:r>
              <a:rPr lang="cs-CZ" sz="2400" dirty="0"/>
              <a:t> </a:t>
            </a:r>
            <a:r>
              <a:rPr lang="cs-CZ" sz="2400" dirty="0" err="1"/>
              <a:t>policy</a:t>
            </a:r>
            <a:endParaRPr lang="cs-CZ" sz="2400" dirty="0"/>
          </a:p>
          <a:p>
            <a:pPr marL="629920" lvl="1" indent="-305435"/>
            <a:r>
              <a:rPr lang="cs-CZ" sz="2200" dirty="0" err="1"/>
              <a:t>Exceptions</a:t>
            </a:r>
            <a:r>
              <a:rPr lang="cs-CZ" sz="2200" dirty="0"/>
              <a:t> </a:t>
            </a:r>
            <a:r>
              <a:rPr lang="cs-CZ" sz="2200" dirty="0" err="1"/>
              <a:t>apply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absence </a:t>
            </a:r>
            <a:r>
              <a:rPr lang="cs-CZ" sz="2200" dirty="0" err="1"/>
              <a:t>at</a:t>
            </a:r>
            <a:r>
              <a:rPr lang="cs-CZ" sz="2200" dirty="0"/>
              <a:t> test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excusable</a:t>
            </a:r>
            <a:endParaRPr lang="cs-CZ" sz="2200" dirty="0"/>
          </a:p>
          <a:p>
            <a:pPr marL="305435" indent="-305435"/>
            <a:r>
              <a:rPr lang="cs-CZ" sz="2400" dirty="0" err="1"/>
              <a:t>Midterms</a:t>
            </a:r>
            <a:r>
              <a:rPr lang="cs-CZ" sz="2400" dirty="0"/>
              <a:t> </a:t>
            </a:r>
            <a:r>
              <a:rPr lang="cs-CZ" sz="2400" dirty="0" err="1"/>
              <a:t>cover</a:t>
            </a:r>
            <a:r>
              <a:rPr lang="cs-CZ" sz="2400" dirty="0"/>
              <a:t> </a:t>
            </a:r>
            <a:r>
              <a:rPr lang="cs-CZ" sz="2400" dirty="0" err="1"/>
              <a:t>previous</a:t>
            </a:r>
            <a:r>
              <a:rPr lang="cs-CZ" sz="2400" dirty="0"/>
              <a:t> </a:t>
            </a:r>
            <a:r>
              <a:rPr lang="cs-CZ" sz="2400" dirty="0" err="1"/>
              <a:t>lectures</a:t>
            </a:r>
            <a:r>
              <a:rPr lang="cs-CZ" sz="2400" dirty="0"/>
              <a:t>, </a:t>
            </a:r>
            <a:r>
              <a:rPr lang="cs-CZ" sz="2400" dirty="0" err="1"/>
              <a:t>presentations</a:t>
            </a:r>
            <a:r>
              <a:rPr lang="cs-CZ" sz="2400" dirty="0"/>
              <a:t>, and </a:t>
            </a:r>
            <a:r>
              <a:rPr lang="cs-CZ" sz="2400" dirty="0" err="1"/>
              <a:t>especially</a:t>
            </a:r>
            <a:r>
              <a:rPr lang="cs-CZ" sz="2400" dirty="0"/>
              <a:t> </a:t>
            </a:r>
            <a:r>
              <a:rPr lang="cs-CZ" sz="2400" dirty="0" err="1"/>
              <a:t>literature</a:t>
            </a:r>
            <a:endParaRPr lang="cs-CZ" sz="2400" dirty="0"/>
          </a:p>
          <a:p>
            <a:pPr marL="629920" lvl="1" indent="-305435"/>
            <a:endParaRPr lang="cs-CZ" sz="2000" dirty="0"/>
          </a:p>
          <a:p>
            <a:pPr marL="305435" indent="-305435"/>
            <a:r>
              <a:rPr lang="cs-CZ" sz="2400" dirty="0" err="1"/>
              <a:t>Exam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open </a:t>
            </a:r>
            <a:r>
              <a:rPr lang="cs-CZ" sz="2400" dirty="0" err="1"/>
              <a:t>question</a:t>
            </a:r>
            <a:endParaRPr lang="cs-CZ" sz="2400" dirty="0"/>
          </a:p>
          <a:p>
            <a:pPr marL="629920" lvl="1" indent="-305435"/>
            <a:r>
              <a:rPr lang="cs-CZ" sz="2200" dirty="0" err="1"/>
              <a:t>Broader</a:t>
            </a:r>
            <a:r>
              <a:rPr lang="cs-CZ" sz="2200" dirty="0"/>
              <a:t> </a:t>
            </a:r>
            <a:r>
              <a:rPr lang="cs-CZ" sz="2200" dirty="0" err="1"/>
              <a:t>concept</a:t>
            </a:r>
            <a:r>
              <a:rPr lang="cs-CZ" sz="2200" dirty="0"/>
              <a:t> </a:t>
            </a:r>
            <a:r>
              <a:rPr lang="cs-CZ" sz="2200" dirty="0" err="1"/>
              <a:t>questions</a:t>
            </a:r>
            <a:endParaRPr lang="cs-CZ" sz="2200" dirty="0"/>
          </a:p>
          <a:p>
            <a:pPr marL="629920" lvl="1" indent="-305435"/>
            <a:r>
              <a:rPr lang="cs-CZ" sz="2200" dirty="0" err="1"/>
              <a:t>Dispersed</a:t>
            </a:r>
            <a:r>
              <a:rPr lang="cs-CZ" sz="2200" dirty="0"/>
              <a:t> </a:t>
            </a:r>
            <a:r>
              <a:rPr lang="cs-CZ" sz="2200" dirty="0" err="1"/>
              <a:t>across</a:t>
            </a:r>
            <a:r>
              <a:rPr lang="cs-CZ" sz="2200" dirty="0"/>
              <a:t> </a:t>
            </a:r>
            <a:r>
              <a:rPr lang="cs-CZ" sz="2200" dirty="0" err="1"/>
              <a:t>studied</a:t>
            </a:r>
            <a:r>
              <a:rPr lang="cs-CZ" sz="2200" dirty="0"/>
              <a:t> </a:t>
            </a:r>
            <a:r>
              <a:rPr lang="cs-CZ" sz="2200" dirty="0" err="1"/>
              <a:t>topics</a:t>
            </a:r>
            <a:endParaRPr lang="cs-CZ" sz="2200" dirty="0"/>
          </a:p>
          <a:p>
            <a:pPr marL="629920" lvl="1" indent="-305435"/>
            <a:r>
              <a:rPr lang="cs-CZ" sz="2200" dirty="0" err="1"/>
              <a:t>Resit</a:t>
            </a:r>
            <a:r>
              <a:rPr lang="cs-CZ" sz="2200" dirty="0"/>
              <a:t> </a:t>
            </a:r>
            <a:r>
              <a:rPr lang="cs-CZ" sz="2200" dirty="0" err="1"/>
              <a:t>policy</a:t>
            </a:r>
            <a:r>
              <a:rPr lang="cs-CZ" sz="2200" dirty="0"/>
              <a:t> as </a:t>
            </a:r>
            <a:r>
              <a:rPr lang="cs-CZ" sz="2200" dirty="0" err="1"/>
              <a:t>regular</a:t>
            </a:r>
            <a:r>
              <a:rPr lang="cs-CZ" sz="2200" dirty="0"/>
              <a:t> </a:t>
            </a:r>
            <a:r>
              <a:rPr lang="cs-CZ" sz="2200" dirty="0" err="1"/>
              <a:t>exam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1258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 - </a:t>
            </a:r>
            <a:r>
              <a:rPr lang="cs-CZ" dirty="0" err="1"/>
              <a:t>Essay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532921"/>
            <a:ext cx="11029615" cy="4173603"/>
          </a:xfrm>
        </p:spPr>
        <p:txBody>
          <a:bodyPr>
            <a:normAutofit fontScale="92500" lnSpcReduction="20000"/>
          </a:bodyPr>
          <a:lstStyle/>
          <a:p>
            <a:pPr marL="305435" indent="-305435"/>
            <a:r>
              <a:rPr lang="en-US" sz="2400" dirty="0"/>
              <a:t>Topic chosen from broader list provided by lecturers</a:t>
            </a:r>
          </a:p>
          <a:p>
            <a:pPr marL="305435" indent="-305435"/>
            <a:r>
              <a:rPr lang="en-US" sz="2400" dirty="0"/>
              <a:t>To be specified in communication with corresponding lecturer</a:t>
            </a:r>
          </a:p>
          <a:p>
            <a:pPr marL="305435" indent="-305435"/>
            <a:r>
              <a:rPr lang="en-US" sz="2400" dirty="0"/>
              <a:t>5000 words (14pages)</a:t>
            </a:r>
          </a:p>
          <a:p>
            <a:pPr marL="305435" indent="-305435"/>
            <a:r>
              <a:rPr lang="en-US" sz="2400" dirty="0"/>
              <a:t>Topic locked-in </a:t>
            </a:r>
            <a:r>
              <a:rPr lang="en-US" sz="2400" b="1" dirty="0"/>
              <a:t>December 4th</a:t>
            </a:r>
          </a:p>
          <a:p>
            <a:pPr marL="305435" indent="-305435"/>
            <a:endParaRPr lang="en-US" sz="2400" dirty="0"/>
          </a:p>
          <a:p>
            <a:pPr marL="305435" indent="-305435"/>
            <a:r>
              <a:rPr lang="en-US" sz="2400" dirty="0"/>
              <a:t>Submission deadline </a:t>
            </a:r>
            <a:r>
              <a:rPr lang="en-US" sz="2400" b="1" dirty="0"/>
              <a:t>January 15th, 2019</a:t>
            </a:r>
          </a:p>
          <a:p>
            <a:pPr marL="629920" lvl="1" indent="-305435"/>
            <a:r>
              <a:rPr lang="en-US" sz="2200" dirty="0"/>
              <a:t>need not be submitted prior to attending exam</a:t>
            </a:r>
          </a:p>
          <a:p>
            <a:pPr marL="305435" indent="-305435"/>
            <a:r>
              <a:rPr lang="en-US" sz="2400" dirty="0"/>
              <a:t>Essay structure, content, and weights of individual aspects provided in syllabus</a:t>
            </a:r>
          </a:p>
          <a:p>
            <a:pPr marL="305435" indent="-305435"/>
            <a:r>
              <a:rPr lang="en-US" sz="2400" i="1" dirty="0"/>
              <a:t>focus on the issue; make comparisons; support by data/theoretical literature; provide an informed opinion in the conclusion</a:t>
            </a:r>
            <a:endParaRPr lang="en-US" sz="1900" dirty="0"/>
          </a:p>
          <a:p>
            <a:pPr marL="305435" indent="-305435"/>
            <a:endParaRPr lang="en-US" sz="2400" dirty="0"/>
          </a:p>
          <a:p>
            <a:pPr marL="305435" indent="-305435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392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grading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3143" y="2123228"/>
            <a:ext cx="3822190" cy="3633047"/>
          </a:xfrm>
        </p:spPr>
        <p:txBody>
          <a:bodyPr/>
          <a:lstStyle/>
          <a:p>
            <a:pPr marL="305435" indent="-305435"/>
            <a:r>
              <a:rPr lang="cs-CZ" sz="2400" dirty="0" err="1"/>
              <a:t>Midterm</a:t>
            </a:r>
            <a:r>
              <a:rPr lang="cs-CZ" sz="2400" dirty="0"/>
              <a:t> I.   -   15p</a:t>
            </a:r>
          </a:p>
          <a:p>
            <a:pPr marL="305435" indent="-305435"/>
            <a:r>
              <a:rPr lang="cs-CZ" sz="2400" dirty="0" err="1"/>
              <a:t>Midterm</a:t>
            </a:r>
            <a:r>
              <a:rPr lang="cs-CZ" sz="2400" dirty="0"/>
              <a:t> II.  -   15p</a:t>
            </a:r>
          </a:p>
          <a:p>
            <a:pPr marL="305435" indent="-305435"/>
            <a:r>
              <a:rPr lang="cs-CZ" sz="2400" dirty="0" err="1"/>
              <a:t>Essay</a:t>
            </a:r>
            <a:r>
              <a:rPr lang="cs-CZ" sz="2400" dirty="0"/>
              <a:t>          -   30p</a:t>
            </a:r>
          </a:p>
          <a:p>
            <a:pPr marL="305435" indent="-305435"/>
            <a:r>
              <a:rPr lang="cs-CZ" sz="2400" dirty="0" err="1"/>
              <a:t>Exam</a:t>
            </a:r>
            <a:r>
              <a:rPr lang="cs-CZ" sz="2400" dirty="0"/>
              <a:t>          -   40p</a:t>
            </a:r>
          </a:p>
          <a:p>
            <a:pPr marL="305435" indent="-305435"/>
            <a:endParaRPr lang="cs-CZ" sz="2400" dirty="0"/>
          </a:p>
          <a:p>
            <a:pPr marL="305435" indent="-305435"/>
            <a:r>
              <a:rPr lang="cs-CZ" sz="2400" dirty="0" err="1"/>
              <a:t>Total</a:t>
            </a:r>
            <a:r>
              <a:rPr lang="cs-CZ" sz="2400" dirty="0"/>
              <a:t> 100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60EDF84-13C9-4978-9E5B-A4362DA0A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5517" y="2294678"/>
            <a:ext cx="5422392" cy="3633047"/>
          </a:xfrm>
        </p:spPr>
        <p:txBody>
          <a:bodyPr/>
          <a:lstStyle/>
          <a:p>
            <a:pPr marL="305435" indent="-305435"/>
            <a:r>
              <a:rPr lang="cs-CZ" sz="2400" dirty="0"/>
              <a:t>100-95 </a:t>
            </a:r>
            <a:r>
              <a:rPr lang="cs-CZ" sz="2400" dirty="0" err="1"/>
              <a:t>points</a:t>
            </a:r>
            <a:r>
              <a:rPr lang="cs-CZ" sz="2400" dirty="0"/>
              <a:t> = A </a:t>
            </a:r>
          </a:p>
          <a:p>
            <a:pPr marL="320040" indent="-305435"/>
            <a:r>
              <a:rPr lang="cs-CZ" sz="2400" dirty="0"/>
              <a:t>94-88 </a:t>
            </a:r>
            <a:r>
              <a:rPr lang="cs-CZ" sz="2400" dirty="0" err="1"/>
              <a:t>points</a:t>
            </a:r>
            <a:r>
              <a:rPr lang="cs-CZ" sz="2400" dirty="0"/>
              <a:t> = B </a:t>
            </a:r>
          </a:p>
          <a:p>
            <a:pPr marL="320040" indent="-305435"/>
            <a:r>
              <a:rPr lang="cs-CZ" sz="2400" dirty="0"/>
              <a:t>87-77 </a:t>
            </a:r>
            <a:r>
              <a:rPr lang="cs-CZ" sz="2400" dirty="0" err="1"/>
              <a:t>points</a:t>
            </a:r>
            <a:r>
              <a:rPr lang="cs-CZ" sz="2400" dirty="0"/>
              <a:t> = C  </a:t>
            </a:r>
          </a:p>
          <a:p>
            <a:pPr marL="320040" indent="-305435"/>
            <a:r>
              <a:rPr lang="cs-CZ" sz="2400" dirty="0"/>
              <a:t>76-68 </a:t>
            </a:r>
            <a:r>
              <a:rPr lang="cs-CZ" sz="2400" dirty="0" err="1"/>
              <a:t>points</a:t>
            </a:r>
            <a:r>
              <a:rPr lang="cs-CZ" sz="2400" dirty="0"/>
              <a:t> = D  </a:t>
            </a:r>
          </a:p>
          <a:p>
            <a:pPr marL="320040" indent="-305435"/>
            <a:r>
              <a:rPr lang="cs-CZ" sz="2400" dirty="0"/>
              <a:t>67-60 </a:t>
            </a:r>
            <a:r>
              <a:rPr lang="cs-CZ" sz="2400" dirty="0" err="1"/>
              <a:t>points</a:t>
            </a:r>
            <a:r>
              <a:rPr lang="cs-CZ" sz="2400" dirty="0"/>
              <a:t> = E  </a:t>
            </a:r>
          </a:p>
          <a:p>
            <a:pPr marL="320040" indent="-305435"/>
            <a:r>
              <a:rPr lang="cs-CZ" sz="2400" dirty="0"/>
              <a:t>&lt;60 </a:t>
            </a:r>
            <a:r>
              <a:rPr lang="cs-CZ" sz="2400" dirty="0" err="1"/>
              <a:t>points</a:t>
            </a:r>
            <a:r>
              <a:rPr lang="cs-CZ" sz="2400" dirty="0"/>
              <a:t> = F = </a:t>
            </a:r>
            <a:r>
              <a:rPr lang="cs-CZ" sz="2400" dirty="0" err="1"/>
              <a:t>failed</a:t>
            </a:r>
          </a:p>
          <a:p>
            <a:pPr marL="305435" indent="-305435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66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1DC8E-5706-4CAE-89DD-1C1C647F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faq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8A66D2-81CF-4572-9407-F0801BCD7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0215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05435" indent="-305435"/>
            <a:r>
              <a:rPr lang="cs-CZ" sz="2400" err="1"/>
              <a:t>Will</a:t>
            </a:r>
            <a:r>
              <a:rPr lang="cs-CZ" sz="2400" dirty="0"/>
              <a:t> </a:t>
            </a:r>
            <a:r>
              <a:rPr lang="cs-CZ" sz="2400" err="1"/>
              <a:t>the</a:t>
            </a:r>
            <a:r>
              <a:rPr lang="cs-CZ" sz="2400" dirty="0"/>
              <a:t> </a:t>
            </a:r>
            <a:r>
              <a:rPr lang="cs-CZ" sz="2400" err="1"/>
              <a:t>lectures</a:t>
            </a:r>
            <a:r>
              <a:rPr lang="cs-CZ" sz="2400" dirty="0"/>
              <a:t> </a:t>
            </a:r>
            <a:r>
              <a:rPr lang="cs-CZ" sz="2400" err="1"/>
              <a:t>be</a:t>
            </a:r>
            <a:r>
              <a:rPr lang="cs-CZ" sz="2400" dirty="0"/>
              <a:t> uploaded</a:t>
            </a:r>
            <a:r>
              <a:rPr lang="cs-CZ" sz="2400"/>
              <a:t>? </a:t>
            </a:r>
            <a:r>
              <a:rPr lang="cs-CZ" sz="2400" b="1"/>
              <a:t>YES</a:t>
            </a:r>
          </a:p>
          <a:p>
            <a:pPr marL="305435" indent="-305435"/>
            <a:r>
              <a:rPr lang="cs-CZ" sz="2400"/>
              <a:t>Is lecture attendance mandatory? </a:t>
            </a:r>
            <a:r>
              <a:rPr lang="cs-CZ" sz="2400" b="1"/>
              <a:t>NO</a:t>
            </a:r>
          </a:p>
          <a:p>
            <a:pPr marL="305435" indent="-305435"/>
            <a:r>
              <a:rPr lang="cs-CZ" sz="2400"/>
              <a:t>Who do I talk to about:</a:t>
            </a:r>
            <a:endParaRPr lang="cs-CZ" sz="2400" dirty="0"/>
          </a:p>
          <a:p>
            <a:pPr marL="629920" lvl="1" indent="-305435"/>
            <a:r>
              <a:rPr lang="cs-CZ" sz="2000"/>
              <a:t>General course issues – </a:t>
            </a:r>
            <a:r>
              <a:rPr lang="cs-CZ" sz="2000" b="1"/>
              <a:t>dr. Chovančík</a:t>
            </a:r>
            <a:endParaRPr lang="cs-CZ" sz="2000" b="1" dirty="0"/>
          </a:p>
          <a:p>
            <a:pPr marL="629920" lvl="1" indent="-305435"/>
            <a:r>
              <a:rPr lang="cs-CZ" sz="2000"/>
              <a:t>Topics for essays – </a:t>
            </a:r>
            <a:r>
              <a:rPr lang="cs-CZ" sz="2000" b="1"/>
              <a:t>corresponding lecturer</a:t>
            </a:r>
            <a:endParaRPr lang="cs-CZ" sz="2000" b="1" dirty="0"/>
          </a:p>
          <a:p>
            <a:pPr marL="629920" lvl="1" indent="-305435"/>
            <a:r>
              <a:rPr lang="cs-CZ" sz="2000"/>
              <a:t>Resits and absences - </a:t>
            </a:r>
            <a:r>
              <a:rPr lang="cs-CZ" sz="2000" b="1"/>
              <a:t>dr. Chovančík </a:t>
            </a:r>
            <a:endParaRPr lang="cs-CZ" sz="2000" b="1" dirty="0"/>
          </a:p>
          <a:p>
            <a:pPr marL="629920" lvl="1" indent="-305435"/>
            <a:endParaRPr lang="cs-CZ" sz="2000" dirty="0"/>
          </a:p>
          <a:p>
            <a:pPr marL="305435" indent="-305435"/>
            <a:r>
              <a:rPr lang="cs-CZ" sz="2400"/>
              <a:t>Can I get a good grade if I don't read the lierature? </a:t>
            </a:r>
            <a:r>
              <a:rPr lang="cs-CZ" sz="2400" b="1"/>
              <a:t>NO</a:t>
            </a:r>
          </a:p>
          <a:p>
            <a:pPr marL="629920" lvl="1" indent="-305435"/>
            <a:r>
              <a:rPr lang="cs-CZ" sz="2200"/>
              <a:t>Can I at least pass? </a:t>
            </a:r>
            <a:r>
              <a:rPr lang="cs-CZ" sz="2200" b="1"/>
              <a:t>Not likely</a:t>
            </a:r>
          </a:p>
        </p:txBody>
      </p:sp>
    </p:spTree>
    <p:extLst>
      <p:ext uri="{BB962C8B-B14F-4D97-AF65-F5344CB8AC3E}">
        <p14:creationId xmlns:p14="http://schemas.microsoft.com/office/powerpoint/2010/main" val="124759261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47</TotalTime>
  <Words>394</Words>
  <Application>Microsoft Office PowerPoint</Application>
  <PresentationFormat>Širokoúhlá obrazovka</PresentationFormat>
  <Paragraphs>114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Dividend</vt:lpstr>
      <vt:lpstr>International security - ire107</vt:lpstr>
      <vt:lpstr>Course outcomes</vt:lpstr>
      <vt:lpstr>Tackled questions</vt:lpstr>
      <vt:lpstr>course structure</vt:lpstr>
      <vt:lpstr>Student requirements (SR)</vt:lpstr>
      <vt:lpstr>SR - midterms and exam</vt:lpstr>
      <vt:lpstr>SR - Essay</vt:lpstr>
      <vt:lpstr>grading</vt:lpstr>
      <vt:lpstr>faq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Martin Chovančík</cp:lastModifiedBy>
  <cp:revision>97</cp:revision>
  <dcterms:created xsi:type="dcterms:W3CDTF">2014-08-26T23:51:37Z</dcterms:created>
  <dcterms:modified xsi:type="dcterms:W3CDTF">2018-11-13T14:51:56Z</dcterms:modified>
</cp:coreProperties>
</file>