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56" r:id="rId2"/>
    <p:sldId id="258" r:id="rId3"/>
    <p:sldId id="260" r:id="rId4"/>
    <p:sldId id="257" r:id="rId5"/>
    <p:sldId id="259" r:id="rId6"/>
    <p:sldId id="262" r:id="rId7"/>
    <p:sldId id="266" r:id="rId8"/>
    <p:sldId id="261" r:id="rId9"/>
    <p:sldId id="275" r:id="rId10"/>
    <p:sldId id="276" r:id="rId11"/>
    <p:sldId id="272" r:id="rId12"/>
    <p:sldId id="273" r:id="rId13"/>
    <p:sldId id="269" r:id="rId14"/>
    <p:sldId id="267" r:id="rId15"/>
    <p:sldId id="268" r:id="rId16"/>
    <p:sldId id="265" r:id="rId17"/>
    <p:sldId id="264" r:id="rId18"/>
    <p:sldId id="271" r:id="rId19"/>
    <p:sldId id="26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4C7120-FB5F-4E33-8695-3EE382E06525}" v="54" dt="2018-09-18T12:08:37.948"/>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Světlý styl 1 – zvýraznění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Světlý sty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D083AE6-46FA-4A59-8FB0-9F97EB10719F}" styleName="Světlý styl 3 – zvýraznění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6D9F66E-5EB9-4882-86FB-DCBF35E3C3E4}" styleName="Střední styl 4 – zvýraznění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99" autoAdjust="0"/>
    <p:restoredTop sz="74269" autoAdjust="0"/>
  </p:normalViewPr>
  <p:slideViewPr>
    <p:cSldViewPr snapToGrid="0">
      <p:cViewPr varScale="1">
        <p:scale>
          <a:sx n="57" d="100"/>
          <a:sy n="57" d="100"/>
        </p:scale>
        <p:origin x="12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3AABC8-F32E-4B25-9359-B74BAEF2E6F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cs-CZ"/>
        </a:p>
      </dgm:t>
    </dgm:pt>
    <dgm:pt modelId="{9798F2C8-A2F0-4C18-AC06-CC896695F4F3}">
      <dgm:prSet phldrT="[Text]"/>
      <dgm:spPr/>
      <dgm:t>
        <a:bodyPr/>
        <a:lstStyle/>
        <a:p>
          <a:r>
            <a:rPr lang="en-US" dirty="0"/>
            <a:t>System</a:t>
          </a:r>
          <a:endParaRPr lang="cs-CZ" dirty="0"/>
        </a:p>
      </dgm:t>
    </dgm:pt>
    <dgm:pt modelId="{C83D3E64-1C11-4896-9F4B-3D4CB637C04D}" type="parTrans" cxnId="{FF970E55-C348-441B-B278-3071CA012910}">
      <dgm:prSet/>
      <dgm:spPr/>
      <dgm:t>
        <a:bodyPr/>
        <a:lstStyle/>
        <a:p>
          <a:endParaRPr lang="cs-CZ"/>
        </a:p>
      </dgm:t>
    </dgm:pt>
    <dgm:pt modelId="{E28F8154-AB05-4DF6-A4E4-F4D8F0656DA4}" type="sibTrans" cxnId="{FF970E55-C348-441B-B278-3071CA012910}">
      <dgm:prSet/>
      <dgm:spPr/>
      <dgm:t>
        <a:bodyPr/>
        <a:lstStyle/>
        <a:p>
          <a:endParaRPr lang="cs-CZ"/>
        </a:p>
      </dgm:t>
    </dgm:pt>
    <dgm:pt modelId="{B52EABE4-45ED-4CA3-B4EA-BBC83FFD4FD9}">
      <dgm:prSet phldrT="[Text]"/>
      <dgm:spPr/>
      <dgm:t>
        <a:bodyPr/>
        <a:lstStyle/>
        <a:p>
          <a:pPr algn="l"/>
          <a:r>
            <a:rPr lang="en-US" dirty="0"/>
            <a:t>anarchic nature of system</a:t>
          </a:r>
          <a:endParaRPr lang="cs-CZ" dirty="0"/>
        </a:p>
      </dgm:t>
    </dgm:pt>
    <dgm:pt modelId="{EB3A2F91-E9DB-4879-82C0-8908FBE21B87}" type="parTrans" cxnId="{0114C9D9-0D21-4223-88F0-DC02EB8D4781}">
      <dgm:prSet/>
      <dgm:spPr/>
      <dgm:t>
        <a:bodyPr/>
        <a:lstStyle/>
        <a:p>
          <a:endParaRPr lang="cs-CZ"/>
        </a:p>
      </dgm:t>
    </dgm:pt>
    <dgm:pt modelId="{A9EC7C99-B15D-427C-83FD-C43EA8B87BFE}" type="sibTrans" cxnId="{0114C9D9-0D21-4223-88F0-DC02EB8D4781}">
      <dgm:prSet/>
      <dgm:spPr/>
      <dgm:t>
        <a:bodyPr/>
        <a:lstStyle/>
        <a:p>
          <a:endParaRPr lang="cs-CZ"/>
        </a:p>
      </dgm:t>
    </dgm:pt>
    <dgm:pt modelId="{D0BDBB89-A08A-4EE4-836D-8D333B8599A6}">
      <dgm:prSet phldrT="[Text]"/>
      <dgm:spPr/>
      <dgm:t>
        <a:bodyPr/>
        <a:lstStyle/>
        <a:p>
          <a:r>
            <a:rPr lang="en-US" dirty="0"/>
            <a:t>National	</a:t>
          </a:r>
          <a:endParaRPr lang="cs-CZ" dirty="0"/>
        </a:p>
      </dgm:t>
    </dgm:pt>
    <dgm:pt modelId="{192A1B5A-7C33-4B96-A57B-39BACBE746C0}" type="parTrans" cxnId="{FD1E09DC-1B71-4CAD-890B-CEED3086FBE9}">
      <dgm:prSet/>
      <dgm:spPr/>
      <dgm:t>
        <a:bodyPr/>
        <a:lstStyle/>
        <a:p>
          <a:endParaRPr lang="cs-CZ"/>
        </a:p>
      </dgm:t>
    </dgm:pt>
    <dgm:pt modelId="{9D26A053-CCBB-49DD-9EFD-FD2FCE2BFF5E}" type="sibTrans" cxnId="{FD1E09DC-1B71-4CAD-890B-CEED3086FBE9}">
      <dgm:prSet/>
      <dgm:spPr/>
      <dgm:t>
        <a:bodyPr/>
        <a:lstStyle/>
        <a:p>
          <a:endParaRPr lang="cs-CZ"/>
        </a:p>
      </dgm:t>
    </dgm:pt>
    <dgm:pt modelId="{DDE98315-429D-4B9A-B4AA-F7C2A71599C4}">
      <dgm:prSet phldrT="[Text]"/>
      <dgm:spPr/>
      <dgm:t>
        <a:bodyPr/>
        <a:lstStyle/>
        <a:p>
          <a:r>
            <a:rPr lang="en-US" dirty="0"/>
            <a:t>regime type</a:t>
          </a:r>
          <a:endParaRPr lang="cs-CZ" dirty="0"/>
        </a:p>
      </dgm:t>
    </dgm:pt>
    <dgm:pt modelId="{C0BD6846-23A8-49F8-BB2E-5B747E641D76}" type="parTrans" cxnId="{3D159CC0-B27A-4458-80A8-411AC091CABD}">
      <dgm:prSet/>
      <dgm:spPr/>
      <dgm:t>
        <a:bodyPr/>
        <a:lstStyle/>
        <a:p>
          <a:endParaRPr lang="cs-CZ"/>
        </a:p>
      </dgm:t>
    </dgm:pt>
    <dgm:pt modelId="{804CF65A-40F5-4EA4-84BC-02BF4976E79A}" type="sibTrans" cxnId="{3D159CC0-B27A-4458-80A8-411AC091CABD}">
      <dgm:prSet/>
      <dgm:spPr/>
      <dgm:t>
        <a:bodyPr/>
        <a:lstStyle/>
        <a:p>
          <a:endParaRPr lang="cs-CZ"/>
        </a:p>
      </dgm:t>
    </dgm:pt>
    <dgm:pt modelId="{BAE51789-88B5-40A0-8035-53BD0D22AB85}">
      <dgm:prSet phldrT="[Text]"/>
      <dgm:spPr/>
      <dgm:t>
        <a:bodyPr/>
        <a:lstStyle/>
        <a:p>
          <a:r>
            <a:rPr lang="en-US" dirty="0"/>
            <a:t>Individual</a:t>
          </a:r>
          <a:endParaRPr lang="cs-CZ" dirty="0"/>
        </a:p>
      </dgm:t>
    </dgm:pt>
    <dgm:pt modelId="{34F6ACC2-C244-4BC5-BDA6-C78336B98B35}" type="parTrans" cxnId="{DF1DA44C-67FE-49C2-ADD9-118FCF8EFAEB}">
      <dgm:prSet/>
      <dgm:spPr/>
      <dgm:t>
        <a:bodyPr/>
        <a:lstStyle/>
        <a:p>
          <a:endParaRPr lang="cs-CZ"/>
        </a:p>
      </dgm:t>
    </dgm:pt>
    <dgm:pt modelId="{5B7600ED-C62B-47E2-898B-7627C45DBAA0}" type="sibTrans" cxnId="{DF1DA44C-67FE-49C2-ADD9-118FCF8EFAEB}">
      <dgm:prSet/>
      <dgm:spPr/>
      <dgm:t>
        <a:bodyPr/>
        <a:lstStyle/>
        <a:p>
          <a:endParaRPr lang="cs-CZ"/>
        </a:p>
      </dgm:t>
    </dgm:pt>
    <dgm:pt modelId="{7097E1DA-7BB1-43D9-AFBD-211BFDC3961D}">
      <dgm:prSet phldrT="[Text]"/>
      <dgm:spPr/>
      <dgm:t>
        <a:bodyPr/>
        <a:lstStyle/>
        <a:p>
          <a:r>
            <a:rPr lang="en-US" dirty="0"/>
            <a:t>human nature</a:t>
          </a:r>
          <a:endParaRPr lang="cs-CZ" dirty="0"/>
        </a:p>
      </dgm:t>
    </dgm:pt>
    <dgm:pt modelId="{1F05A297-4F08-48C7-9AB8-7A001AEDB9E1}" type="parTrans" cxnId="{798E7A38-5874-4B6A-B51B-E0B6DB48FCB5}">
      <dgm:prSet/>
      <dgm:spPr/>
      <dgm:t>
        <a:bodyPr/>
        <a:lstStyle/>
        <a:p>
          <a:endParaRPr lang="cs-CZ"/>
        </a:p>
      </dgm:t>
    </dgm:pt>
    <dgm:pt modelId="{C23F4B67-D9E0-4AFA-94FF-A4E14D29D034}" type="sibTrans" cxnId="{798E7A38-5874-4B6A-B51B-E0B6DB48FCB5}">
      <dgm:prSet/>
      <dgm:spPr/>
      <dgm:t>
        <a:bodyPr/>
        <a:lstStyle/>
        <a:p>
          <a:endParaRPr lang="cs-CZ"/>
        </a:p>
      </dgm:t>
    </dgm:pt>
    <dgm:pt modelId="{9525CC0A-CC4C-4E78-8751-195D9CE8DC01}">
      <dgm:prSet phldrT="[Text]"/>
      <dgm:spPr/>
      <dgm:t>
        <a:bodyPr/>
        <a:lstStyle/>
        <a:p>
          <a:pPr algn="l"/>
          <a:r>
            <a:rPr lang="en-US" dirty="0"/>
            <a:t>distribution of power</a:t>
          </a:r>
          <a:endParaRPr lang="cs-CZ" dirty="0"/>
        </a:p>
      </dgm:t>
    </dgm:pt>
    <dgm:pt modelId="{9C4F490C-1784-48A3-BC52-E998B958BA91}" type="parTrans" cxnId="{48821BFC-5FD4-4AE7-B1DE-C3311D2192E9}">
      <dgm:prSet/>
      <dgm:spPr/>
      <dgm:t>
        <a:bodyPr/>
        <a:lstStyle/>
        <a:p>
          <a:endParaRPr lang="en-US"/>
        </a:p>
      </dgm:t>
    </dgm:pt>
    <dgm:pt modelId="{5C9FDAD1-5083-4A8D-A0BF-F2C9B7AC0687}" type="sibTrans" cxnId="{48821BFC-5FD4-4AE7-B1DE-C3311D2192E9}">
      <dgm:prSet/>
      <dgm:spPr/>
      <dgm:t>
        <a:bodyPr/>
        <a:lstStyle/>
        <a:p>
          <a:endParaRPr lang="en-US"/>
        </a:p>
      </dgm:t>
    </dgm:pt>
    <dgm:pt modelId="{79656FE7-EEFF-45F2-89F6-F5FFD48E3A82}">
      <dgm:prSet phldrT="[Text]"/>
      <dgm:spPr/>
      <dgm:t>
        <a:bodyPr/>
        <a:lstStyle/>
        <a:p>
          <a:pPr algn="l"/>
          <a:r>
            <a:rPr lang="en-US" dirty="0"/>
            <a:t>alliances and trade</a:t>
          </a:r>
          <a:endParaRPr lang="cs-CZ" dirty="0"/>
        </a:p>
      </dgm:t>
    </dgm:pt>
    <dgm:pt modelId="{C36C38F8-7EE3-4010-A187-9219E8A8C8CD}" type="parTrans" cxnId="{D04370E0-5749-4233-8ABF-F410309CE4EB}">
      <dgm:prSet/>
      <dgm:spPr/>
      <dgm:t>
        <a:bodyPr/>
        <a:lstStyle/>
        <a:p>
          <a:endParaRPr lang="en-US"/>
        </a:p>
      </dgm:t>
    </dgm:pt>
    <dgm:pt modelId="{7A4A3974-73A5-401B-8306-4DBEA337EC40}" type="sibTrans" cxnId="{D04370E0-5749-4233-8ABF-F410309CE4EB}">
      <dgm:prSet/>
      <dgm:spPr/>
      <dgm:t>
        <a:bodyPr/>
        <a:lstStyle/>
        <a:p>
          <a:endParaRPr lang="en-US"/>
        </a:p>
      </dgm:t>
    </dgm:pt>
    <dgm:pt modelId="{6D292023-CAE7-430A-B2C1-FC121E82BEFA}">
      <dgm:prSet phldrT="[Text]"/>
      <dgm:spPr/>
      <dgm:t>
        <a:bodyPr/>
        <a:lstStyle/>
        <a:p>
          <a:pPr algn="l"/>
          <a:r>
            <a:rPr lang="en-US" dirty="0"/>
            <a:t>system-wide norms</a:t>
          </a:r>
          <a:endParaRPr lang="cs-CZ" dirty="0"/>
        </a:p>
      </dgm:t>
    </dgm:pt>
    <dgm:pt modelId="{E77A0359-B602-4DF8-A893-FB69370DC595}" type="parTrans" cxnId="{83D32B11-B1FD-442A-AADF-3C20A8B34FB8}">
      <dgm:prSet/>
      <dgm:spPr/>
      <dgm:t>
        <a:bodyPr/>
        <a:lstStyle/>
        <a:p>
          <a:endParaRPr lang="en-US"/>
        </a:p>
      </dgm:t>
    </dgm:pt>
    <dgm:pt modelId="{F3B13992-FEE8-4558-9ED2-3C8463E6A74B}" type="sibTrans" cxnId="{83D32B11-B1FD-442A-AADF-3C20A8B34FB8}">
      <dgm:prSet/>
      <dgm:spPr/>
      <dgm:t>
        <a:bodyPr/>
        <a:lstStyle/>
        <a:p>
          <a:endParaRPr lang="en-US"/>
        </a:p>
      </dgm:t>
    </dgm:pt>
    <dgm:pt modelId="{E9AF0CBA-53CD-4762-B010-F3C1079875C8}">
      <dgm:prSet phldrT="[Text]"/>
      <dgm:spPr/>
      <dgm:t>
        <a:bodyPr/>
        <a:lstStyle/>
        <a:p>
          <a:r>
            <a:rPr lang="en-US" dirty="0"/>
            <a:t>policymaking process</a:t>
          </a:r>
          <a:endParaRPr lang="cs-CZ" dirty="0"/>
        </a:p>
      </dgm:t>
    </dgm:pt>
    <dgm:pt modelId="{9B6D536A-F564-404D-9AB4-77BA10030938}" type="parTrans" cxnId="{1C7467A0-9ED5-4078-BE03-C96509C2AB47}">
      <dgm:prSet/>
      <dgm:spPr/>
      <dgm:t>
        <a:bodyPr/>
        <a:lstStyle/>
        <a:p>
          <a:endParaRPr lang="en-US"/>
        </a:p>
      </dgm:t>
    </dgm:pt>
    <dgm:pt modelId="{BEF023DE-C397-4326-8D48-1B45C61EB12C}" type="sibTrans" cxnId="{1C7467A0-9ED5-4078-BE03-C96509C2AB47}">
      <dgm:prSet/>
      <dgm:spPr/>
      <dgm:t>
        <a:bodyPr/>
        <a:lstStyle/>
        <a:p>
          <a:endParaRPr lang="en-US"/>
        </a:p>
      </dgm:t>
    </dgm:pt>
    <dgm:pt modelId="{AA2A288B-8373-4D36-BD89-DD496FF83EDE}">
      <dgm:prSet phldrT="[Text]"/>
      <dgm:spPr/>
      <dgm:t>
        <a:bodyPr/>
        <a:lstStyle/>
        <a:p>
          <a:r>
            <a:rPr lang="en-US" dirty="0"/>
            <a:t>societal factors</a:t>
          </a:r>
          <a:endParaRPr lang="cs-CZ" dirty="0"/>
        </a:p>
      </dgm:t>
    </dgm:pt>
    <dgm:pt modelId="{6C6B4FDC-7499-4829-B974-46FCD72B87C4}" type="parTrans" cxnId="{249384B9-71BB-43DA-88F3-98409AC8C063}">
      <dgm:prSet/>
      <dgm:spPr/>
      <dgm:t>
        <a:bodyPr/>
        <a:lstStyle/>
        <a:p>
          <a:endParaRPr lang="en-US"/>
        </a:p>
      </dgm:t>
    </dgm:pt>
    <dgm:pt modelId="{2BF6134C-E6BA-4DCC-8215-70F2CC9EBC6C}" type="sibTrans" cxnId="{249384B9-71BB-43DA-88F3-98409AC8C063}">
      <dgm:prSet/>
      <dgm:spPr/>
      <dgm:t>
        <a:bodyPr/>
        <a:lstStyle/>
        <a:p>
          <a:endParaRPr lang="en-US"/>
        </a:p>
      </dgm:t>
    </dgm:pt>
    <dgm:pt modelId="{30B28644-DA35-4A96-BC62-90EFFB309112}">
      <dgm:prSet phldrT="[Text]"/>
      <dgm:spPr/>
      <dgm:t>
        <a:bodyPr/>
        <a:lstStyle/>
        <a:p>
          <a:r>
            <a:rPr lang="en-US" dirty="0"/>
            <a:t>economic system</a:t>
          </a:r>
          <a:endParaRPr lang="cs-CZ" dirty="0"/>
        </a:p>
      </dgm:t>
    </dgm:pt>
    <dgm:pt modelId="{BB65AEE6-A694-4D41-92C2-A91C336ACEE8}" type="parTrans" cxnId="{89131CC4-3D23-40F8-8BBC-AF04385E5392}">
      <dgm:prSet/>
      <dgm:spPr/>
      <dgm:t>
        <a:bodyPr/>
        <a:lstStyle/>
        <a:p>
          <a:endParaRPr lang="en-US"/>
        </a:p>
      </dgm:t>
    </dgm:pt>
    <dgm:pt modelId="{F3EA81D5-AFE7-48F5-B294-2143CC6C4FE9}" type="sibTrans" cxnId="{89131CC4-3D23-40F8-8BBC-AF04385E5392}">
      <dgm:prSet/>
      <dgm:spPr/>
      <dgm:t>
        <a:bodyPr/>
        <a:lstStyle/>
        <a:p>
          <a:endParaRPr lang="en-US"/>
        </a:p>
      </dgm:t>
    </dgm:pt>
    <dgm:pt modelId="{CBD8DF00-018A-4895-9CEC-419AAE114347}">
      <dgm:prSet phldrT="[Text]"/>
      <dgm:spPr/>
      <dgm:t>
        <a:bodyPr/>
        <a:lstStyle/>
        <a:p>
          <a:r>
            <a:rPr lang="en-US" dirty="0"/>
            <a:t>public opinion standing</a:t>
          </a:r>
          <a:endParaRPr lang="cs-CZ" dirty="0"/>
        </a:p>
      </dgm:t>
    </dgm:pt>
    <dgm:pt modelId="{A985CE2D-B206-4BE2-9881-4508D3B070A8}" type="parTrans" cxnId="{3A49B915-9248-49EB-A997-11FE1BF69C10}">
      <dgm:prSet/>
      <dgm:spPr/>
      <dgm:t>
        <a:bodyPr/>
        <a:lstStyle/>
        <a:p>
          <a:endParaRPr lang="en-US"/>
        </a:p>
      </dgm:t>
    </dgm:pt>
    <dgm:pt modelId="{EDDCA804-C4F2-4C76-9FA4-98BBE04B479E}" type="sibTrans" cxnId="{3A49B915-9248-49EB-A997-11FE1BF69C10}">
      <dgm:prSet/>
      <dgm:spPr/>
      <dgm:t>
        <a:bodyPr/>
        <a:lstStyle/>
        <a:p>
          <a:endParaRPr lang="en-US"/>
        </a:p>
      </dgm:t>
    </dgm:pt>
    <dgm:pt modelId="{3E1E72F7-6F08-498B-AD14-FFC281214056}">
      <dgm:prSet phldrT="[Text]"/>
      <dgm:spPr/>
      <dgm:t>
        <a:bodyPr/>
        <a:lstStyle/>
        <a:p>
          <a:r>
            <a:rPr lang="en-US" dirty="0"/>
            <a:t>interest group positions</a:t>
          </a:r>
          <a:endParaRPr lang="cs-CZ" dirty="0"/>
        </a:p>
      </dgm:t>
    </dgm:pt>
    <dgm:pt modelId="{A5041512-4CF3-40A2-B2FE-CE225909D7EF}" type="parTrans" cxnId="{891ABA2A-9736-4651-9E16-329B26DD747A}">
      <dgm:prSet/>
      <dgm:spPr/>
      <dgm:t>
        <a:bodyPr/>
        <a:lstStyle/>
        <a:p>
          <a:endParaRPr lang="en-US"/>
        </a:p>
      </dgm:t>
    </dgm:pt>
    <dgm:pt modelId="{6EF0F027-9927-40D5-B4B4-FDA2CDE522EF}" type="sibTrans" cxnId="{891ABA2A-9736-4651-9E16-329B26DD747A}">
      <dgm:prSet/>
      <dgm:spPr/>
      <dgm:t>
        <a:bodyPr/>
        <a:lstStyle/>
        <a:p>
          <a:endParaRPr lang="en-US"/>
        </a:p>
      </dgm:t>
    </dgm:pt>
    <dgm:pt modelId="{8ECF6888-0F7E-4626-B8D7-3DFF01BCA8BA}">
      <dgm:prSet phldrT="[Text]"/>
      <dgm:spPr/>
      <dgm:t>
        <a:bodyPr/>
        <a:lstStyle/>
        <a:p>
          <a:r>
            <a:rPr lang="en-US" dirty="0"/>
            <a:t>ethnicity, ideology</a:t>
          </a:r>
          <a:endParaRPr lang="cs-CZ" dirty="0"/>
        </a:p>
      </dgm:t>
    </dgm:pt>
    <dgm:pt modelId="{CC20C8EF-D23E-4CE3-A89C-354A33C5F35D}" type="parTrans" cxnId="{DF060707-7020-4F25-B2A1-A3D901AD49CE}">
      <dgm:prSet/>
      <dgm:spPr/>
      <dgm:t>
        <a:bodyPr/>
        <a:lstStyle/>
        <a:p>
          <a:endParaRPr lang="en-US"/>
        </a:p>
      </dgm:t>
    </dgm:pt>
    <dgm:pt modelId="{9D5279FA-EB5B-482F-808F-0B63D350CF15}" type="sibTrans" cxnId="{DF060707-7020-4F25-B2A1-A3D901AD49CE}">
      <dgm:prSet/>
      <dgm:spPr/>
      <dgm:t>
        <a:bodyPr/>
        <a:lstStyle/>
        <a:p>
          <a:endParaRPr lang="en-US"/>
        </a:p>
      </dgm:t>
    </dgm:pt>
    <dgm:pt modelId="{902DC329-DDC5-423F-82E4-B546A482A472}">
      <dgm:prSet phldrT="[Text]"/>
      <dgm:spPr/>
      <dgm:t>
        <a:bodyPr/>
        <a:lstStyle/>
        <a:p>
          <a:pPr algn="l"/>
          <a:r>
            <a:rPr lang="en-US" dirty="0"/>
            <a:t>number of players</a:t>
          </a:r>
          <a:endParaRPr lang="cs-CZ" dirty="0"/>
        </a:p>
      </dgm:t>
    </dgm:pt>
    <dgm:pt modelId="{4D1BCF0D-946A-4A29-8331-082D4C89F349}" type="parTrans" cxnId="{36B703A7-3790-41DB-B720-DADA0806CDF0}">
      <dgm:prSet/>
      <dgm:spPr/>
      <dgm:t>
        <a:bodyPr/>
        <a:lstStyle/>
        <a:p>
          <a:endParaRPr lang="en-US"/>
        </a:p>
      </dgm:t>
    </dgm:pt>
    <dgm:pt modelId="{922703AD-69CC-445B-9C79-48282F20EEB6}" type="sibTrans" cxnId="{36B703A7-3790-41DB-B720-DADA0806CDF0}">
      <dgm:prSet/>
      <dgm:spPr/>
      <dgm:t>
        <a:bodyPr/>
        <a:lstStyle/>
        <a:p>
          <a:endParaRPr lang="en-US"/>
        </a:p>
      </dgm:t>
    </dgm:pt>
    <dgm:pt modelId="{257D2744-7D75-4C29-9CA0-DA772FCFFD30}">
      <dgm:prSet phldrT="[Text]"/>
      <dgm:spPr/>
      <dgm:t>
        <a:bodyPr/>
        <a:lstStyle/>
        <a:p>
          <a:r>
            <a:rPr lang="en-US" dirty="0"/>
            <a:t>predisposition to aggression</a:t>
          </a:r>
          <a:endParaRPr lang="cs-CZ" dirty="0"/>
        </a:p>
      </dgm:t>
    </dgm:pt>
    <dgm:pt modelId="{D953E07A-14D2-4AE1-B3C9-EA9196373A1A}" type="parTrans" cxnId="{D9A5E4C3-F854-40D5-9D8D-ECB1E3DF8585}">
      <dgm:prSet/>
      <dgm:spPr/>
      <dgm:t>
        <a:bodyPr/>
        <a:lstStyle/>
        <a:p>
          <a:endParaRPr lang="en-US"/>
        </a:p>
      </dgm:t>
    </dgm:pt>
    <dgm:pt modelId="{25809443-CEC8-422E-880D-FF07DCDC57F0}" type="sibTrans" cxnId="{D9A5E4C3-F854-40D5-9D8D-ECB1E3DF8585}">
      <dgm:prSet/>
      <dgm:spPr/>
      <dgm:t>
        <a:bodyPr/>
        <a:lstStyle/>
        <a:p>
          <a:endParaRPr lang="en-US"/>
        </a:p>
      </dgm:t>
    </dgm:pt>
    <dgm:pt modelId="{001A70FC-AC32-45CD-B65F-9ED2ABF258CC}">
      <dgm:prSet phldrT="[Text]"/>
      <dgm:spPr/>
      <dgm:t>
        <a:bodyPr/>
        <a:lstStyle/>
        <a:p>
          <a:r>
            <a:rPr lang="en-US" dirty="0"/>
            <a:t>leader personalities</a:t>
          </a:r>
          <a:endParaRPr lang="cs-CZ" dirty="0"/>
        </a:p>
      </dgm:t>
    </dgm:pt>
    <dgm:pt modelId="{994E19A1-1FE8-421E-A472-75FA5E0B96C9}" type="parTrans" cxnId="{16CAF66A-B866-4E6C-8A27-CEA85F22AEDB}">
      <dgm:prSet/>
      <dgm:spPr/>
      <dgm:t>
        <a:bodyPr/>
        <a:lstStyle/>
        <a:p>
          <a:endParaRPr lang="en-US"/>
        </a:p>
      </dgm:t>
    </dgm:pt>
    <dgm:pt modelId="{FF81F910-C5FF-44A0-BE8E-5BB6F8A49398}" type="sibTrans" cxnId="{16CAF66A-B866-4E6C-8A27-CEA85F22AEDB}">
      <dgm:prSet/>
      <dgm:spPr/>
      <dgm:t>
        <a:bodyPr/>
        <a:lstStyle/>
        <a:p>
          <a:endParaRPr lang="en-US"/>
        </a:p>
      </dgm:t>
    </dgm:pt>
    <dgm:pt modelId="{158133A3-4AD1-4042-AF1B-844E302558C7}">
      <dgm:prSet phldrT="[Text]"/>
      <dgm:spPr/>
      <dgm:t>
        <a:bodyPr/>
        <a:lstStyle/>
        <a:p>
          <a:r>
            <a:rPr lang="en-US" dirty="0"/>
            <a:t>brinkmanship</a:t>
          </a:r>
          <a:endParaRPr lang="cs-CZ" dirty="0"/>
        </a:p>
      </dgm:t>
    </dgm:pt>
    <dgm:pt modelId="{0E09DE06-D2CB-4C4B-AB13-5599B0847A8D}" type="parTrans" cxnId="{129C1649-0CA2-4BD7-AA3E-5C871353B59F}">
      <dgm:prSet/>
      <dgm:spPr/>
      <dgm:t>
        <a:bodyPr/>
        <a:lstStyle/>
        <a:p>
          <a:endParaRPr lang="en-US"/>
        </a:p>
      </dgm:t>
    </dgm:pt>
    <dgm:pt modelId="{C417F912-4968-4FEF-A25C-BE8268D64CE5}" type="sibTrans" cxnId="{129C1649-0CA2-4BD7-AA3E-5C871353B59F}">
      <dgm:prSet/>
      <dgm:spPr/>
      <dgm:t>
        <a:bodyPr/>
        <a:lstStyle/>
        <a:p>
          <a:endParaRPr lang="en-US"/>
        </a:p>
      </dgm:t>
    </dgm:pt>
    <dgm:pt modelId="{E2024FA0-444A-4B72-9B4B-307460371D09}">
      <dgm:prSet phldrT="[Text]"/>
      <dgm:spPr/>
      <dgm:t>
        <a:bodyPr/>
        <a:lstStyle/>
        <a:p>
          <a:r>
            <a:rPr lang="en-US" dirty="0"/>
            <a:t>perception and misperception</a:t>
          </a:r>
          <a:endParaRPr lang="cs-CZ" dirty="0"/>
        </a:p>
      </dgm:t>
    </dgm:pt>
    <dgm:pt modelId="{1B2EE081-5E21-4F22-BDC0-ABCE789E1BBD}" type="parTrans" cxnId="{B5F604AE-E06B-4C9E-ACB5-98B1A0E725E0}">
      <dgm:prSet/>
      <dgm:spPr/>
      <dgm:t>
        <a:bodyPr/>
        <a:lstStyle/>
        <a:p>
          <a:endParaRPr lang="en-US"/>
        </a:p>
      </dgm:t>
    </dgm:pt>
    <dgm:pt modelId="{FEDE78C9-FF41-420E-8757-CD6B3ED2C67D}" type="sibTrans" cxnId="{B5F604AE-E06B-4C9E-ACB5-98B1A0E725E0}">
      <dgm:prSet/>
      <dgm:spPr/>
      <dgm:t>
        <a:bodyPr/>
        <a:lstStyle/>
        <a:p>
          <a:endParaRPr lang="en-US"/>
        </a:p>
      </dgm:t>
    </dgm:pt>
    <dgm:pt modelId="{35B0C5F3-5F0D-4836-B6FA-C435DDD08E45}">
      <dgm:prSet phldrT="[Text]"/>
      <dgm:spPr/>
      <dgm:t>
        <a:bodyPr/>
        <a:lstStyle/>
        <a:p>
          <a:endParaRPr lang="cs-CZ" dirty="0"/>
        </a:p>
      </dgm:t>
    </dgm:pt>
    <dgm:pt modelId="{5D21635D-C4AD-46C2-A0A3-14E39628695D}" type="parTrans" cxnId="{05A76EB3-C0FD-4090-991E-08F6A09797F6}">
      <dgm:prSet/>
      <dgm:spPr/>
      <dgm:t>
        <a:bodyPr/>
        <a:lstStyle/>
        <a:p>
          <a:endParaRPr lang="en-US"/>
        </a:p>
      </dgm:t>
    </dgm:pt>
    <dgm:pt modelId="{2A2F8BEB-6DAE-4AB8-B8AB-FB2092340924}" type="sibTrans" cxnId="{05A76EB3-C0FD-4090-991E-08F6A09797F6}">
      <dgm:prSet/>
      <dgm:spPr/>
      <dgm:t>
        <a:bodyPr/>
        <a:lstStyle/>
        <a:p>
          <a:endParaRPr lang="en-US"/>
        </a:p>
      </dgm:t>
    </dgm:pt>
    <dgm:pt modelId="{ACA1AC49-B233-4DEC-9030-508A7963887F}">
      <dgm:prSet phldrT="[Text]"/>
      <dgm:spPr/>
      <dgm:t>
        <a:bodyPr/>
        <a:lstStyle/>
        <a:p>
          <a:pPr algn="l"/>
          <a:r>
            <a:rPr lang="en-US" dirty="0"/>
            <a:t>cyclical theories</a:t>
          </a:r>
          <a:endParaRPr lang="cs-CZ" dirty="0"/>
        </a:p>
      </dgm:t>
    </dgm:pt>
    <dgm:pt modelId="{CD151371-0834-448A-BCA6-EE48E3726CE5}" type="parTrans" cxnId="{C7F80E00-76E2-4B8D-9AF8-14FD7A59F2F0}">
      <dgm:prSet/>
      <dgm:spPr/>
      <dgm:t>
        <a:bodyPr/>
        <a:lstStyle/>
        <a:p>
          <a:endParaRPr lang="en-US"/>
        </a:p>
      </dgm:t>
    </dgm:pt>
    <dgm:pt modelId="{8C1B950B-4A24-4C9E-B127-95E9B78E748E}" type="sibTrans" cxnId="{C7F80E00-76E2-4B8D-9AF8-14FD7A59F2F0}">
      <dgm:prSet/>
      <dgm:spPr/>
      <dgm:t>
        <a:bodyPr/>
        <a:lstStyle/>
        <a:p>
          <a:endParaRPr lang="en-US"/>
        </a:p>
      </dgm:t>
    </dgm:pt>
    <dgm:pt modelId="{36A87726-0902-4E34-BB0E-9ED068A25CDC}" type="pres">
      <dgm:prSet presAssocID="{B73AABC8-F32E-4B25-9359-B74BAEF2E6F4}" presName="Name0" presStyleCnt="0">
        <dgm:presLayoutVars>
          <dgm:dir/>
          <dgm:animLvl val="lvl"/>
          <dgm:resizeHandles val="exact"/>
        </dgm:presLayoutVars>
      </dgm:prSet>
      <dgm:spPr/>
    </dgm:pt>
    <dgm:pt modelId="{9F37695E-2AD8-46ED-AFF2-CE0C18F9C51A}" type="pres">
      <dgm:prSet presAssocID="{9798F2C8-A2F0-4C18-AC06-CC896695F4F3}" presName="composite" presStyleCnt="0"/>
      <dgm:spPr/>
    </dgm:pt>
    <dgm:pt modelId="{328296EB-F5CD-488D-8459-A9065021CF91}" type="pres">
      <dgm:prSet presAssocID="{9798F2C8-A2F0-4C18-AC06-CC896695F4F3}" presName="parTx" presStyleLbl="alignNode1" presStyleIdx="0" presStyleCnt="3">
        <dgm:presLayoutVars>
          <dgm:chMax val="0"/>
          <dgm:chPref val="0"/>
          <dgm:bulletEnabled val="1"/>
        </dgm:presLayoutVars>
      </dgm:prSet>
      <dgm:spPr/>
    </dgm:pt>
    <dgm:pt modelId="{21CF130F-239A-4EC6-B3D9-C53DEFF873A2}" type="pres">
      <dgm:prSet presAssocID="{9798F2C8-A2F0-4C18-AC06-CC896695F4F3}" presName="desTx" presStyleLbl="alignAccFollowNode1" presStyleIdx="0" presStyleCnt="3">
        <dgm:presLayoutVars>
          <dgm:bulletEnabled val="1"/>
        </dgm:presLayoutVars>
      </dgm:prSet>
      <dgm:spPr/>
    </dgm:pt>
    <dgm:pt modelId="{13A61E50-81CF-48C2-985D-CE108B16479B}" type="pres">
      <dgm:prSet presAssocID="{E28F8154-AB05-4DF6-A4E4-F4D8F0656DA4}" presName="space" presStyleCnt="0"/>
      <dgm:spPr/>
    </dgm:pt>
    <dgm:pt modelId="{61014FA8-06A5-4E7E-9432-91121CFEB00A}" type="pres">
      <dgm:prSet presAssocID="{D0BDBB89-A08A-4EE4-836D-8D333B8599A6}" presName="composite" presStyleCnt="0"/>
      <dgm:spPr/>
    </dgm:pt>
    <dgm:pt modelId="{EBEF4530-DD6A-4DB4-911E-96E043957E04}" type="pres">
      <dgm:prSet presAssocID="{D0BDBB89-A08A-4EE4-836D-8D333B8599A6}" presName="parTx" presStyleLbl="alignNode1" presStyleIdx="1" presStyleCnt="3">
        <dgm:presLayoutVars>
          <dgm:chMax val="0"/>
          <dgm:chPref val="0"/>
          <dgm:bulletEnabled val="1"/>
        </dgm:presLayoutVars>
      </dgm:prSet>
      <dgm:spPr/>
    </dgm:pt>
    <dgm:pt modelId="{46FD29D9-E93F-4A7C-AC50-77DEEA5F928D}" type="pres">
      <dgm:prSet presAssocID="{D0BDBB89-A08A-4EE4-836D-8D333B8599A6}" presName="desTx" presStyleLbl="alignAccFollowNode1" presStyleIdx="1" presStyleCnt="3">
        <dgm:presLayoutVars>
          <dgm:bulletEnabled val="1"/>
        </dgm:presLayoutVars>
      </dgm:prSet>
      <dgm:spPr/>
    </dgm:pt>
    <dgm:pt modelId="{653A7D41-EC39-4344-BC81-CF7D9049870F}" type="pres">
      <dgm:prSet presAssocID="{9D26A053-CCBB-49DD-9EFD-FD2FCE2BFF5E}" presName="space" presStyleCnt="0"/>
      <dgm:spPr/>
    </dgm:pt>
    <dgm:pt modelId="{05D572F7-2139-4CE9-AA00-415159AFA6CA}" type="pres">
      <dgm:prSet presAssocID="{BAE51789-88B5-40A0-8035-53BD0D22AB85}" presName="composite" presStyleCnt="0"/>
      <dgm:spPr/>
    </dgm:pt>
    <dgm:pt modelId="{46EFB552-6363-45AA-8C9D-2A66793A3D2E}" type="pres">
      <dgm:prSet presAssocID="{BAE51789-88B5-40A0-8035-53BD0D22AB85}" presName="parTx" presStyleLbl="alignNode1" presStyleIdx="2" presStyleCnt="3">
        <dgm:presLayoutVars>
          <dgm:chMax val="0"/>
          <dgm:chPref val="0"/>
          <dgm:bulletEnabled val="1"/>
        </dgm:presLayoutVars>
      </dgm:prSet>
      <dgm:spPr/>
    </dgm:pt>
    <dgm:pt modelId="{8CBF5823-E0FC-4470-BD4D-7E6B44626598}" type="pres">
      <dgm:prSet presAssocID="{BAE51789-88B5-40A0-8035-53BD0D22AB85}" presName="desTx" presStyleLbl="alignAccFollowNode1" presStyleIdx="2" presStyleCnt="3">
        <dgm:presLayoutVars>
          <dgm:bulletEnabled val="1"/>
        </dgm:presLayoutVars>
      </dgm:prSet>
      <dgm:spPr/>
    </dgm:pt>
  </dgm:ptLst>
  <dgm:cxnLst>
    <dgm:cxn modelId="{C7F80E00-76E2-4B8D-9AF8-14FD7A59F2F0}" srcId="{9798F2C8-A2F0-4C18-AC06-CC896695F4F3}" destId="{ACA1AC49-B233-4DEC-9030-508A7963887F}" srcOrd="5" destOrd="0" parTransId="{CD151371-0834-448A-BCA6-EE48E3726CE5}" sibTransId="{8C1B950B-4A24-4C9E-B127-95E9B78E748E}"/>
    <dgm:cxn modelId="{DF060707-7020-4F25-B2A1-A3D901AD49CE}" srcId="{D0BDBB89-A08A-4EE4-836D-8D333B8599A6}" destId="{8ECF6888-0F7E-4626-B8D7-3DFF01BCA8BA}" srcOrd="6" destOrd="0" parTransId="{CC20C8EF-D23E-4CE3-A89C-354A33C5F35D}" sibTransId="{9D5279FA-EB5B-482F-808F-0B63D350CF15}"/>
    <dgm:cxn modelId="{3FCF3908-F8F4-4F7A-9A03-6EAAA51A3D40}" type="presOf" srcId="{9798F2C8-A2F0-4C18-AC06-CC896695F4F3}" destId="{328296EB-F5CD-488D-8459-A9065021CF91}" srcOrd="0" destOrd="0" presId="urn:microsoft.com/office/officeart/2005/8/layout/hList1"/>
    <dgm:cxn modelId="{83D32B11-B1FD-442A-AADF-3C20A8B34FB8}" srcId="{9798F2C8-A2F0-4C18-AC06-CC896695F4F3}" destId="{6D292023-CAE7-430A-B2C1-FC121E82BEFA}" srcOrd="4" destOrd="0" parTransId="{E77A0359-B602-4DF8-A893-FB69370DC595}" sibTransId="{F3B13992-FEE8-4558-9ED2-3C8463E6A74B}"/>
    <dgm:cxn modelId="{3A49B915-9248-49EB-A997-11FE1BF69C10}" srcId="{D0BDBB89-A08A-4EE4-836D-8D333B8599A6}" destId="{CBD8DF00-018A-4895-9CEC-419AAE114347}" srcOrd="4" destOrd="0" parTransId="{A985CE2D-B206-4BE2-9881-4508D3B070A8}" sibTransId="{EDDCA804-C4F2-4C76-9FA4-98BBE04B479E}"/>
    <dgm:cxn modelId="{83736F23-5FD9-4639-BB14-1BE328A71779}" type="presOf" srcId="{7097E1DA-7BB1-43D9-AFBD-211BFDC3961D}" destId="{8CBF5823-E0FC-4470-BD4D-7E6B44626598}" srcOrd="0" destOrd="0" presId="urn:microsoft.com/office/officeart/2005/8/layout/hList1"/>
    <dgm:cxn modelId="{12DB7928-D00F-451C-B533-529F4E5F96D5}" type="presOf" srcId="{902DC329-DDC5-423F-82E4-B546A482A472}" destId="{21CF130F-239A-4EC6-B3D9-C53DEFF873A2}" srcOrd="0" destOrd="1" presId="urn:microsoft.com/office/officeart/2005/8/layout/hList1"/>
    <dgm:cxn modelId="{891ABA2A-9736-4651-9E16-329B26DD747A}" srcId="{D0BDBB89-A08A-4EE4-836D-8D333B8599A6}" destId="{3E1E72F7-6F08-498B-AD14-FFC281214056}" srcOrd="5" destOrd="0" parTransId="{A5041512-4CF3-40A2-B2FE-CE225909D7EF}" sibTransId="{6EF0F027-9927-40D5-B4B4-FDA2CDE522EF}"/>
    <dgm:cxn modelId="{600B862B-CD6D-4A83-AC2E-8306DC445883}" type="presOf" srcId="{B73AABC8-F32E-4B25-9359-B74BAEF2E6F4}" destId="{36A87726-0902-4E34-BB0E-9ED068A25CDC}" srcOrd="0" destOrd="0" presId="urn:microsoft.com/office/officeart/2005/8/layout/hList1"/>
    <dgm:cxn modelId="{798E7A38-5874-4B6A-B51B-E0B6DB48FCB5}" srcId="{BAE51789-88B5-40A0-8035-53BD0D22AB85}" destId="{7097E1DA-7BB1-43D9-AFBD-211BFDC3961D}" srcOrd="0" destOrd="0" parTransId="{1F05A297-4F08-48C7-9AB8-7A001AEDB9E1}" sibTransId="{C23F4B67-D9E0-4AFA-94FF-A4E14D29D034}"/>
    <dgm:cxn modelId="{4A41B53B-6BD8-4C45-99C2-1C74048C5A7C}" type="presOf" srcId="{6D292023-CAE7-430A-B2C1-FC121E82BEFA}" destId="{21CF130F-239A-4EC6-B3D9-C53DEFF873A2}" srcOrd="0" destOrd="4" presId="urn:microsoft.com/office/officeart/2005/8/layout/hList1"/>
    <dgm:cxn modelId="{D1794B5B-9119-4E3A-B086-BFC4E0AFE7E2}" type="presOf" srcId="{E2024FA0-444A-4B72-9B4B-307460371D09}" destId="{8CBF5823-E0FC-4470-BD4D-7E6B44626598}" srcOrd="0" destOrd="4" presId="urn:microsoft.com/office/officeart/2005/8/layout/hList1"/>
    <dgm:cxn modelId="{D7AAD260-1E52-41D0-815E-77F236428B4F}" type="presOf" srcId="{AA2A288B-8373-4D36-BD89-DD496FF83EDE}" destId="{46FD29D9-E93F-4A7C-AC50-77DEEA5F928D}" srcOrd="0" destOrd="2" presId="urn:microsoft.com/office/officeart/2005/8/layout/hList1"/>
    <dgm:cxn modelId="{82D1D742-A8A8-4972-88F0-9CD996B421ED}" type="presOf" srcId="{3E1E72F7-6F08-498B-AD14-FFC281214056}" destId="{46FD29D9-E93F-4A7C-AC50-77DEEA5F928D}" srcOrd="0" destOrd="5" presId="urn:microsoft.com/office/officeart/2005/8/layout/hList1"/>
    <dgm:cxn modelId="{129C1649-0CA2-4BD7-AA3E-5C871353B59F}" srcId="{BAE51789-88B5-40A0-8035-53BD0D22AB85}" destId="{158133A3-4AD1-4042-AF1B-844E302558C7}" srcOrd="2" destOrd="0" parTransId="{0E09DE06-D2CB-4C4B-AB13-5599B0847A8D}" sibTransId="{C417F912-4968-4FEF-A25C-BE8268D64CE5}"/>
    <dgm:cxn modelId="{16CAF66A-B866-4E6C-8A27-CEA85F22AEDB}" srcId="{BAE51789-88B5-40A0-8035-53BD0D22AB85}" destId="{001A70FC-AC32-45CD-B65F-9ED2ABF258CC}" srcOrd="3" destOrd="0" parTransId="{994E19A1-1FE8-421E-A472-75FA5E0B96C9}" sibTransId="{FF81F910-C5FF-44A0-BE8E-5BB6F8A49398}"/>
    <dgm:cxn modelId="{20CD544B-B526-4DF8-9CCD-DDF665840992}" type="presOf" srcId="{79656FE7-EEFF-45F2-89F6-F5FFD48E3A82}" destId="{21CF130F-239A-4EC6-B3D9-C53DEFF873A2}" srcOrd="0" destOrd="3" presId="urn:microsoft.com/office/officeart/2005/8/layout/hList1"/>
    <dgm:cxn modelId="{A919E26B-5281-48C2-A272-5B07957F8150}" type="presOf" srcId="{257D2744-7D75-4C29-9CA0-DA772FCFFD30}" destId="{8CBF5823-E0FC-4470-BD4D-7E6B44626598}" srcOrd="0" destOrd="1" presId="urn:microsoft.com/office/officeart/2005/8/layout/hList1"/>
    <dgm:cxn modelId="{C307246C-0EEA-49B3-9620-CEBF33360C0B}" type="presOf" srcId="{001A70FC-AC32-45CD-B65F-9ED2ABF258CC}" destId="{8CBF5823-E0FC-4470-BD4D-7E6B44626598}" srcOrd="0" destOrd="3" presId="urn:microsoft.com/office/officeart/2005/8/layout/hList1"/>
    <dgm:cxn modelId="{DF1DA44C-67FE-49C2-ADD9-118FCF8EFAEB}" srcId="{B73AABC8-F32E-4B25-9359-B74BAEF2E6F4}" destId="{BAE51789-88B5-40A0-8035-53BD0D22AB85}" srcOrd="2" destOrd="0" parTransId="{34F6ACC2-C244-4BC5-BDA6-C78336B98B35}" sibTransId="{5B7600ED-C62B-47E2-898B-7627C45DBAA0}"/>
    <dgm:cxn modelId="{FF970E55-C348-441B-B278-3071CA012910}" srcId="{B73AABC8-F32E-4B25-9359-B74BAEF2E6F4}" destId="{9798F2C8-A2F0-4C18-AC06-CC896695F4F3}" srcOrd="0" destOrd="0" parTransId="{C83D3E64-1C11-4896-9F4B-3D4CB637C04D}" sibTransId="{E28F8154-AB05-4DF6-A4E4-F4D8F0656DA4}"/>
    <dgm:cxn modelId="{13E60A58-2956-4F73-B46E-849685CE6904}" type="presOf" srcId="{9525CC0A-CC4C-4E78-8751-195D9CE8DC01}" destId="{21CF130F-239A-4EC6-B3D9-C53DEFF873A2}" srcOrd="0" destOrd="2" presId="urn:microsoft.com/office/officeart/2005/8/layout/hList1"/>
    <dgm:cxn modelId="{2A76997B-8AB3-4061-865B-1B2CEB9F35A8}" type="presOf" srcId="{E9AF0CBA-53CD-4762-B010-F3C1079875C8}" destId="{46FD29D9-E93F-4A7C-AC50-77DEEA5F928D}" srcOrd="0" destOrd="1" presId="urn:microsoft.com/office/officeart/2005/8/layout/hList1"/>
    <dgm:cxn modelId="{D12E687F-72B8-4F25-83F4-C0C58A58E870}" type="presOf" srcId="{BAE51789-88B5-40A0-8035-53BD0D22AB85}" destId="{46EFB552-6363-45AA-8C9D-2A66793A3D2E}" srcOrd="0" destOrd="0" presId="urn:microsoft.com/office/officeart/2005/8/layout/hList1"/>
    <dgm:cxn modelId="{F59CE28E-071B-406A-A728-6AFDFB1A8C6C}" type="presOf" srcId="{ACA1AC49-B233-4DEC-9030-508A7963887F}" destId="{21CF130F-239A-4EC6-B3D9-C53DEFF873A2}" srcOrd="0" destOrd="5" presId="urn:microsoft.com/office/officeart/2005/8/layout/hList1"/>
    <dgm:cxn modelId="{C0078C9A-5B53-44ED-A680-00B9A3FCB7B6}" type="presOf" srcId="{8ECF6888-0F7E-4626-B8D7-3DFF01BCA8BA}" destId="{46FD29D9-E93F-4A7C-AC50-77DEEA5F928D}" srcOrd="0" destOrd="6" presId="urn:microsoft.com/office/officeart/2005/8/layout/hList1"/>
    <dgm:cxn modelId="{1C7467A0-9ED5-4078-BE03-C96509C2AB47}" srcId="{D0BDBB89-A08A-4EE4-836D-8D333B8599A6}" destId="{E9AF0CBA-53CD-4762-B010-F3C1079875C8}" srcOrd="1" destOrd="0" parTransId="{9B6D536A-F564-404D-9AB4-77BA10030938}" sibTransId="{BEF023DE-C397-4326-8D48-1B45C61EB12C}"/>
    <dgm:cxn modelId="{36B703A7-3790-41DB-B720-DADA0806CDF0}" srcId="{9798F2C8-A2F0-4C18-AC06-CC896695F4F3}" destId="{902DC329-DDC5-423F-82E4-B546A482A472}" srcOrd="1" destOrd="0" parTransId="{4D1BCF0D-946A-4A29-8331-082D4C89F349}" sibTransId="{922703AD-69CC-445B-9C79-48282F20EEB6}"/>
    <dgm:cxn modelId="{17B321AA-05E7-4A21-9E99-0D3BF7599210}" type="presOf" srcId="{B52EABE4-45ED-4CA3-B4EA-BBC83FFD4FD9}" destId="{21CF130F-239A-4EC6-B3D9-C53DEFF873A2}" srcOrd="0" destOrd="0" presId="urn:microsoft.com/office/officeart/2005/8/layout/hList1"/>
    <dgm:cxn modelId="{B5F604AE-E06B-4C9E-ACB5-98B1A0E725E0}" srcId="{BAE51789-88B5-40A0-8035-53BD0D22AB85}" destId="{E2024FA0-444A-4B72-9B4B-307460371D09}" srcOrd="4" destOrd="0" parTransId="{1B2EE081-5E21-4F22-BDC0-ABCE789E1BBD}" sibTransId="{FEDE78C9-FF41-420E-8757-CD6B3ED2C67D}"/>
    <dgm:cxn modelId="{05A76EB3-C0FD-4090-991E-08F6A09797F6}" srcId="{BAE51789-88B5-40A0-8035-53BD0D22AB85}" destId="{35B0C5F3-5F0D-4836-B6FA-C435DDD08E45}" srcOrd="5" destOrd="0" parTransId="{5D21635D-C4AD-46C2-A0A3-14E39628695D}" sibTransId="{2A2F8BEB-6DAE-4AB8-B8AB-FB2092340924}"/>
    <dgm:cxn modelId="{249384B9-71BB-43DA-88F3-98409AC8C063}" srcId="{D0BDBB89-A08A-4EE4-836D-8D333B8599A6}" destId="{AA2A288B-8373-4D36-BD89-DD496FF83EDE}" srcOrd="2" destOrd="0" parTransId="{6C6B4FDC-7499-4829-B974-46FCD72B87C4}" sibTransId="{2BF6134C-E6BA-4DCC-8215-70F2CC9EBC6C}"/>
    <dgm:cxn modelId="{1D68C2BB-6C07-472D-A0A9-87ADB30628F2}" type="presOf" srcId="{30B28644-DA35-4A96-BC62-90EFFB309112}" destId="{46FD29D9-E93F-4A7C-AC50-77DEEA5F928D}" srcOrd="0" destOrd="3" presId="urn:microsoft.com/office/officeart/2005/8/layout/hList1"/>
    <dgm:cxn modelId="{4742A4BF-3CCD-452C-A88D-601A6CC06170}" type="presOf" srcId="{DDE98315-429D-4B9A-B4AA-F7C2A71599C4}" destId="{46FD29D9-E93F-4A7C-AC50-77DEEA5F928D}" srcOrd="0" destOrd="0" presId="urn:microsoft.com/office/officeart/2005/8/layout/hList1"/>
    <dgm:cxn modelId="{3D159CC0-B27A-4458-80A8-411AC091CABD}" srcId="{D0BDBB89-A08A-4EE4-836D-8D333B8599A6}" destId="{DDE98315-429D-4B9A-B4AA-F7C2A71599C4}" srcOrd="0" destOrd="0" parTransId="{C0BD6846-23A8-49F8-BB2E-5B747E641D76}" sibTransId="{804CF65A-40F5-4EA4-84BC-02BF4976E79A}"/>
    <dgm:cxn modelId="{D9A5E4C3-F854-40D5-9D8D-ECB1E3DF8585}" srcId="{BAE51789-88B5-40A0-8035-53BD0D22AB85}" destId="{257D2744-7D75-4C29-9CA0-DA772FCFFD30}" srcOrd="1" destOrd="0" parTransId="{D953E07A-14D2-4AE1-B3C9-EA9196373A1A}" sibTransId="{25809443-CEC8-422E-880D-FF07DCDC57F0}"/>
    <dgm:cxn modelId="{89131CC4-3D23-40F8-8BBC-AF04385E5392}" srcId="{D0BDBB89-A08A-4EE4-836D-8D333B8599A6}" destId="{30B28644-DA35-4A96-BC62-90EFFB309112}" srcOrd="3" destOrd="0" parTransId="{BB65AEE6-A694-4D41-92C2-A91C336ACEE8}" sibTransId="{F3EA81D5-AFE7-48F5-B294-2143CC6C4FE9}"/>
    <dgm:cxn modelId="{9A230CD2-9FD9-4EE7-8CD3-DF77661A8F10}" type="presOf" srcId="{CBD8DF00-018A-4895-9CEC-419AAE114347}" destId="{46FD29D9-E93F-4A7C-AC50-77DEEA5F928D}" srcOrd="0" destOrd="4" presId="urn:microsoft.com/office/officeart/2005/8/layout/hList1"/>
    <dgm:cxn modelId="{0114C9D9-0D21-4223-88F0-DC02EB8D4781}" srcId="{9798F2C8-A2F0-4C18-AC06-CC896695F4F3}" destId="{B52EABE4-45ED-4CA3-B4EA-BBC83FFD4FD9}" srcOrd="0" destOrd="0" parTransId="{EB3A2F91-E9DB-4879-82C0-8908FBE21B87}" sibTransId="{A9EC7C99-B15D-427C-83FD-C43EA8B87BFE}"/>
    <dgm:cxn modelId="{FD1E09DC-1B71-4CAD-890B-CEED3086FBE9}" srcId="{B73AABC8-F32E-4B25-9359-B74BAEF2E6F4}" destId="{D0BDBB89-A08A-4EE4-836D-8D333B8599A6}" srcOrd="1" destOrd="0" parTransId="{192A1B5A-7C33-4B96-A57B-39BACBE746C0}" sibTransId="{9D26A053-CCBB-49DD-9EFD-FD2FCE2BFF5E}"/>
    <dgm:cxn modelId="{D04370E0-5749-4233-8ABF-F410309CE4EB}" srcId="{9798F2C8-A2F0-4C18-AC06-CC896695F4F3}" destId="{79656FE7-EEFF-45F2-89F6-F5FFD48E3A82}" srcOrd="3" destOrd="0" parTransId="{C36C38F8-7EE3-4010-A187-9219E8A8C8CD}" sibTransId="{7A4A3974-73A5-401B-8306-4DBEA337EC40}"/>
    <dgm:cxn modelId="{33C18DE4-5085-4955-9524-3A23ACD328FB}" type="presOf" srcId="{35B0C5F3-5F0D-4836-B6FA-C435DDD08E45}" destId="{8CBF5823-E0FC-4470-BD4D-7E6B44626598}" srcOrd="0" destOrd="5" presId="urn:microsoft.com/office/officeart/2005/8/layout/hList1"/>
    <dgm:cxn modelId="{707407E6-9C10-4747-9C0E-7F4DC0844A5C}" type="presOf" srcId="{D0BDBB89-A08A-4EE4-836D-8D333B8599A6}" destId="{EBEF4530-DD6A-4DB4-911E-96E043957E04}" srcOrd="0" destOrd="0" presId="urn:microsoft.com/office/officeart/2005/8/layout/hList1"/>
    <dgm:cxn modelId="{A06994F2-47BF-4C41-A5E7-438FFBB36207}" type="presOf" srcId="{158133A3-4AD1-4042-AF1B-844E302558C7}" destId="{8CBF5823-E0FC-4470-BD4D-7E6B44626598}" srcOrd="0" destOrd="2" presId="urn:microsoft.com/office/officeart/2005/8/layout/hList1"/>
    <dgm:cxn modelId="{48821BFC-5FD4-4AE7-B1DE-C3311D2192E9}" srcId="{9798F2C8-A2F0-4C18-AC06-CC896695F4F3}" destId="{9525CC0A-CC4C-4E78-8751-195D9CE8DC01}" srcOrd="2" destOrd="0" parTransId="{9C4F490C-1784-48A3-BC52-E998B958BA91}" sibTransId="{5C9FDAD1-5083-4A8D-A0BF-F2C9B7AC0687}"/>
    <dgm:cxn modelId="{A15B9AB8-0AE4-4EF8-BA6B-297D365F9F1B}" type="presParOf" srcId="{36A87726-0902-4E34-BB0E-9ED068A25CDC}" destId="{9F37695E-2AD8-46ED-AFF2-CE0C18F9C51A}" srcOrd="0" destOrd="0" presId="urn:microsoft.com/office/officeart/2005/8/layout/hList1"/>
    <dgm:cxn modelId="{58A894E3-A66A-41BA-948B-8C5BEE6E4779}" type="presParOf" srcId="{9F37695E-2AD8-46ED-AFF2-CE0C18F9C51A}" destId="{328296EB-F5CD-488D-8459-A9065021CF91}" srcOrd="0" destOrd="0" presId="urn:microsoft.com/office/officeart/2005/8/layout/hList1"/>
    <dgm:cxn modelId="{5B766F7D-0E57-4454-9CBA-5AD68121D3FE}" type="presParOf" srcId="{9F37695E-2AD8-46ED-AFF2-CE0C18F9C51A}" destId="{21CF130F-239A-4EC6-B3D9-C53DEFF873A2}" srcOrd="1" destOrd="0" presId="urn:microsoft.com/office/officeart/2005/8/layout/hList1"/>
    <dgm:cxn modelId="{09E6FB7E-F2D9-4F84-BBF1-3AECCFF6724D}" type="presParOf" srcId="{36A87726-0902-4E34-BB0E-9ED068A25CDC}" destId="{13A61E50-81CF-48C2-985D-CE108B16479B}" srcOrd="1" destOrd="0" presId="urn:microsoft.com/office/officeart/2005/8/layout/hList1"/>
    <dgm:cxn modelId="{06DCF2AD-7F65-4FC1-8DFB-E9CD5EE11528}" type="presParOf" srcId="{36A87726-0902-4E34-BB0E-9ED068A25CDC}" destId="{61014FA8-06A5-4E7E-9432-91121CFEB00A}" srcOrd="2" destOrd="0" presId="urn:microsoft.com/office/officeart/2005/8/layout/hList1"/>
    <dgm:cxn modelId="{5B429279-B63B-47E7-B4B7-D8ACF1CB1CC6}" type="presParOf" srcId="{61014FA8-06A5-4E7E-9432-91121CFEB00A}" destId="{EBEF4530-DD6A-4DB4-911E-96E043957E04}" srcOrd="0" destOrd="0" presId="urn:microsoft.com/office/officeart/2005/8/layout/hList1"/>
    <dgm:cxn modelId="{EA4FB492-1E14-442D-8D91-F0B0029B9423}" type="presParOf" srcId="{61014FA8-06A5-4E7E-9432-91121CFEB00A}" destId="{46FD29D9-E93F-4A7C-AC50-77DEEA5F928D}" srcOrd="1" destOrd="0" presId="urn:microsoft.com/office/officeart/2005/8/layout/hList1"/>
    <dgm:cxn modelId="{959EEF67-B340-4ABF-A6A3-DE9AA6131F49}" type="presParOf" srcId="{36A87726-0902-4E34-BB0E-9ED068A25CDC}" destId="{653A7D41-EC39-4344-BC81-CF7D9049870F}" srcOrd="3" destOrd="0" presId="urn:microsoft.com/office/officeart/2005/8/layout/hList1"/>
    <dgm:cxn modelId="{F760CFE8-9220-4E91-B4E6-E0C213F70FC4}" type="presParOf" srcId="{36A87726-0902-4E34-BB0E-9ED068A25CDC}" destId="{05D572F7-2139-4CE9-AA00-415159AFA6CA}" srcOrd="4" destOrd="0" presId="urn:microsoft.com/office/officeart/2005/8/layout/hList1"/>
    <dgm:cxn modelId="{BC96B3A2-9856-4CCA-96F1-C5E42345064B}" type="presParOf" srcId="{05D572F7-2139-4CE9-AA00-415159AFA6CA}" destId="{46EFB552-6363-45AA-8C9D-2A66793A3D2E}" srcOrd="0" destOrd="0" presId="urn:microsoft.com/office/officeart/2005/8/layout/hList1"/>
    <dgm:cxn modelId="{FFFAC379-C3AA-4999-9891-A20D47DC6C62}" type="presParOf" srcId="{05D572F7-2139-4CE9-AA00-415159AFA6CA}" destId="{8CBF5823-E0FC-4470-BD4D-7E6B4462659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286D33-1618-4216-A57A-32B65C67569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F9EFA92-4206-4770-9922-AF9F47DEEC60}">
      <dgm:prSet phldrT="[Text]"/>
      <dgm:spPr/>
      <dgm:t>
        <a:bodyPr/>
        <a:lstStyle/>
        <a:p>
          <a:r>
            <a:rPr lang="en-US" dirty="0"/>
            <a:t>Dyadic</a:t>
          </a:r>
        </a:p>
      </dgm:t>
    </dgm:pt>
    <dgm:pt modelId="{BD2FFF02-EFA1-4353-9668-950D81A62CB4}" type="parTrans" cxnId="{896E518B-EA6B-4080-AE5A-EE747136ED69}">
      <dgm:prSet/>
      <dgm:spPr/>
      <dgm:t>
        <a:bodyPr/>
        <a:lstStyle/>
        <a:p>
          <a:endParaRPr lang="en-US"/>
        </a:p>
      </dgm:t>
    </dgm:pt>
    <dgm:pt modelId="{216DC579-5BCF-4D69-A298-A7A7916BDAFC}" type="sibTrans" cxnId="{896E518B-EA6B-4080-AE5A-EE747136ED69}">
      <dgm:prSet/>
      <dgm:spPr/>
      <dgm:t>
        <a:bodyPr/>
        <a:lstStyle/>
        <a:p>
          <a:endParaRPr lang="en-US"/>
        </a:p>
      </dgm:t>
    </dgm:pt>
    <dgm:pt modelId="{562FF2DC-54CA-4EBA-A400-CD95144CF190}">
      <dgm:prSet phldrT="[Text]"/>
      <dgm:spPr/>
      <dgm:t>
        <a:bodyPr/>
        <a:lstStyle/>
        <a:p>
          <a:r>
            <a:rPr lang="en-US" dirty="0"/>
            <a:t>contiguity</a:t>
          </a:r>
        </a:p>
      </dgm:t>
    </dgm:pt>
    <dgm:pt modelId="{3A2CB479-53A0-455A-8FAA-E9F8F46150AD}" type="parTrans" cxnId="{C12C73BB-F59A-4065-BA9A-B72726461D71}">
      <dgm:prSet/>
      <dgm:spPr/>
      <dgm:t>
        <a:bodyPr/>
        <a:lstStyle/>
        <a:p>
          <a:endParaRPr lang="en-US"/>
        </a:p>
      </dgm:t>
    </dgm:pt>
    <dgm:pt modelId="{AF2167A8-8945-47F8-99AB-D6512BD68F06}" type="sibTrans" cxnId="{C12C73BB-F59A-4065-BA9A-B72726461D71}">
      <dgm:prSet/>
      <dgm:spPr/>
      <dgm:t>
        <a:bodyPr/>
        <a:lstStyle/>
        <a:p>
          <a:endParaRPr lang="en-US"/>
        </a:p>
      </dgm:t>
    </dgm:pt>
    <dgm:pt modelId="{98CCE3F4-A25B-41C9-8620-5ECC1EB221DC}">
      <dgm:prSet phldrT="[Text]"/>
      <dgm:spPr/>
      <dgm:t>
        <a:bodyPr/>
        <a:lstStyle/>
        <a:p>
          <a:r>
            <a:rPr lang="en-US" dirty="0"/>
            <a:t>Group</a:t>
          </a:r>
        </a:p>
      </dgm:t>
    </dgm:pt>
    <dgm:pt modelId="{51AC2967-9FB6-4C8C-8D9E-6E6358FA54ED}" type="parTrans" cxnId="{31E4DCEE-433E-4141-BA4C-98757756DBE3}">
      <dgm:prSet/>
      <dgm:spPr/>
      <dgm:t>
        <a:bodyPr/>
        <a:lstStyle/>
        <a:p>
          <a:endParaRPr lang="en-US"/>
        </a:p>
      </dgm:t>
    </dgm:pt>
    <dgm:pt modelId="{C21346A9-A2BF-4453-AA7B-746DA91A04D9}" type="sibTrans" cxnId="{31E4DCEE-433E-4141-BA4C-98757756DBE3}">
      <dgm:prSet/>
      <dgm:spPr/>
      <dgm:t>
        <a:bodyPr/>
        <a:lstStyle/>
        <a:p>
          <a:endParaRPr lang="en-US"/>
        </a:p>
      </dgm:t>
    </dgm:pt>
    <dgm:pt modelId="{E55B106B-0255-416F-9FF8-6D3854471499}">
      <dgm:prSet phldrT="[Text]"/>
      <dgm:spPr/>
      <dgm:t>
        <a:bodyPr/>
        <a:lstStyle/>
        <a:p>
          <a:r>
            <a:rPr lang="en-US" dirty="0"/>
            <a:t>groupthink</a:t>
          </a:r>
        </a:p>
      </dgm:t>
    </dgm:pt>
    <dgm:pt modelId="{39DEC15B-6B31-45B6-8BFD-90BB8820A955}" type="parTrans" cxnId="{B1BA810D-5448-43C8-8D56-115799674D4D}">
      <dgm:prSet/>
      <dgm:spPr/>
      <dgm:t>
        <a:bodyPr/>
        <a:lstStyle/>
        <a:p>
          <a:endParaRPr lang="en-US"/>
        </a:p>
      </dgm:t>
    </dgm:pt>
    <dgm:pt modelId="{C32371AA-86BD-4BD5-A935-C869DEFA7E2F}" type="sibTrans" cxnId="{B1BA810D-5448-43C8-8D56-115799674D4D}">
      <dgm:prSet/>
      <dgm:spPr/>
      <dgm:t>
        <a:bodyPr/>
        <a:lstStyle/>
        <a:p>
          <a:endParaRPr lang="en-US"/>
        </a:p>
      </dgm:t>
    </dgm:pt>
    <dgm:pt modelId="{9E37A131-94E3-4741-899B-3F51C5D668D8}">
      <dgm:prSet phldrT="[Text]"/>
      <dgm:spPr/>
      <dgm:t>
        <a:bodyPr/>
        <a:lstStyle/>
        <a:p>
          <a:r>
            <a:rPr lang="en-US" dirty="0"/>
            <a:t>rational actor model</a:t>
          </a:r>
        </a:p>
      </dgm:t>
    </dgm:pt>
    <dgm:pt modelId="{E8C82164-E7CB-4DA5-8060-1AA9F8B5892B}" type="parTrans" cxnId="{B992BE72-6F12-4F89-B62A-542C4684E7D4}">
      <dgm:prSet/>
      <dgm:spPr/>
      <dgm:t>
        <a:bodyPr/>
        <a:lstStyle/>
        <a:p>
          <a:endParaRPr lang="en-US"/>
        </a:p>
      </dgm:t>
    </dgm:pt>
    <dgm:pt modelId="{8D9ADFD7-803B-4CF0-A862-B94A34E0BA6D}" type="sibTrans" cxnId="{B992BE72-6F12-4F89-B62A-542C4684E7D4}">
      <dgm:prSet/>
      <dgm:spPr/>
      <dgm:t>
        <a:bodyPr/>
        <a:lstStyle/>
        <a:p>
          <a:endParaRPr lang="en-US"/>
        </a:p>
      </dgm:t>
    </dgm:pt>
    <dgm:pt modelId="{A6B91548-A65C-4A09-9E23-7E5CD1704448}">
      <dgm:prSet phldrT="[Text]"/>
      <dgm:spPr/>
      <dgm:t>
        <a:bodyPr/>
        <a:lstStyle/>
        <a:p>
          <a:r>
            <a:rPr lang="en-US" dirty="0"/>
            <a:t>bureaucratic model</a:t>
          </a:r>
        </a:p>
      </dgm:t>
    </dgm:pt>
    <dgm:pt modelId="{49A7504E-E47E-4498-97F2-75CBA0ED966B}" type="parTrans" cxnId="{D8A9FD14-B070-4EE7-8372-1A2456518BCC}">
      <dgm:prSet/>
      <dgm:spPr/>
      <dgm:t>
        <a:bodyPr/>
        <a:lstStyle/>
        <a:p>
          <a:endParaRPr lang="en-US"/>
        </a:p>
      </dgm:t>
    </dgm:pt>
    <dgm:pt modelId="{8EE4F3B1-476E-4BE1-8AE6-F00174EC8D2F}" type="sibTrans" cxnId="{D8A9FD14-B070-4EE7-8372-1A2456518BCC}">
      <dgm:prSet/>
      <dgm:spPr/>
      <dgm:t>
        <a:bodyPr/>
        <a:lstStyle/>
        <a:p>
          <a:endParaRPr lang="en-US"/>
        </a:p>
      </dgm:t>
    </dgm:pt>
    <dgm:pt modelId="{898A1C0E-A398-48C6-B13B-C2E400D6B7C4}">
      <dgm:prSet phldrT="[Text]"/>
      <dgm:spPr/>
      <dgm:t>
        <a:bodyPr/>
        <a:lstStyle/>
        <a:p>
          <a:r>
            <a:rPr lang="en-US" dirty="0"/>
            <a:t>rivalry and balance</a:t>
          </a:r>
        </a:p>
      </dgm:t>
    </dgm:pt>
    <dgm:pt modelId="{E2C8327A-1DA4-4009-862A-8423FA19862E}" type="parTrans" cxnId="{2D6FD1ED-EC31-44A0-897A-B8644F39C46C}">
      <dgm:prSet/>
      <dgm:spPr/>
      <dgm:t>
        <a:bodyPr/>
        <a:lstStyle/>
        <a:p>
          <a:endParaRPr lang="en-US"/>
        </a:p>
      </dgm:t>
    </dgm:pt>
    <dgm:pt modelId="{EA0274F8-1F37-4F4D-BCF4-F6C2DB15B79B}" type="sibTrans" cxnId="{2D6FD1ED-EC31-44A0-897A-B8644F39C46C}">
      <dgm:prSet/>
      <dgm:spPr/>
      <dgm:t>
        <a:bodyPr/>
        <a:lstStyle/>
        <a:p>
          <a:endParaRPr lang="en-US"/>
        </a:p>
      </dgm:t>
    </dgm:pt>
    <dgm:pt modelId="{9A6C6E17-E67F-4F5E-98BD-2F48EDBAEFD9}">
      <dgm:prSet phldrT="[Text]"/>
      <dgm:spPr/>
      <dgm:t>
        <a:bodyPr/>
        <a:lstStyle/>
        <a:p>
          <a:r>
            <a:rPr lang="en-US" dirty="0"/>
            <a:t>shared ethnicity</a:t>
          </a:r>
        </a:p>
      </dgm:t>
    </dgm:pt>
    <dgm:pt modelId="{78E6962F-7B30-4A99-892A-AA0F76D047C3}" type="parTrans" cxnId="{67E00044-09B2-4F03-855C-D3EC44A012A4}">
      <dgm:prSet/>
      <dgm:spPr/>
      <dgm:t>
        <a:bodyPr/>
        <a:lstStyle/>
        <a:p>
          <a:endParaRPr lang="en-US"/>
        </a:p>
      </dgm:t>
    </dgm:pt>
    <dgm:pt modelId="{71857C69-A124-47D5-A0FA-F176DA1A0A3E}" type="sibTrans" cxnId="{67E00044-09B2-4F03-855C-D3EC44A012A4}">
      <dgm:prSet/>
      <dgm:spPr/>
      <dgm:t>
        <a:bodyPr/>
        <a:lstStyle/>
        <a:p>
          <a:endParaRPr lang="en-US"/>
        </a:p>
      </dgm:t>
    </dgm:pt>
    <dgm:pt modelId="{AA149A09-840A-4430-B611-CCB1EFABCD7E}" type="pres">
      <dgm:prSet presAssocID="{54286D33-1618-4216-A57A-32B65C67569C}" presName="Name0" presStyleCnt="0">
        <dgm:presLayoutVars>
          <dgm:dir/>
          <dgm:animLvl val="lvl"/>
          <dgm:resizeHandles val="exact"/>
        </dgm:presLayoutVars>
      </dgm:prSet>
      <dgm:spPr/>
    </dgm:pt>
    <dgm:pt modelId="{E83BF902-1AC9-4A92-A991-DCA94C1B567F}" type="pres">
      <dgm:prSet presAssocID="{5F9EFA92-4206-4770-9922-AF9F47DEEC60}" presName="composite" presStyleCnt="0"/>
      <dgm:spPr/>
    </dgm:pt>
    <dgm:pt modelId="{765909A7-54C8-4EC6-82A6-513074D88251}" type="pres">
      <dgm:prSet presAssocID="{5F9EFA92-4206-4770-9922-AF9F47DEEC60}" presName="parTx" presStyleLbl="alignNode1" presStyleIdx="0" presStyleCnt="2">
        <dgm:presLayoutVars>
          <dgm:chMax val="0"/>
          <dgm:chPref val="0"/>
          <dgm:bulletEnabled val="1"/>
        </dgm:presLayoutVars>
      </dgm:prSet>
      <dgm:spPr/>
    </dgm:pt>
    <dgm:pt modelId="{B844FBD3-989B-4496-938C-D51FE02855DB}" type="pres">
      <dgm:prSet presAssocID="{5F9EFA92-4206-4770-9922-AF9F47DEEC60}" presName="desTx" presStyleLbl="alignAccFollowNode1" presStyleIdx="0" presStyleCnt="2">
        <dgm:presLayoutVars>
          <dgm:bulletEnabled val="1"/>
        </dgm:presLayoutVars>
      </dgm:prSet>
      <dgm:spPr/>
    </dgm:pt>
    <dgm:pt modelId="{6E8C23B4-E366-4B1D-A0FD-FBFDBA8AFED7}" type="pres">
      <dgm:prSet presAssocID="{216DC579-5BCF-4D69-A298-A7A7916BDAFC}" presName="space" presStyleCnt="0"/>
      <dgm:spPr/>
    </dgm:pt>
    <dgm:pt modelId="{77728E29-68AA-4D66-A6B0-3B361A71F686}" type="pres">
      <dgm:prSet presAssocID="{98CCE3F4-A25B-41C9-8620-5ECC1EB221DC}" presName="composite" presStyleCnt="0"/>
      <dgm:spPr/>
    </dgm:pt>
    <dgm:pt modelId="{426B18D8-54C3-45FF-A9FE-052CAC4B82AF}" type="pres">
      <dgm:prSet presAssocID="{98CCE3F4-A25B-41C9-8620-5ECC1EB221DC}" presName="parTx" presStyleLbl="alignNode1" presStyleIdx="1" presStyleCnt="2">
        <dgm:presLayoutVars>
          <dgm:chMax val="0"/>
          <dgm:chPref val="0"/>
          <dgm:bulletEnabled val="1"/>
        </dgm:presLayoutVars>
      </dgm:prSet>
      <dgm:spPr/>
    </dgm:pt>
    <dgm:pt modelId="{914F83B3-756B-428E-A751-AC488EDB3E64}" type="pres">
      <dgm:prSet presAssocID="{98CCE3F4-A25B-41C9-8620-5ECC1EB221DC}" presName="desTx" presStyleLbl="alignAccFollowNode1" presStyleIdx="1" presStyleCnt="2">
        <dgm:presLayoutVars>
          <dgm:bulletEnabled val="1"/>
        </dgm:presLayoutVars>
      </dgm:prSet>
      <dgm:spPr/>
    </dgm:pt>
  </dgm:ptLst>
  <dgm:cxnLst>
    <dgm:cxn modelId="{B1BA810D-5448-43C8-8D56-115799674D4D}" srcId="{98CCE3F4-A25B-41C9-8620-5ECC1EB221DC}" destId="{E55B106B-0255-416F-9FF8-6D3854471499}" srcOrd="0" destOrd="0" parTransId="{39DEC15B-6B31-45B6-8BFD-90BB8820A955}" sibTransId="{C32371AA-86BD-4BD5-A935-C869DEFA7E2F}"/>
    <dgm:cxn modelId="{D8A9FD14-B070-4EE7-8372-1A2456518BCC}" srcId="{98CCE3F4-A25B-41C9-8620-5ECC1EB221DC}" destId="{A6B91548-A65C-4A09-9E23-7E5CD1704448}" srcOrd="2" destOrd="0" parTransId="{49A7504E-E47E-4498-97F2-75CBA0ED966B}" sibTransId="{8EE4F3B1-476E-4BE1-8AE6-F00174EC8D2F}"/>
    <dgm:cxn modelId="{67E00044-09B2-4F03-855C-D3EC44A012A4}" srcId="{5F9EFA92-4206-4770-9922-AF9F47DEEC60}" destId="{9A6C6E17-E67F-4F5E-98BD-2F48EDBAEFD9}" srcOrd="2" destOrd="0" parTransId="{78E6962F-7B30-4A99-892A-AA0F76D047C3}" sibTransId="{71857C69-A124-47D5-A0FA-F176DA1A0A3E}"/>
    <dgm:cxn modelId="{B992BE72-6F12-4F89-B62A-542C4684E7D4}" srcId="{98CCE3F4-A25B-41C9-8620-5ECC1EB221DC}" destId="{9E37A131-94E3-4741-899B-3F51C5D668D8}" srcOrd="1" destOrd="0" parTransId="{E8C82164-E7CB-4DA5-8060-1AA9F8B5892B}" sibTransId="{8D9ADFD7-803B-4CF0-A862-B94A34E0BA6D}"/>
    <dgm:cxn modelId="{37B2927F-14C2-44DE-BE4A-E20329C7C457}" type="presOf" srcId="{898A1C0E-A398-48C6-B13B-C2E400D6B7C4}" destId="{B844FBD3-989B-4496-938C-D51FE02855DB}" srcOrd="0" destOrd="1" presId="urn:microsoft.com/office/officeart/2005/8/layout/hList1"/>
    <dgm:cxn modelId="{806F8D85-B433-45FA-9115-9044784562E0}" type="presOf" srcId="{5F9EFA92-4206-4770-9922-AF9F47DEEC60}" destId="{765909A7-54C8-4EC6-82A6-513074D88251}" srcOrd="0" destOrd="0" presId="urn:microsoft.com/office/officeart/2005/8/layout/hList1"/>
    <dgm:cxn modelId="{896E518B-EA6B-4080-AE5A-EE747136ED69}" srcId="{54286D33-1618-4216-A57A-32B65C67569C}" destId="{5F9EFA92-4206-4770-9922-AF9F47DEEC60}" srcOrd="0" destOrd="0" parTransId="{BD2FFF02-EFA1-4353-9668-950D81A62CB4}" sibTransId="{216DC579-5BCF-4D69-A298-A7A7916BDAFC}"/>
    <dgm:cxn modelId="{FA4F23AA-5BE3-4136-B615-183E7AA4645D}" type="presOf" srcId="{98CCE3F4-A25B-41C9-8620-5ECC1EB221DC}" destId="{426B18D8-54C3-45FF-A9FE-052CAC4B82AF}" srcOrd="0" destOrd="0" presId="urn:microsoft.com/office/officeart/2005/8/layout/hList1"/>
    <dgm:cxn modelId="{F16988B7-D560-4D6A-AC2B-B117073731E8}" type="presOf" srcId="{562FF2DC-54CA-4EBA-A400-CD95144CF190}" destId="{B844FBD3-989B-4496-938C-D51FE02855DB}" srcOrd="0" destOrd="0" presId="urn:microsoft.com/office/officeart/2005/8/layout/hList1"/>
    <dgm:cxn modelId="{C12C73BB-F59A-4065-BA9A-B72726461D71}" srcId="{5F9EFA92-4206-4770-9922-AF9F47DEEC60}" destId="{562FF2DC-54CA-4EBA-A400-CD95144CF190}" srcOrd="0" destOrd="0" parTransId="{3A2CB479-53A0-455A-8FAA-E9F8F46150AD}" sibTransId="{AF2167A8-8945-47F8-99AB-D6512BD68F06}"/>
    <dgm:cxn modelId="{1FB87BD0-ACF8-4C95-9E40-BBA9207E9D73}" type="presOf" srcId="{9A6C6E17-E67F-4F5E-98BD-2F48EDBAEFD9}" destId="{B844FBD3-989B-4496-938C-D51FE02855DB}" srcOrd="0" destOrd="2" presId="urn:microsoft.com/office/officeart/2005/8/layout/hList1"/>
    <dgm:cxn modelId="{4D7557D1-B6A8-4F77-8D34-5B58B0242031}" type="presOf" srcId="{9E37A131-94E3-4741-899B-3F51C5D668D8}" destId="{914F83B3-756B-428E-A751-AC488EDB3E64}" srcOrd="0" destOrd="1" presId="urn:microsoft.com/office/officeart/2005/8/layout/hList1"/>
    <dgm:cxn modelId="{C12CDADA-7DCB-418C-88A9-C59ED50A2B41}" type="presOf" srcId="{54286D33-1618-4216-A57A-32B65C67569C}" destId="{AA149A09-840A-4430-B611-CCB1EFABCD7E}" srcOrd="0" destOrd="0" presId="urn:microsoft.com/office/officeart/2005/8/layout/hList1"/>
    <dgm:cxn modelId="{5B1DA0EA-606F-4264-91D7-0FB1A771983C}" type="presOf" srcId="{E55B106B-0255-416F-9FF8-6D3854471499}" destId="{914F83B3-756B-428E-A751-AC488EDB3E64}" srcOrd="0" destOrd="0" presId="urn:microsoft.com/office/officeart/2005/8/layout/hList1"/>
    <dgm:cxn modelId="{2D6FD1ED-EC31-44A0-897A-B8644F39C46C}" srcId="{5F9EFA92-4206-4770-9922-AF9F47DEEC60}" destId="{898A1C0E-A398-48C6-B13B-C2E400D6B7C4}" srcOrd="1" destOrd="0" parTransId="{E2C8327A-1DA4-4009-862A-8423FA19862E}" sibTransId="{EA0274F8-1F37-4F4D-BCF4-F6C2DB15B79B}"/>
    <dgm:cxn modelId="{31E4DCEE-433E-4141-BA4C-98757756DBE3}" srcId="{54286D33-1618-4216-A57A-32B65C67569C}" destId="{98CCE3F4-A25B-41C9-8620-5ECC1EB221DC}" srcOrd="1" destOrd="0" parTransId="{51AC2967-9FB6-4C8C-8D9E-6E6358FA54ED}" sibTransId="{C21346A9-A2BF-4453-AA7B-746DA91A04D9}"/>
    <dgm:cxn modelId="{4E46EDF7-C260-4B6E-A063-B1DD95419BA4}" type="presOf" srcId="{A6B91548-A65C-4A09-9E23-7E5CD1704448}" destId="{914F83B3-756B-428E-A751-AC488EDB3E64}" srcOrd="0" destOrd="2" presId="urn:microsoft.com/office/officeart/2005/8/layout/hList1"/>
    <dgm:cxn modelId="{0F01636A-7C9F-4974-9CEB-94651A99D30D}" type="presParOf" srcId="{AA149A09-840A-4430-B611-CCB1EFABCD7E}" destId="{E83BF902-1AC9-4A92-A991-DCA94C1B567F}" srcOrd="0" destOrd="0" presId="urn:microsoft.com/office/officeart/2005/8/layout/hList1"/>
    <dgm:cxn modelId="{2382155F-F4FC-4C7C-B40C-389BB7E67D4B}" type="presParOf" srcId="{E83BF902-1AC9-4A92-A991-DCA94C1B567F}" destId="{765909A7-54C8-4EC6-82A6-513074D88251}" srcOrd="0" destOrd="0" presId="urn:microsoft.com/office/officeart/2005/8/layout/hList1"/>
    <dgm:cxn modelId="{AE7F66B0-3611-479F-BEF7-A67E75745F1C}" type="presParOf" srcId="{E83BF902-1AC9-4A92-A991-DCA94C1B567F}" destId="{B844FBD3-989B-4496-938C-D51FE02855DB}" srcOrd="1" destOrd="0" presId="urn:microsoft.com/office/officeart/2005/8/layout/hList1"/>
    <dgm:cxn modelId="{1A4C9568-DE7E-4DF3-A4AE-7984A0F2B225}" type="presParOf" srcId="{AA149A09-840A-4430-B611-CCB1EFABCD7E}" destId="{6E8C23B4-E366-4B1D-A0FD-FBFDBA8AFED7}" srcOrd="1" destOrd="0" presId="urn:microsoft.com/office/officeart/2005/8/layout/hList1"/>
    <dgm:cxn modelId="{FB31E8C7-9D41-49F1-B693-5E9F7EA1BDB1}" type="presParOf" srcId="{AA149A09-840A-4430-B611-CCB1EFABCD7E}" destId="{77728E29-68AA-4D66-A6B0-3B361A71F686}" srcOrd="2" destOrd="0" presId="urn:microsoft.com/office/officeart/2005/8/layout/hList1"/>
    <dgm:cxn modelId="{5FA416F4-599B-462E-BE22-D46E75838A05}" type="presParOf" srcId="{77728E29-68AA-4D66-A6B0-3B361A71F686}" destId="{426B18D8-54C3-45FF-A9FE-052CAC4B82AF}" srcOrd="0" destOrd="0" presId="urn:microsoft.com/office/officeart/2005/8/layout/hList1"/>
    <dgm:cxn modelId="{665C8762-3286-442B-BFD6-2E80AAA50E71}" type="presParOf" srcId="{77728E29-68AA-4D66-A6B0-3B361A71F686}" destId="{914F83B3-756B-428E-A751-AC488EDB3E64}"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296EB-F5CD-488D-8459-A9065021CF91}">
      <dsp:nvSpPr>
        <dsp:cNvPr id="0" name=""/>
        <dsp:cNvSpPr/>
      </dsp:nvSpPr>
      <dsp:spPr>
        <a:xfrm>
          <a:off x="3446" y="83440"/>
          <a:ext cx="3360687" cy="576000"/>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System</a:t>
          </a:r>
          <a:endParaRPr lang="cs-CZ" sz="2000" kern="1200" dirty="0"/>
        </a:p>
      </dsp:txBody>
      <dsp:txXfrm>
        <a:off x="3446" y="83440"/>
        <a:ext cx="3360687" cy="576000"/>
      </dsp:txXfrm>
    </dsp:sp>
    <dsp:sp modelId="{21CF130F-239A-4EC6-B3D9-C53DEFF873A2}">
      <dsp:nvSpPr>
        <dsp:cNvPr id="0" name=""/>
        <dsp:cNvSpPr/>
      </dsp:nvSpPr>
      <dsp:spPr>
        <a:xfrm>
          <a:off x="3446" y="659440"/>
          <a:ext cx="3360687" cy="2412168"/>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anarchic nature of system</a:t>
          </a:r>
          <a:endParaRPr lang="cs-CZ" sz="2000" kern="1200" dirty="0"/>
        </a:p>
        <a:p>
          <a:pPr marL="228600" lvl="1" indent="-228600" algn="l" defTabSz="889000">
            <a:lnSpc>
              <a:spcPct val="90000"/>
            </a:lnSpc>
            <a:spcBef>
              <a:spcPct val="0"/>
            </a:spcBef>
            <a:spcAft>
              <a:spcPct val="15000"/>
            </a:spcAft>
            <a:buChar char="•"/>
          </a:pPr>
          <a:r>
            <a:rPr lang="en-US" sz="2000" kern="1200" dirty="0"/>
            <a:t>number of players</a:t>
          </a:r>
          <a:endParaRPr lang="cs-CZ" sz="2000" kern="1200" dirty="0"/>
        </a:p>
        <a:p>
          <a:pPr marL="228600" lvl="1" indent="-228600" algn="l" defTabSz="889000">
            <a:lnSpc>
              <a:spcPct val="90000"/>
            </a:lnSpc>
            <a:spcBef>
              <a:spcPct val="0"/>
            </a:spcBef>
            <a:spcAft>
              <a:spcPct val="15000"/>
            </a:spcAft>
            <a:buChar char="•"/>
          </a:pPr>
          <a:r>
            <a:rPr lang="en-US" sz="2000" kern="1200" dirty="0"/>
            <a:t>distribution of power</a:t>
          </a:r>
          <a:endParaRPr lang="cs-CZ" sz="2000" kern="1200" dirty="0"/>
        </a:p>
        <a:p>
          <a:pPr marL="228600" lvl="1" indent="-228600" algn="l" defTabSz="889000">
            <a:lnSpc>
              <a:spcPct val="90000"/>
            </a:lnSpc>
            <a:spcBef>
              <a:spcPct val="0"/>
            </a:spcBef>
            <a:spcAft>
              <a:spcPct val="15000"/>
            </a:spcAft>
            <a:buChar char="•"/>
          </a:pPr>
          <a:r>
            <a:rPr lang="en-US" sz="2000" kern="1200" dirty="0"/>
            <a:t>alliances and trade</a:t>
          </a:r>
          <a:endParaRPr lang="cs-CZ" sz="2000" kern="1200" dirty="0"/>
        </a:p>
        <a:p>
          <a:pPr marL="228600" lvl="1" indent="-228600" algn="l" defTabSz="889000">
            <a:lnSpc>
              <a:spcPct val="90000"/>
            </a:lnSpc>
            <a:spcBef>
              <a:spcPct val="0"/>
            </a:spcBef>
            <a:spcAft>
              <a:spcPct val="15000"/>
            </a:spcAft>
            <a:buChar char="•"/>
          </a:pPr>
          <a:r>
            <a:rPr lang="en-US" sz="2000" kern="1200" dirty="0"/>
            <a:t>system-wide norms</a:t>
          </a:r>
          <a:endParaRPr lang="cs-CZ" sz="2000" kern="1200" dirty="0"/>
        </a:p>
        <a:p>
          <a:pPr marL="228600" lvl="1" indent="-228600" algn="l" defTabSz="889000">
            <a:lnSpc>
              <a:spcPct val="90000"/>
            </a:lnSpc>
            <a:spcBef>
              <a:spcPct val="0"/>
            </a:spcBef>
            <a:spcAft>
              <a:spcPct val="15000"/>
            </a:spcAft>
            <a:buChar char="•"/>
          </a:pPr>
          <a:r>
            <a:rPr lang="en-US" sz="2000" kern="1200" dirty="0"/>
            <a:t>cyclical theories</a:t>
          </a:r>
          <a:endParaRPr lang="cs-CZ" sz="2000" kern="1200" dirty="0"/>
        </a:p>
      </dsp:txBody>
      <dsp:txXfrm>
        <a:off x="3446" y="659440"/>
        <a:ext cx="3360687" cy="2412168"/>
      </dsp:txXfrm>
    </dsp:sp>
    <dsp:sp modelId="{EBEF4530-DD6A-4DB4-911E-96E043957E04}">
      <dsp:nvSpPr>
        <dsp:cNvPr id="0" name=""/>
        <dsp:cNvSpPr/>
      </dsp:nvSpPr>
      <dsp:spPr>
        <a:xfrm>
          <a:off x="3834631" y="83440"/>
          <a:ext cx="3360687" cy="576000"/>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National	</a:t>
          </a:r>
          <a:endParaRPr lang="cs-CZ" sz="2000" kern="1200" dirty="0"/>
        </a:p>
      </dsp:txBody>
      <dsp:txXfrm>
        <a:off x="3834631" y="83440"/>
        <a:ext cx="3360687" cy="576000"/>
      </dsp:txXfrm>
    </dsp:sp>
    <dsp:sp modelId="{46FD29D9-E93F-4A7C-AC50-77DEEA5F928D}">
      <dsp:nvSpPr>
        <dsp:cNvPr id="0" name=""/>
        <dsp:cNvSpPr/>
      </dsp:nvSpPr>
      <dsp:spPr>
        <a:xfrm>
          <a:off x="3834631" y="659440"/>
          <a:ext cx="3360687" cy="2412168"/>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regime type</a:t>
          </a:r>
          <a:endParaRPr lang="cs-CZ" sz="2000" kern="1200" dirty="0"/>
        </a:p>
        <a:p>
          <a:pPr marL="228600" lvl="1" indent="-228600" algn="l" defTabSz="889000">
            <a:lnSpc>
              <a:spcPct val="90000"/>
            </a:lnSpc>
            <a:spcBef>
              <a:spcPct val="0"/>
            </a:spcBef>
            <a:spcAft>
              <a:spcPct val="15000"/>
            </a:spcAft>
            <a:buChar char="•"/>
          </a:pPr>
          <a:r>
            <a:rPr lang="en-US" sz="2000" kern="1200" dirty="0"/>
            <a:t>policymaking process</a:t>
          </a:r>
          <a:endParaRPr lang="cs-CZ" sz="2000" kern="1200" dirty="0"/>
        </a:p>
        <a:p>
          <a:pPr marL="228600" lvl="1" indent="-228600" algn="l" defTabSz="889000">
            <a:lnSpc>
              <a:spcPct val="90000"/>
            </a:lnSpc>
            <a:spcBef>
              <a:spcPct val="0"/>
            </a:spcBef>
            <a:spcAft>
              <a:spcPct val="15000"/>
            </a:spcAft>
            <a:buChar char="•"/>
          </a:pPr>
          <a:r>
            <a:rPr lang="en-US" sz="2000" kern="1200" dirty="0"/>
            <a:t>societal factors</a:t>
          </a:r>
          <a:endParaRPr lang="cs-CZ" sz="2000" kern="1200" dirty="0"/>
        </a:p>
        <a:p>
          <a:pPr marL="228600" lvl="1" indent="-228600" algn="l" defTabSz="889000">
            <a:lnSpc>
              <a:spcPct val="90000"/>
            </a:lnSpc>
            <a:spcBef>
              <a:spcPct val="0"/>
            </a:spcBef>
            <a:spcAft>
              <a:spcPct val="15000"/>
            </a:spcAft>
            <a:buChar char="•"/>
          </a:pPr>
          <a:r>
            <a:rPr lang="en-US" sz="2000" kern="1200" dirty="0"/>
            <a:t>economic system</a:t>
          </a:r>
          <a:endParaRPr lang="cs-CZ" sz="2000" kern="1200" dirty="0"/>
        </a:p>
        <a:p>
          <a:pPr marL="228600" lvl="1" indent="-228600" algn="l" defTabSz="889000">
            <a:lnSpc>
              <a:spcPct val="90000"/>
            </a:lnSpc>
            <a:spcBef>
              <a:spcPct val="0"/>
            </a:spcBef>
            <a:spcAft>
              <a:spcPct val="15000"/>
            </a:spcAft>
            <a:buChar char="•"/>
          </a:pPr>
          <a:r>
            <a:rPr lang="en-US" sz="2000" kern="1200" dirty="0"/>
            <a:t>public opinion standing</a:t>
          </a:r>
          <a:endParaRPr lang="cs-CZ" sz="2000" kern="1200" dirty="0"/>
        </a:p>
        <a:p>
          <a:pPr marL="228600" lvl="1" indent="-228600" algn="l" defTabSz="889000">
            <a:lnSpc>
              <a:spcPct val="90000"/>
            </a:lnSpc>
            <a:spcBef>
              <a:spcPct val="0"/>
            </a:spcBef>
            <a:spcAft>
              <a:spcPct val="15000"/>
            </a:spcAft>
            <a:buChar char="•"/>
          </a:pPr>
          <a:r>
            <a:rPr lang="en-US" sz="2000" kern="1200" dirty="0"/>
            <a:t>interest group positions</a:t>
          </a:r>
          <a:endParaRPr lang="cs-CZ" sz="2000" kern="1200" dirty="0"/>
        </a:p>
        <a:p>
          <a:pPr marL="228600" lvl="1" indent="-228600" algn="l" defTabSz="889000">
            <a:lnSpc>
              <a:spcPct val="90000"/>
            </a:lnSpc>
            <a:spcBef>
              <a:spcPct val="0"/>
            </a:spcBef>
            <a:spcAft>
              <a:spcPct val="15000"/>
            </a:spcAft>
            <a:buChar char="•"/>
          </a:pPr>
          <a:r>
            <a:rPr lang="en-US" sz="2000" kern="1200" dirty="0"/>
            <a:t>ethnicity, ideology</a:t>
          </a:r>
          <a:endParaRPr lang="cs-CZ" sz="2000" kern="1200" dirty="0"/>
        </a:p>
      </dsp:txBody>
      <dsp:txXfrm>
        <a:off x="3834631" y="659440"/>
        <a:ext cx="3360687" cy="2412168"/>
      </dsp:txXfrm>
    </dsp:sp>
    <dsp:sp modelId="{46EFB552-6363-45AA-8C9D-2A66793A3D2E}">
      <dsp:nvSpPr>
        <dsp:cNvPr id="0" name=""/>
        <dsp:cNvSpPr/>
      </dsp:nvSpPr>
      <dsp:spPr>
        <a:xfrm>
          <a:off x="7665815" y="83440"/>
          <a:ext cx="3360687" cy="576000"/>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Individual</a:t>
          </a:r>
          <a:endParaRPr lang="cs-CZ" sz="2000" kern="1200" dirty="0"/>
        </a:p>
      </dsp:txBody>
      <dsp:txXfrm>
        <a:off x="7665815" y="83440"/>
        <a:ext cx="3360687" cy="576000"/>
      </dsp:txXfrm>
    </dsp:sp>
    <dsp:sp modelId="{8CBF5823-E0FC-4470-BD4D-7E6B44626598}">
      <dsp:nvSpPr>
        <dsp:cNvPr id="0" name=""/>
        <dsp:cNvSpPr/>
      </dsp:nvSpPr>
      <dsp:spPr>
        <a:xfrm>
          <a:off x="7665815" y="659440"/>
          <a:ext cx="3360687" cy="2412168"/>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human nature</a:t>
          </a:r>
          <a:endParaRPr lang="cs-CZ" sz="2000" kern="1200" dirty="0"/>
        </a:p>
        <a:p>
          <a:pPr marL="228600" lvl="1" indent="-228600" algn="l" defTabSz="889000">
            <a:lnSpc>
              <a:spcPct val="90000"/>
            </a:lnSpc>
            <a:spcBef>
              <a:spcPct val="0"/>
            </a:spcBef>
            <a:spcAft>
              <a:spcPct val="15000"/>
            </a:spcAft>
            <a:buChar char="•"/>
          </a:pPr>
          <a:r>
            <a:rPr lang="en-US" sz="2000" kern="1200" dirty="0"/>
            <a:t>predisposition to aggression</a:t>
          </a:r>
          <a:endParaRPr lang="cs-CZ" sz="2000" kern="1200" dirty="0"/>
        </a:p>
        <a:p>
          <a:pPr marL="228600" lvl="1" indent="-228600" algn="l" defTabSz="889000">
            <a:lnSpc>
              <a:spcPct val="90000"/>
            </a:lnSpc>
            <a:spcBef>
              <a:spcPct val="0"/>
            </a:spcBef>
            <a:spcAft>
              <a:spcPct val="15000"/>
            </a:spcAft>
            <a:buChar char="•"/>
          </a:pPr>
          <a:r>
            <a:rPr lang="en-US" sz="2000" kern="1200" dirty="0"/>
            <a:t>brinkmanship</a:t>
          </a:r>
          <a:endParaRPr lang="cs-CZ" sz="2000" kern="1200" dirty="0"/>
        </a:p>
        <a:p>
          <a:pPr marL="228600" lvl="1" indent="-228600" algn="l" defTabSz="889000">
            <a:lnSpc>
              <a:spcPct val="90000"/>
            </a:lnSpc>
            <a:spcBef>
              <a:spcPct val="0"/>
            </a:spcBef>
            <a:spcAft>
              <a:spcPct val="15000"/>
            </a:spcAft>
            <a:buChar char="•"/>
          </a:pPr>
          <a:r>
            <a:rPr lang="en-US" sz="2000" kern="1200" dirty="0"/>
            <a:t>leader personalities</a:t>
          </a:r>
          <a:endParaRPr lang="cs-CZ" sz="2000" kern="1200" dirty="0"/>
        </a:p>
        <a:p>
          <a:pPr marL="228600" lvl="1" indent="-228600" algn="l" defTabSz="889000">
            <a:lnSpc>
              <a:spcPct val="90000"/>
            </a:lnSpc>
            <a:spcBef>
              <a:spcPct val="0"/>
            </a:spcBef>
            <a:spcAft>
              <a:spcPct val="15000"/>
            </a:spcAft>
            <a:buChar char="•"/>
          </a:pPr>
          <a:r>
            <a:rPr lang="en-US" sz="2000" kern="1200" dirty="0"/>
            <a:t>perception and misperception</a:t>
          </a:r>
          <a:endParaRPr lang="cs-CZ" sz="2000" kern="1200" dirty="0"/>
        </a:p>
        <a:p>
          <a:pPr marL="228600" lvl="1" indent="-228600" algn="l" defTabSz="889000">
            <a:lnSpc>
              <a:spcPct val="90000"/>
            </a:lnSpc>
            <a:spcBef>
              <a:spcPct val="0"/>
            </a:spcBef>
            <a:spcAft>
              <a:spcPct val="15000"/>
            </a:spcAft>
            <a:buChar char="•"/>
          </a:pPr>
          <a:endParaRPr lang="cs-CZ" sz="2000" kern="1200" dirty="0"/>
        </a:p>
      </dsp:txBody>
      <dsp:txXfrm>
        <a:off x="7665815" y="659440"/>
        <a:ext cx="3360687" cy="24121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909A7-54C8-4EC6-82A6-513074D88251}">
      <dsp:nvSpPr>
        <dsp:cNvPr id="0" name=""/>
        <dsp:cNvSpPr/>
      </dsp:nvSpPr>
      <dsp:spPr>
        <a:xfrm>
          <a:off x="32" y="5162"/>
          <a:ext cx="3138387" cy="518400"/>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Dyadic</a:t>
          </a:r>
        </a:p>
      </dsp:txBody>
      <dsp:txXfrm>
        <a:off x="32" y="5162"/>
        <a:ext cx="3138387" cy="518400"/>
      </dsp:txXfrm>
    </dsp:sp>
    <dsp:sp modelId="{B844FBD3-989B-4496-938C-D51FE02855DB}">
      <dsp:nvSpPr>
        <dsp:cNvPr id="0" name=""/>
        <dsp:cNvSpPr/>
      </dsp:nvSpPr>
      <dsp:spPr>
        <a:xfrm>
          <a:off x="32" y="523562"/>
          <a:ext cx="3138387" cy="1037610"/>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contiguity</a:t>
          </a:r>
        </a:p>
        <a:p>
          <a:pPr marL="171450" lvl="1" indent="-171450" algn="l" defTabSz="800100">
            <a:lnSpc>
              <a:spcPct val="90000"/>
            </a:lnSpc>
            <a:spcBef>
              <a:spcPct val="0"/>
            </a:spcBef>
            <a:spcAft>
              <a:spcPct val="15000"/>
            </a:spcAft>
            <a:buChar char="•"/>
          </a:pPr>
          <a:r>
            <a:rPr lang="en-US" sz="1800" kern="1200" dirty="0"/>
            <a:t>rivalry and balance</a:t>
          </a:r>
        </a:p>
        <a:p>
          <a:pPr marL="171450" lvl="1" indent="-171450" algn="l" defTabSz="800100">
            <a:lnSpc>
              <a:spcPct val="90000"/>
            </a:lnSpc>
            <a:spcBef>
              <a:spcPct val="0"/>
            </a:spcBef>
            <a:spcAft>
              <a:spcPct val="15000"/>
            </a:spcAft>
            <a:buChar char="•"/>
          </a:pPr>
          <a:r>
            <a:rPr lang="en-US" sz="1800" kern="1200" dirty="0"/>
            <a:t>shared ethnicity</a:t>
          </a:r>
        </a:p>
      </dsp:txBody>
      <dsp:txXfrm>
        <a:off x="32" y="523562"/>
        <a:ext cx="3138387" cy="1037610"/>
      </dsp:txXfrm>
    </dsp:sp>
    <dsp:sp modelId="{426B18D8-54C3-45FF-A9FE-052CAC4B82AF}">
      <dsp:nvSpPr>
        <dsp:cNvPr id="0" name=""/>
        <dsp:cNvSpPr/>
      </dsp:nvSpPr>
      <dsp:spPr>
        <a:xfrm>
          <a:off x="3577794" y="5162"/>
          <a:ext cx="3138387" cy="518400"/>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Group</a:t>
          </a:r>
        </a:p>
      </dsp:txBody>
      <dsp:txXfrm>
        <a:off x="3577794" y="5162"/>
        <a:ext cx="3138387" cy="518400"/>
      </dsp:txXfrm>
    </dsp:sp>
    <dsp:sp modelId="{914F83B3-756B-428E-A751-AC488EDB3E64}">
      <dsp:nvSpPr>
        <dsp:cNvPr id="0" name=""/>
        <dsp:cNvSpPr/>
      </dsp:nvSpPr>
      <dsp:spPr>
        <a:xfrm>
          <a:off x="3577794" y="523562"/>
          <a:ext cx="3138387" cy="1037610"/>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groupthink</a:t>
          </a:r>
        </a:p>
        <a:p>
          <a:pPr marL="171450" lvl="1" indent="-171450" algn="l" defTabSz="800100">
            <a:lnSpc>
              <a:spcPct val="90000"/>
            </a:lnSpc>
            <a:spcBef>
              <a:spcPct val="0"/>
            </a:spcBef>
            <a:spcAft>
              <a:spcPct val="15000"/>
            </a:spcAft>
            <a:buChar char="•"/>
          </a:pPr>
          <a:r>
            <a:rPr lang="en-US" sz="1800" kern="1200" dirty="0"/>
            <a:t>rational actor model</a:t>
          </a:r>
        </a:p>
        <a:p>
          <a:pPr marL="171450" lvl="1" indent="-171450" algn="l" defTabSz="800100">
            <a:lnSpc>
              <a:spcPct val="90000"/>
            </a:lnSpc>
            <a:spcBef>
              <a:spcPct val="0"/>
            </a:spcBef>
            <a:spcAft>
              <a:spcPct val="15000"/>
            </a:spcAft>
            <a:buChar char="•"/>
          </a:pPr>
          <a:r>
            <a:rPr lang="en-US" sz="1800" kern="1200" dirty="0"/>
            <a:t>bureaucratic model</a:t>
          </a:r>
        </a:p>
      </dsp:txBody>
      <dsp:txXfrm>
        <a:off x="3577794" y="523562"/>
        <a:ext cx="3138387" cy="103761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33D7C2-5ADD-44E0-8E45-8BF0C4E2C724}" type="datetimeFigureOut">
              <a:rPr lang="cs-CZ" smtClean="0"/>
              <a:t>12.10.2018</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852554-46D1-461C-8965-E5441296FE0A}" type="slidenum">
              <a:rPr lang="cs-CZ" smtClean="0"/>
              <a:t>‹#›</a:t>
            </a:fld>
            <a:endParaRPr lang="cs-CZ"/>
          </a:p>
        </p:txBody>
      </p:sp>
    </p:spTree>
    <p:extLst>
      <p:ext uri="{BB962C8B-B14F-4D97-AF65-F5344CB8AC3E}">
        <p14:creationId xmlns:p14="http://schemas.microsoft.com/office/powerpoint/2010/main" val="555549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D852554-46D1-461C-8965-E5441296FE0A}" type="slidenum">
              <a:rPr lang="cs-CZ" smtClean="0"/>
              <a:t>1</a:t>
            </a:fld>
            <a:endParaRPr lang="cs-CZ"/>
          </a:p>
        </p:txBody>
      </p:sp>
    </p:spTree>
    <p:extLst>
      <p:ext uri="{BB962C8B-B14F-4D97-AF65-F5344CB8AC3E}">
        <p14:creationId xmlns:p14="http://schemas.microsoft.com/office/powerpoint/2010/main" val="3518184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852554-46D1-461C-8965-E5441296FE0A}" type="slidenum">
              <a:rPr lang="cs-CZ" smtClean="0"/>
              <a:t>11</a:t>
            </a:fld>
            <a:endParaRPr lang="cs-CZ"/>
          </a:p>
        </p:txBody>
      </p:sp>
    </p:spTree>
    <p:extLst>
      <p:ext uri="{BB962C8B-B14F-4D97-AF65-F5344CB8AC3E}">
        <p14:creationId xmlns:p14="http://schemas.microsoft.com/office/powerpoint/2010/main" val="4109379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852554-46D1-461C-8965-E5441296FE0A}" type="slidenum">
              <a:rPr lang="cs-CZ" smtClean="0"/>
              <a:t>12</a:t>
            </a:fld>
            <a:endParaRPr lang="cs-CZ"/>
          </a:p>
        </p:txBody>
      </p:sp>
    </p:spTree>
    <p:extLst>
      <p:ext uri="{BB962C8B-B14F-4D97-AF65-F5344CB8AC3E}">
        <p14:creationId xmlns:p14="http://schemas.microsoft.com/office/powerpoint/2010/main" val="2172675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852554-46D1-461C-8965-E5441296FE0A}" type="slidenum">
              <a:rPr lang="cs-CZ" smtClean="0"/>
              <a:t>13</a:t>
            </a:fld>
            <a:endParaRPr lang="cs-CZ"/>
          </a:p>
        </p:txBody>
      </p:sp>
    </p:spTree>
    <p:extLst>
      <p:ext uri="{BB962C8B-B14F-4D97-AF65-F5344CB8AC3E}">
        <p14:creationId xmlns:p14="http://schemas.microsoft.com/office/powerpoint/2010/main" val="2698957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852554-46D1-461C-8965-E5441296FE0A}" type="slidenum">
              <a:rPr lang="cs-CZ" smtClean="0"/>
              <a:t>14</a:t>
            </a:fld>
            <a:endParaRPr lang="cs-CZ"/>
          </a:p>
        </p:txBody>
      </p:sp>
    </p:spTree>
    <p:extLst>
      <p:ext uri="{BB962C8B-B14F-4D97-AF65-F5344CB8AC3E}">
        <p14:creationId xmlns:p14="http://schemas.microsoft.com/office/powerpoint/2010/main" val="2133541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852554-46D1-461C-8965-E5441296FE0A}" type="slidenum">
              <a:rPr lang="cs-CZ" smtClean="0"/>
              <a:t>15</a:t>
            </a:fld>
            <a:endParaRPr lang="cs-CZ"/>
          </a:p>
        </p:txBody>
      </p:sp>
    </p:spTree>
    <p:extLst>
      <p:ext uri="{BB962C8B-B14F-4D97-AF65-F5344CB8AC3E}">
        <p14:creationId xmlns:p14="http://schemas.microsoft.com/office/powerpoint/2010/main" val="2081298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852554-46D1-461C-8965-E5441296FE0A}" type="slidenum">
              <a:rPr lang="cs-CZ" smtClean="0"/>
              <a:t>16</a:t>
            </a:fld>
            <a:endParaRPr lang="cs-CZ"/>
          </a:p>
        </p:txBody>
      </p:sp>
    </p:spTree>
    <p:extLst>
      <p:ext uri="{BB962C8B-B14F-4D97-AF65-F5344CB8AC3E}">
        <p14:creationId xmlns:p14="http://schemas.microsoft.com/office/powerpoint/2010/main" val="1968231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852554-46D1-461C-8965-E5441296FE0A}" type="slidenum">
              <a:rPr lang="cs-CZ" smtClean="0"/>
              <a:t>17</a:t>
            </a:fld>
            <a:endParaRPr lang="cs-CZ"/>
          </a:p>
        </p:txBody>
      </p:sp>
    </p:spTree>
    <p:extLst>
      <p:ext uri="{BB962C8B-B14F-4D97-AF65-F5344CB8AC3E}">
        <p14:creationId xmlns:p14="http://schemas.microsoft.com/office/powerpoint/2010/main" val="1985949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AD852554-46D1-461C-8965-E5441296FE0A}" type="slidenum">
              <a:rPr lang="cs-CZ" smtClean="0"/>
              <a:t>19</a:t>
            </a:fld>
            <a:endParaRPr lang="cs-CZ"/>
          </a:p>
        </p:txBody>
      </p:sp>
    </p:spTree>
    <p:extLst>
      <p:ext uri="{BB962C8B-B14F-4D97-AF65-F5344CB8AC3E}">
        <p14:creationId xmlns:p14="http://schemas.microsoft.com/office/powerpoint/2010/main" val="1812167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D852554-46D1-461C-8965-E5441296FE0A}" type="slidenum">
              <a:rPr lang="cs-CZ" smtClean="0"/>
              <a:t>2</a:t>
            </a:fld>
            <a:endParaRPr lang="cs-CZ"/>
          </a:p>
        </p:txBody>
      </p:sp>
    </p:spTree>
    <p:extLst>
      <p:ext uri="{BB962C8B-B14F-4D97-AF65-F5344CB8AC3E}">
        <p14:creationId xmlns:p14="http://schemas.microsoft.com/office/powerpoint/2010/main" val="2543359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b="1" baseline="0" dirty="0"/>
          </a:p>
          <a:p>
            <a:endParaRPr lang="en-US" b="0" baseline="0" dirty="0"/>
          </a:p>
          <a:p>
            <a:endParaRPr lang="en-US" b="1" baseline="0" dirty="0"/>
          </a:p>
          <a:p>
            <a:endParaRPr lang="en-US" baseline="0" dirty="0"/>
          </a:p>
          <a:p>
            <a:endParaRPr lang="en-US" baseline="0" dirty="0"/>
          </a:p>
          <a:p>
            <a:endParaRPr lang="en-US" baseline="0" dirty="0"/>
          </a:p>
          <a:p>
            <a:endParaRPr lang="en-US" baseline="0" dirty="0"/>
          </a:p>
          <a:p>
            <a:endParaRPr lang="en-US" baseline="0" dirty="0"/>
          </a:p>
          <a:p>
            <a:endParaRPr lang="cs-CZ" dirty="0"/>
          </a:p>
        </p:txBody>
      </p:sp>
      <p:sp>
        <p:nvSpPr>
          <p:cNvPr id="4" name="Zástupný symbol pro číslo snímku 3"/>
          <p:cNvSpPr>
            <a:spLocks noGrp="1"/>
          </p:cNvSpPr>
          <p:nvPr>
            <p:ph type="sldNum" sz="quarter" idx="10"/>
          </p:nvPr>
        </p:nvSpPr>
        <p:spPr/>
        <p:txBody>
          <a:bodyPr/>
          <a:lstStyle/>
          <a:p>
            <a:fld id="{AD852554-46D1-461C-8965-E5441296FE0A}" type="slidenum">
              <a:rPr lang="cs-CZ" smtClean="0"/>
              <a:t>3</a:t>
            </a:fld>
            <a:endParaRPr lang="cs-CZ"/>
          </a:p>
        </p:txBody>
      </p:sp>
    </p:spTree>
    <p:extLst>
      <p:ext uri="{BB962C8B-B14F-4D97-AF65-F5344CB8AC3E}">
        <p14:creationId xmlns:p14="http://schemas.microsoft.com/office/powerpoint/2010/main" val="1510412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b="1" baseline="0" dirty="0"/>
          </a:p>
          <a:p>
            <a:endParaRPr lang="en-US" b="0" baseline="0" dirty="0"/>
          </a:p>
          <a:p>
            <a:endParaRPr lang="en-US" b="1" baseline="0" dirty="0"/>
          </a:p>
          <a:p>
            <a:endParaRPr lang="en-US" baseline="0" dirty="0"/>
          </a:p>
          <a:p>
            <a:endParaRPr lang="en-US" baseline="0" dirty="0"/>
          </a:p>
          <a:p>
            <a:endParaRPr lang="en-US" baseline="0" dirty="0"/>
          </a:p>
          <a:p>
            <a:endParaRPr lang="en-US" baseline="0" dirty="0"/>
          </a:p>
          <a:p>
            <a:endParaRPr lang="en-US" baseline="0" dirty="0"/>
          </a:p>
          <a:p>
            <a:endParaRPr lang="cs-CZ" dirty="0"/>
          </a:p>
        </p:txBody>
      </p:sp>
      <p:sp>
        <p:nvSpPr>
          <p:cNvPr id="4" name="Zástupný symbol pro číslo snímku 3"/>
          <p:cNvSpPr>
            <a:spLocks noGrp="1"/>
          </p:cNvSpPr>
          <p:nvPr>
            <p:ph type="sldNum" sz="quarter" idx="10"/>
          </p:nvPr>
        </p:nvSpPr>
        <p:spPr/>
        <p:txBody>
          <a:bodyPr/>
          <a:lstStyle/>
          <a:p>
            <a:fld id="{AD852554-46D1-461C-8965-E5441296FE0A}" type="slidenum">
              <a:rPr lang="cs-CZ" smtClean="0"/>
              <a:t>4</a:t>
            </a:fld>
            <a:endParaRPr lang="cs-CZ"/>
          </a:p>
        </p:txBody>
      </p:sp>
    </p:spTree>
    <p:extLst>
      <p:ext uri="{BB962C8B-B14F-4D97-AF65-F5344CB8AC3E}">
        <p14:creationId xmlns:p14="http://schemas.microsoft.com/office/powerpoint/2010/main" val="3942772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b="1" baseline="0" dirty="0"/>
          </a:p>
          <a:p>
            <a:endParaRPr lang="en-US" b="0" baseline="0" dirty="0"/>
          </a:p>
          <a:p>
            <a:endParaRPr lang="en-US" b="1" baseline="0" dirty="0"/>
          </a:p>
          <a:p>
            <a:endParaRPr lang="en-US" baseline="0" dirty="0"/>
          </a:p>
          <a:p>
            <a:endParaRPr lang="en-US" baseline="0" dirty="0"/>
          </a:p>
          <a:p>
            <a:endParaRPr lang="en-US" baseline="0" dirty="0"/>
          </a:p>
          <a:p>
            <a:endParaRPr lang="en-US" baseline="0" dirty="0"/>
          </a:p>
          <a:p>
            <a:endParaRPr lang="en-US" baseline="0" dirty="0"/>
          </a:p>
          <a:p>
            <a:endParaRPr lang="cs-CZ" dirty="0"/>
          </a:p>
        </p:txBody>
      </p:sp>
      <p:sp>
        <p:nvSpPr>
          <p:cNvPr id="4" name="Zástupný symbol pro číslo snímku 3"/>
          <p:cNvSpPr>
            <a:spLocks noGrp="1"/>
          </p:cNvSpPr>
          <p:nvPr>
            <p:ph type="sldNum" sz="quarter" idx="10"/>
          </p:nvPr>
        </p:nvSpPr>
        <p:spPr/>
        <p:txBody>
          <a:bodyPr/>
          <a:lstStyle/>
          <a:p>
            <a:fld id="{AD852554-46D1-461C-8965-E5441296FE0A}" type="slidenum">
              <a:rPr lang="cs-CZ" smtClean="0"/>
              <a:t>5</a:t>
            </a:fld>
            <a:endParaRPr lang="cs-CZ"/>
          </a:p>
        </p:txBody>
      </p:sp>
    </p:spTree>
    <p:extLst>
      <p:ext uri="{BB962C8B-B14F-4D97-AF65-F5344CB8AC3E}">
        <p14:creationId xmlns:p14="http://schemas.microsoft.com/office/powerpoint/2010/main" val="2766247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b="1" baseline="0" dirty="0"/>
          </a:p>
          <a:p>
            <a:endParaRPr lang="en-US" b="0" baseline="0" dirty="0"/>
          </a:p>
          <a:p>
            <a:endParaRPr lang="en-US" b="1" baseline="0" dirty="0"/>
          </a:p>
          <a:p>
            <a:endParaRPr lang="en-US" baseline="0" dirty="0"/>
          </a:p>
          <a:p>
            <a:endParaRPr lang="en-US" baseline="0" dirty="0"/>
          </a:p>
          <a:p>
            <a:endParaRPr lang="en-US" baseline="0" dirty="0"/>
          </a:p>
          <a:p>
            <a:endParaRPr lang="en-US" baseline="0" dirty="0"/>
          </a:p>
          <a:p>
            <a:endParaRPr lang="en-US" baseline="0" dirty="0"/>
          </a:p>
          <a:p>
            <a:endParaRPr lang="cs-CZ" dirty="0"/>
          </a:p>
        </p:txBody>
      </p:sp>
      <p:sp>
        <p:nvSpPr>
          <p:cNvPr id="4" name="Zástupný symbol pro číslo snímku 3"/>
          <p:cNvSpPr>
            <a:spLocks noGrp="1"/>
          </p:cNvSpPr>
          <p:nvPr>
            <p:ph type="sldNum" sz="quarter" idx="10"/>
          </p:nvPr>
        </p:nvSpPr>
        <p:spPr/>
        <p:txBody>
          <a:bodyPr/>
          <a:lstStyle/>
          <a:p>
            <a:fld id="{AD852554-46D1-461C-8965-E5441296FE0A}" type="slidenum">
              <a:rPr lang="cs-CZ" smtClean="0"/>
              <a:t>6</a:t>
            </a:fld>
            <a:endParaRPr lang="cs-CZ"/>
          </a:p>
        </p:txBody>
      </p:sp>
    </p:spTree>
    <p:extLst>
      <p:ext uri="{BB962C8B-B14F-4D97-AF65-F5344CB8AC3E}">
        <p14:creationId xmlns:p14="http://schemas.microsoft.com/office/powerpoint/2010/main" val="471734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852554-46D1-461C-8965-E5441296FE0A}" type="slidenum">
              <a:rPr lang="cs-CZ" smtClean="0"/>
              <a:t>7</a:t>
            </a:fld>
            <a:endParaRPr lang="cs-CZ"/>
          </a:p>
        </p:txBody>
      </p:sp>
    </p:spTree>
    <p:extLst>
      <p:ext uri="{BB962C8B-B14F-4D97-AF65-F5344CB8AC3E}">
        <p14:creationId xmlns:p14="http://schemas.microsoft.com/office/powerpoint/2010/main" val="4023776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852554-46D1-461C-8965-E5441296FE0A}" type="slidenum">
              <a:rPr lang="cs-CZ" smtClean="0"/>
              <a:t>9</a:t>
            </a:fld>
            <a:endParaRPr lang="cs-CZ"/>
          </a:p>
        </p:txBody>
      </p:sp>
    </p:spTree>
    <p:extLst>
      <p:ext uri="{BB962C8B-B14F-4D97-AF65-F5344CB8AC3E}">
        <p14:creationId xmlns:p14="http://schemas.microsoft.com/office/powerpoint/2010/main" val="2790046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
        <p:nvSpPr>
          <p:cNvPr id="4" name="Slide Number Placeholder 3"/>
          <p:cNvSpPr>
            <a:spLocks noGrp="1"/>
          </p:cNvSpPr>
          <p:nvPr>
            <p:ph type="sldNum" sz="quarter" idx="10"/>
          </p:nvPr>
        </p:nvSpPr>
        <p:spPr/>
        <p:txBody>
          <a:bodyPr/>
          <a:lstStyle/>
          <a:p>
            <a:fld id="{AD852554-46D1-461C-8965-E5441296FE0A}" type="slidenum">
              <a:rPr lang="cs-CZ" smtClean="0"/>
              <a:t>10</a:t>
            </a:fld>
            <a:endParaRPr lang="cs-CZ"/>
          </a:p>
        </p:txBody>
      </p:sp>
    </p:spTree>
    <p:extLst>
      <p:ext uri="{BB962C8B-B14F-4D97-AF65-F5344CB8AC3E}">
        <p14:creationId xmlns:p14="http://schemas.microsoft.com/office/powerpoint/2010/main" val="3882059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10/12/2018</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10/12/2018</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10/12/2018</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10/12/2018</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10/12/2018</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International security - ire107</a:t>
            </a:r>
          </a:p>
        </p:txBody>
      </p:sp>
      <p:sp>
        <p:nvSpPr>
          <p:cNvPr id="3" name="Subtitle 2"/>
          <p:cNvSpPr>
            <a:spLocks noGrp="1"/>
          </p:cNvSpPr>
          <p:nvPr>
            <p:ph type="subTitle" idx="1"/>
          </p:nvPr>
        </p:nvSpPr>
        <p:spPr/>
        <p:txBody>
          <a:bodyPr/>
          <a:lstStyle/>
          <a:p>
            <a:r>
              <a:rPr lang="en-US" dirty="0"/>
              <a:t>Fall 2018</a:t>
            </a:r>
          </a:p>
        </p:txBody>
      </p:sp>
      <p:sp>
        <p:nvSpPr>
          <p:cNvPr id="4" name="TextovéPole 3">
            <a:extLst>
              <a:ext uri="{FF2B5EF4-FFF2-40B4-BE49-F238E27FC236}">
                <a16:creationId xmlns:a16="http://schemas.microsoft.com/office/drawing/2014/main" id="{35946710-89F4-4684-BC70-5FBE93D4D3B2}"/>
              </a:ext>
            </a:extLst>
          </p:cNvPr>
          <p:cNvSpPr txBox="1"/>
          <p:nvPr/>
        </p:nvSpPr>
        <p:spPr>
          <a:xfrm>
            <a:off x="704021" y="5181600"/>
            <a:ext cx="7024954" cy="7078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rPr>
              <a:t>Causes of war</a:t>
            </a:r>
          </a:p>
        </p:txBody>
      </p:sp>
      <p:sp>
        <p:nvSpPr>
          <p:cNvPr id="5" name="TextovéPole 4">
            <a:extLst>
              <a:ext uri="{FF2B5EF4-FFF2-40B4-BE49-F238E27FC236}">
                <a16:creationId xmlns:a16="http://schemas.microsoft.com/office/drawing/2014/main" id="{27D2B24F-EDAE-42E3-8C48-E4CF6DC79392}"/>
              </a:ext>
            </a:extLst>
          </p:cNvPr>
          <p:cNvSpPr txBox="1"/>
          <p:nvPr/>
        </p:nvSpPr>
        <p:spPr>
          <a:xfrm>
            <a:off x="9267825" y="5181600"/>
            <a:ext cx="257175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cs-CZ" dirty="0">
                <a:solidFill>
                  <a:schemeClr val="bg1"/>
                </a:solidFill>
              </a:rPr>
              <a:t>dr. Martin </a:t>
            </a:r>
            <a:r>
              <a:rPr lang="cs-CZ" dirty="0" err="1">
                <a:solidFill>
                  <a:schemeClr val="bg1"/>
                </a:solidFill>
              </a:rPr>
              <a:t>Chovančík</a:t>
            </a:r>
          </a:p>
          <a:p>
            <a:r>
              <a:rPr lang="cs-CZ" dirty="0">
                <a:solidFill>
                  <a:schemeClr val="bg1"/>
                </a:solidFill>
              </a:rPr>
              <a:t>dr. Petr Suchý</a:t>
            </a:r>
          </a:p>
          <a:p>
            <a:r>
              <a:rPr lang="cs-CZ" dirty="0">
                <a:solidFill>
                  <a:schemeClr val="bg1"/>
                </a:solidFill>
              </a:rPr>
              <a:t>dr. </a:t>
            </a:r>
            <a:r>
              <a:rPr lang="cs-CZ" dirty="0" err="1">
                <a:solidFill>
                  <a:schemeClr val="bg1"/>
                </a:solidFill>
              </a:rPr>
              <a:t>Maya</a:t>
            </a:r>
            <a:r>
              <a:rPr lang="cs-CZ" dirty="0">
                <a:solidFill>
                  <a:schemeClr val="bg1"/>
                </a:solidFill>
              </a:rPr>
              <a:t> </a:t>
            </a:r>
            <a:r>
              <a:rPr lang="cs-CZ" dirty="0" err="1">
                <a:solidFill>
                  <a:schemeClr val="bg1"/>
                </a:solidFill>
              </a:rPr>
              <a:t>Hadar</a:t>
            </a:r>
          </a:p>
        </p:txBody>
      </p:sp>
    </p:spTree>
    <p:extLst>
      <p:ext uri="{BB962C8B-B14F-4D97-AF65-F5344CB8AC3E}">
        <p14:creationId xmlns:p14="http://schemas.microsoft.com/office/powerpoint/2010/main" val="401567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FCC3E-BCAF-4E7D-9AEF-F1E67CB3C08A}"/>
              </a:ext>
            </a:extLst>
          </p:cNvPr>
          <p:cNvSpPr>
            <a:spLocks noGrp="1"/>
          </p:cNvSpPr>
          <p:nvPr>
            <p:ph type="title"/>
          </p:nvPr>
        </p:nvSpPr>
        <p:spPr/>
        <p:txBody>
          <a:bodyPr/>
          <a:lstStyle/>
          <a:p>
            <a:r>
              <a:rPr lang="en-US" dirty="0"/>
              <a:t>System level</a:t>
            </a:r>
          </a:p>
        </p:txBody>
      </p:sp>
      <p:sp>
        <p:nvSpPr>
          <p:cNvPr id="3" name="Content Placeholder 2">
            <a:extLst>
              <a:ext uri="{FF2B5EF4-FFF2-40B4-BE49-F238E27FC236}">
                <a16:creationId xmlns:a16="http://schemas.microsoft.com/office/drawing/2014/main" id="{A0200249-3675-44B9-8EF9-6FC825C6AE52}"/>
              </a:ext>
            </a:extLst>
          </p:cNvPr>
          <p:cNvSpPr>
            <a:spLocks noGrp="1"/>
          </p:cNvSpPr>
          <p:nvPr>
            <p:ph idx="1"/>
          </p:nvPr>
        </p:nvSpPr>
        <p:spPr>
          <a:xfrm>
            <a:off x="466892" y="2001706"/>
            <a:ext cx="11029615" cy="4856294"/>
          </a:xfrm>
        </p:spPr>
        <p:txBody>
          <a:bodyPr>
            <a:normAutofit/>
          </a:bodyPr>
          <a:lstStyle/>
          <a:p>
            <a:r>
              <a:rPr lang="en-US" b="1" dirty="0"/>
              <a:t>Polarity</a:t>
            </a:r>
            <a:r>
              <a:rPr lang="en-US" dirty="0"/>
              <a:t> </a:t>
            </a:r>
          </a:p>
          <a:p>
            <a:pPr lvl="1"/>
            <a:r>
              <a:rPr lang="en-US" dirty="0"/>
              <a:t>What makes countries more prone to war? A bipolar or multipolar system?</a:t>
            </a:r>
          </a:p>
          <a:p>
            <a:pPr lvl="1"/>
            <a:r>
              <a:rPr lang="en-US" dirty="0"/>
              <a:t>Neorealism: bipolar stability prevents collective action and free ride problems</a:t>
            </a:r>
          </a:p>
          <a:p>
            <a:pPr lvl="1"/>
            <a:r>
              <a:rPr lang="en-US" dirty="0"/>
              <a:t>Defensive and offensive versions of realism</a:t>
            </a:r>
          </a:p>
          <a:p>
            <a:endParaRPr lang="en-US" b="1" dirty="0"/>
          </a:p>
          <a:p>
            <a:r>
              <a:rPr lang="en-US" b="1" dirty="0"/>
              <a:t>Bipolarity</a:t>
            </a:r>
          </a:p>
          <a:p>
            <a:pPr lvl="1"/>
            <a:r>
              <a:rPr lang="en-US" dirty="0"/>
              <a:t>Forces both sides to measured responses, clear intentions, policing other actors in the system</a:t>
            </a:r>
          </a:p>
          <a:p>
            <a:pPr lvl="1"/>
            <a:r>
              <a:rPr lang="en-US" dirty="0"/>
              <a:t>Absence of mediator, chance of any conflict growing out of proportion, rational calculation might encourage war</a:t>
            </a:r>
          </a:p>
          <a:p>
            <a:endParaRPr lang="en-US" dirty="0"/>
          </a:p>
          <a:p>
            <a:r>
              <a:rPr lang="en-US" b="1" dirty="0" err="1"/>
              <a:t>Multipolarity</a:t>
            </a:r>
            <a:endParaRPr lang="en-US" b="1" dirty="0"/>
          </a:p>
          <a:p>
            <a:pPr lvl="1"/>
            <a:r>
              <a:rPr lang="en-US" dirty="0"/>
              <a:t>More actors in power balances and alliances, more mediators, less concentration on one adversary, limited conflicts</a:t>
            </a:r>
          </a:p>
          <a:p>
            <a:pPr lvl="1"/>
            <a:r>
              <a:rPr lang="en-US" dirty="0"/>
              <a:t>Higher incidence of conflict, more pronounced incompatibilities, more misperceptions of intentions, limited policing</a:t>
            </a:r>
          </a:p>
          <a:p>
            <a:endParaRPr lang="en-US" dirty="0"/>
          </a:p>
        </p:txBody>
      </p:sp>
    </p:spTree>
    <p:extLst>
      <p:ext uri="{BB962C8B-B14F-4D97-AF65-F5344CB8AC3E}">
        <p14:creationId xmlns:p14="http://schemas.microsoft.com/office/powerpoint/2010/main" val="415994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 calcmode="lin" valueType="num">
                                      <p:cBhvr additive="base">
                                        <p:cTn id="2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 calcmode="lin" valueType="num">
                                      <p:cBhvr additive="base">
                                        <p:cTn id="2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anim calcmode="lin" valueType="num">
                                      <p:cBhvr additive="base">
                                        <p:cTn id="2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FCC3E-BCAF-4E7D-9AEF-F1E67CB3C08A}"/>
              </a:ext>
            </a:extLst>
          </p:cNvPr>
          <p:cNvSpPr>
            <a:spLocks noGrp="1"/>
          </p:cNvSpPr>
          <p:nvPr>
            <p:ph type="title"/>
          </p:nvPr>
        </p:nvSpPr>
        <p:spPr/>
        <p:txBody>
          <a:bodyPr/>
          <a:lstStyle/>
          <a:p>
            <a:r>
              <a:rPr lang="en-US" dirty="0"/>
              <a:t>dyadic</a:t>
            </a:r>
          </a:p>
        </p:txBody>
      </p:sp>
      <p:sp>
        <p:nvSpPr>
          <p:cNvPr id="3" name="Content Placeholder 2">
            <a:extLst>
              <a:ext uri="{FF2B5EF4-FFF2-40B4-BE49-F238E27FC236}">
                <a16:creationId xmlns:a16="http://schemas.microsoft.com/office/drawing/2014/main" id="{A0200249-3675-44B9-8EF9-6FC825C6AE52}"/>
              </a:ext>
            </a:extLst>
          </p:cNvPr>
          <p:cNvSpPr>
            <a:spLocks noGrp="1"/>
          </p:cNvSpPr>
          <p:nvPr>
            <p:ph idx="1"/>
          </p:nvPr>
        </p:nvSpPr>
        <p:spPr>
          <a:xfrm>
            <a:off x="452604" y="1888863"/>
            <a:ext cx="11029615" cy="4754826"/>
          </a:xfrm>
        </p:spPr>
        <p:txBody>
          <a:bodyPr>
            <a:normAutofit lnSpcReduction="10000"/>
          </a:bodyPr>
          <a:lstStyle/>
          <a:p>
            <a:r>
              <a:rPr lang="en-US" dirty="0"/>
              <a:t>examines relations between 2 states, rather than the whole system</a:t>
            </a:r>
          </a:p>
          <a:p>
            <a:pPr lvl="1"/>
            <a:r>
              <a:rPr lang="en-US" dirty="0"/>
              <a:t>also applicable to state and non-state actor if such is well defined (Angola/UNITA)</a:t>
            </a:r>
          </a:p>
          <a:p>
            <a:pPr lvl="1"/>
            <a:endParaRPr lang="en-US" dirty="0"/>
          </a:p>
          <a:p>
            <a:r>
              <a:rPr lang="en-US" b="1" dirty="0"/>
              <a:t>Rivalry</a:t>
            </a:r>
            <a:r>
              <a:rPr lang="en-US" dirty="0"/>
              <a:t> (accounts for up to 75% of interstate wars)</a:t>
            </a:r>
          </a:p>
          <a:p>
            <a:pPr lvl="1"/>
            <a:r>
              <a:rPr lang="en-US" dirty="0"/>
              <a:t>impact of contiguity</a:t>
            </a:r>
          </a:p>
          <a:p>
            <a:pPr lvl="1"/>
            <a:endParaRPr lang="en-US" dirty="0"/>
          </a:p>
          <a:p>
            <a:r>
              <a:rPr lang="en-US" b="1" dirty="0"/>
              <a:t>Steps-to-war model</a:t>
            </a:r>
          </a:p>
          <a:p>
            <a:pPr lvl="1"/>
            <a:r>
              <a:rPr lang="en-US" dirty="0"/>
              <a:t>bears similarities to security spiral but is purely issue-based</a:t>
            </a:r>
          </a:p>
          <a:p>
            <a:pPr lvl="1"/>
            <a:r>
              <a:rPr lang="en-US" dirty="0"/>
              <a:t>explains that issue resolutions have a cumulative effect on the likelihood of war</a:t>
            </a:r>
          </a:p>
          <a:p>
            <a:pPr lvl="1"/>
            <a:r>
              <a:rPr lang="en-US" dirty="0"/>
              <a:t>under this assumption – realist responses (deterrence, coercion, arms buildup) actually increase chances of war</a:t>
            </a:r>
          </a:p>
          <a:p>
            <a:pPr lvl="1"/>
            <a:endParaRPr lang="en-US" dirty="0"/>
          </a:p>
          <a:p>
            <a:r>
              <a:rPr lang="en-US" b="1" dirty="0"/>
              <a:t>Economic interdependence as cause</a:t>
            </a:r>
          </a:p>
          <a:p>
            <a:pPr lvl="1"/>
            <a:r>
              <a:rPr lang="en-US" dirty="0"/>
              <a:t>both cause and prevention depending on standpoint</a:t>
            </a:r>
          </a:p>
        </p:txBody>
      </p:sp>
    </p:spTree>
    <p:extLst>
      <p:ext uri="{BB962C8B-B14F-4D97-AF65-F5344CB8AC3E}">
        <p14:creationId xmlns:p14="http://schemas.microsoft.com/office/powerpoint/2010/main" val="2847262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FCC3E-BCAF-4E7D-9AEF-F1E67CB3C08A}"/>
              </a:ext>
            </a:extLst>
          </p:cNvPr>
          <p:cNvSpPr>
            <a:spLocks noGrp="1"/>
          </p:cNvSpPr>
          <p:nvPr>
            <p:ph type="title"/>
          </p:nvPr>
        </p:nvSpPr>
        <p:spPr/>
        <p:txBody>
          <a:bodyPr/>
          <a:lstStyle/>
          <a:p>
            <a:r>
              <a:rPr lang="en-US" dirty="0"/>
              <a:t>State / societal</a:t>
            </a:r>
          </a:p>
        </p:txBody>
      </p:sp>
      <p:sp>
        <p:nvSpPr>
          <p:cNvPr id="3" name="Content Placeholder 2">
            <a:extLst>
              <a:ext uri="{FF2B5EF4-FFF2-40B4-BE49-F238E27FC236}">
                <a16:creationId xmlns:a16="http://schemas.microsoft.com/office/drawing/2014/main" id="{A0200249-3675-44B9-8EF9-6FC825C6AE52}"/>
              </a:ext>
            </a:extLst>
          </p:cNvPr>
          <p:cNvSpPr>
            <a:spLocks noGrp="1"/>
          </p:cNvSpPr>
          <p:nvPr>
            <p:ph idx="1"/>
          </p:nvPr>
        </p:nvSpPr>
        <p:spPr>
          <a:xfrm>
            <a:off x="424030" y="1873118"/>
            <a:ext cx="11029615" cy="4856294"/>
          </a:xfrm>
        </p:spPr>
        <p:txBody>
          <a:bodyPr>
            <a:normAutofit/>
          </a:bodyPr>
          <a:lstStyle/>
          <a:p>
            <a:r>
              <a:rPr lang="en-US" b="1" dirty="0"/>
              <a:t>Paradigm dependent views</a:t>
            </a:r>
          </a:p>
          <a:p>
            <a:pPr lvl="1"/>
            <a:r>
              <a:rPr lang="en-US" dirty="0"/>
              <a:t>Liberalism sees representative states, realism militarily strong states, and Marxism egalitarian states as the solution to war</a:t>
            </a:r>
          </a:p>
          <a:p>
            <a:endParaRPr lang="en-US" dirty="0"/>
          </a:p>
          <a:p>
            <a:r>
              <a:rPr lang="en-US" b="1" dirty="0"/>
              <a:t>Marxist imperialism theory</a:t>
            </a:r>
          </a:p>
          <a:p>
            <a:pPr lvl="1"/>
            <a:r>
              <a:rPr lang="en-US" dirty="0"/>
              <a:t>surplus capital generates pressures for external expansion, drive for raw materials. </a:t>
            </a:r>
          </a:p>
          <a:p>
            <a:r>
              <a:rPr lang="en-US" b="1" dirty="0"/>
              <a:t>Liberal democratic peace theory</a:t>
            </a:r>
          </a:p>
          <a:p>
            <a:r>
              <a:rPr lang="en-US" b="1" dirty="0"/>
              <a:t>Realists present many theories, such as:</a:t>
            </a:r>
          </a:p>
          <a:p>
            <a:pPr lvl="1"/>
            <a:r>
              <a:rPr lang="en-US" dirty="0"/>
              <a:t>Diversionary theory (rally around the flag effect)</a:t>
            </a:r>
          </a:p>
          <a:p>
            <a:pPr lvl="2"/>
            <a:r>
              <a:rPr lang="en-US" dirty="0" err="1"/>
              <a:t>Bodin</a:t>
            </a:r>
            <a:r>
              <a:rPr lang="en-US" dirty="0"/>
              <a:t> (1576) “</a:t>
            </a:r>
            <a:r>
              <a:rPr lang="en-US" i="1" dirty="0"/>
              <a:t>the best way of preserving a state, and guaranteeing it against sedition, rebellion, and civil war is … to find an enemy against whom they can make common cause.</a:t>
            </a:r>
            <a:r>
              <a:rPr lang="en-US" dirty="0"/>
              <a:t>”</a:t>
            </a:r>
          </a:p>
          <a:p>
            <a:pPr lvl="1"/>
            <a:r>
              <a:rPr lang="en-US" dirty="0"/>
              <a:t>Strategic culture</a:t>
            </a:r>
          </a:p>
          <a:p>
            <a:pPr lvl="1"/>
            <a:r>
              <a:rPr lang="en-US" dirty="0"/>
              <a:t>Clash of civilizations</a:t>
            </a:r>
          </a:p>
        </p:txBody>
      </p:sp>
    </p:spTree>
    <p:extLst>
      <p:ext uri="{BB962C8B-B14F-4D97-AF65-F5344CB8AC3E}">
        <p14:creationId xmlns:p14="http://schemas.microsoft.com/office/powerpoint/2010/main" val="89210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FCC3E-BCAF-4E7D-9AEF-F1E67CB3C08A}"/>
              </a:ext>
            </a:extLst>
          </p:cNvPr>
          <p:cNvSpPr>
            <a:spLocks noGrp="1"/>
          </p:cNvSpPr>
          <p:nvPr>
            <p:ph type="title"/>
          </p:nvPr>
        </p:nvSpPr>
        <p:spPr/>
        <p:txBody>
          <a:bodyPr/>
          <a:lstStyle/>
          <a:p>
            <a:r>
              <a:rPr lang="en-US" dirty="0"/>
              <a:t>Group / organization</a:t>
            </a:r>
          </a:p>
        </p:txBody>
      </p:sp>
      <p:sp>
        <p:nvSpPr>
          <p:cNvPr id="3" name="Content Placeholder 2">
            <a:extLst>
              <a:ext uri="{FF2B5EF4-FFF2-40B4-BE49-F238E27FC236}">
                <a16:creationId xmlns:a16="http://schemas.microsoft.com/office/drawing/2014/main" id="{A0200249-3675-44B9-8EF9-6FC825C6AE52}"/>
              </a:ext>
            </a:extLst>
          </p:cNvPr>
          <p:cNvSpPr>
            <a:spLocks noGrp="1"/>
          </p:cNvSpPr>
          <p:nvPr>
            <p:ph idx="1"/>
          </p:nvPr>
        </p:nvSpPr>
        <p:spPr>
          <a:xfrm>
            <a:off x="466892" y="2001706"/>
            <a:ext cx="11029615" cy="4856294"/>
          </a:xfrm>
        </p:spPr>
        <p:txBody>
          <a:bodyPr>
            <a:normAutofit/>
          </a:bodyPr>
          <a:lstStyle/>
          <a:p>
            <a:r>
              <a:rPr lang="en-US" b="1" dirty="0"/>
              <a:t>Bureaucratic politics mode</a:t>
            </a:r>
            <a:r>
              <a:rPr lang="en-US" dirty="0"/>
              <a:t>l</a:t>
            </a:r>
          </a:p>
          <a:p>
            <a:pPr lvl="1"/>
            <a:r>
              <a:rPr lang="en-US" dirty="0"/>
              <a:t>disposes of black box/state-as-unit approach to examine the dynamics between key decision-makers</a:t>
            </a:r>
          </a:p>
          <a:p>
            <a:pPr lvl="1"/>
            <a:r>
              <a:rPr lang="en-US" dirty="0"/>
              <a:t>either government based or process based</a:t>
            </a:r>
          </a:p>
          <a:p>
            <a:pPr lvl="1"/>
            <a:r>
              <a:rPr lang="en-US" dirty="0"/>
              <a:t>both serve to underline internal tensions and bargaining and thus serve to both escalate conflict (through for example incrementalism) or prevent its escalation through checks and balances</a:t>
            </a:r>
          </a:p>
          <a:p>
            <a:pPr lvl="1"/>
            <a:r>
              <a:rPr lang="en-US" dirty="0"/>
              <a:t>focuses heavily on role of military in state politics</a:t>
            </a:r>
          </a:p>
          <a:p>
            <a:pPr lvl="1"/>
            <a:endParaRPr lang="en-US" dirty="0"/>
          </a:p>
          <a:p>
            <a:r>
              <a:rPr lang="en-US" b="1" dirty="0"/>
              <a:t>Groupthink</a:t>
            </a:r>
          </a:p>
          <a:p>
            <a:pPr lvl="1"/>
            <a:r>
              <a:rPr lang="en-US" dirty="0"/>
              <a:t>societal conformity within smaller defined groups limits maneuvering space – lack of criticism</a:t>
            </a:r>
          </a:p>
          <a:p>
            <a:endParaRPr lang="en-US" dirty="0"/>
          </a:p>
          <a:p>
            <a:r>
              <a:rPr lang="en-US" b="1" dirty="0"/>
              <a:t>Rational actor model (RAM)</a:t>
            </a:r>
          </a:p>
          <a:p>
            <a:pPr lvl="1"/>
            <a:r>
              <a:rPr lang="en-US" dirty="0"/>
              <a:t>investigates deviation from the RAM</a:t>
            </a:r>
          </a:p>
          <a:p>
            <a:pPr lvl="1"/>
            <a:r>
              <a:rPr lang="en-US" dirty="0"/>
              <a:t>broadly investigated by de Mesquita (The War Trap)</a:t>
            </a:r>
          </a:p>
          <a:p>
            <a:endParaRPr lang="en-US" dirty="0"/>
          </a:p>
        </p:txBody>
      </p:sp>
    </p:spTree>
    <p:extLst>
      <p:ext uri="{BB962C8B-B14F-4D97-AF65-F5344CB8AC3E}">
        <p14:creationId xmlns:p14="http://schemas.microsoft.com/office/powerpoint/2010/main" val="44054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FCC3E-BCAF-4E7D-9AEF-F1E67CB3C08A}"/>
              </a:ext>
            </a:extLst>
          </p:cNvPr>
          <p:cNvSpPr>
            <a:spLocks noGrp="1"/>
          </p:cNvSpPr>
          <p:nvPr>
            <p:ph type="title"/>
          </p:nvPr>
        </p:nvSpPr>
        <p:spPr/>
        <p:txBody>
          <a:bodyPr/>
          <a:lstStyle/>
          <a:p>
            <a:r>
              <a:rPr lang="en-US" dirty="0" err="1"/>
              <a:t>INdividual</a:t>
            </a:r>
            <a:endParaRPr lang="en-US" dirty="0"/>
          </a:p>
        </p:txBody>
      </p:sp>
      <p:sp>
        <p:nvSpPr>
          <p:cNvPr id="3" name="Content Placeholder 2">
            <a:extLst>
              <a:ext uri="{FF2B5EF4-FFF2-40B4-BE49-F238E27FC236}">
                <a16:creationId xmlns:a16="http://schemas.microsoft.com/office/drawing/2014/main" id="{A0200249-3675-44B9-8EF9-6FC825C6AE52}"/>
              </a:ext>
            </a:extLst>
          </p:cNvPr>
          <p:cNvSpPr>
            <a:spLocks noGrp="1"/>
          </p:cNvSpPr>
          <p:nvPr>
            <p:ph idx="1"/>
          </p:nvPr>
        </p:nvSpPr>
        <p:spPr>
          <a:xfrm>
            <a:off x="466892" y="1830257"/>
            <a:ext cx="11029615" cy="4856294"/>
          </a:xfrm>
        </p:spPr>
        <p:txBody>
          <a:bodyPr>
            <a:normAutofit/>
          </a:bodyPr>
          <a:lstStyle/>
          <a:p>
            <a:r>
              <a:rPr lang="en-US" b="1" dirty="0"/>
              <a:t>Hobbes vs. Locke</a:t>
            </a:r>
          </a:p>
          <a:p>
            <a:pPr lvl="1"/>
            <a:r>
              <a:rPr lang="en-US" dirty="0"/>
              <a:t>is natural man predisposed to war?</a:t>
            </a:r>
          </a:p>
          <a:p>
            <a:pPr lvl="1"/>
            <a:r>
              <a:rPr lang="en-US" dirty="0"/>
              <a:t>furthermore is it nature or nurture that predisposes or dissuades him?</a:t>
            </a:r>
          </a:p>
          <a:p>
            <a:pPr lvl="1"/>
            <a:endParaRPr lang="en-US" dirty="0"/>
          </a:p>
          <a:p>
            <a:r>
              <a:rPr lang="en-US" b="1" dirty="0"/>
              <a:t>Bound rationality</a:t>
            </a:r>
          </a:p>
          <a:p>
            <a:pPr lvl="1"/>
            <a:r>
              <a:rPr lang="en-US" dirty="0"/>
              <a:t>balancing between acquisition of goals and prevention of negative escalation</a:t>
            </a:r>
          </a:p>
          <a:p>
            <a:pPr lvl="1"/>
            <a:r>
              <a:rPr lang="en-US" dirty="0"/>
              <a:t>even if rationality in the decision-making process is assumed, uncertainty/incomplete information/fog of war prevails</a:t>
            </a:r>
          </a:p>
          <a:p>
            <a:endParaRPr lang="en-US" dirty="0"/>
          </a:p>
          <a:p>
            <a:r>
              <a:rPr lang="en-US" b="1" dirty="0"/>
              <a:t>Misperception</a:t>
            </a:r>
          </a:p>
          <a:p>
            <a:pPr lvl="1"/>
            <a:r>
              <a:rPr lang="en-US" b="1" dirty="0"/>
              <a:t>contrary to bargaining model of war </a:t>
            </a:r>
            <a:r>
              <a:rPr lang="en-US" dirty="0"/>
              <a:t>where rational adversaries with shared knowledge of capabilities should come to prefer a negotiated settlement over armed conflict</a:t>
            </a:r>
          </a:p>
          <a:p>
            <a:pPr lvl="1"/>
            <a:r>
              <a:rPr lang="en-US" dirty="0"/>
              <a:t>overstating or understating (own capabilities and intentions) might both lead to war </a:t>
            </a:r>
          </a:p>
          <a:p>
            <a:pPr lvl="1"/>
            <a:r>
              <a:rPr lang="en-US" dirty="0"/>
              <a:t>hard to draw a causal link</a:t>
            </a:r>
          </a:p>
        </p:txBody>
      </p:sp>
    </p:spTree>
    <p:extLst>
      <p:ext uri="{BB962C8B-B14F-4D97-AF65-F5344CB8AC3E}">
        <p14:creationId xmlns:p14="http://schemas.microsoft.com/office/powerpoint/2010/main" val="2306431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FCC3E-BCAF-4E7D-9AEF-F1E67CB3C08A}"/>
              </a:ext>
            </a:extLst>
          </p:cNvPr>
          <p:cNvSpPr>
            <a:spLocks noGrp="1"/>
          </p:cNvSpPr>
          <p:nvPr>
            <p:ph type="title"/>
          </p:nvPr>
        </p:nvSpPr>
        <p:spPr/>
        <p:txBody>
          <a:bodyPr/>
          <a:lstStyle/>
          <a:p>
            <a:r>
              <a:rPr lang="en-US" dirty="0" err="1"/>
              <a:t>INdividual</a:t>
            </a:r>
            <a:endParaRPr lang="en-US" dirty="0"/>
          </a:p>
        </p:txBody>
      </p:sp>
      <p:sp>
        <p:nvSpPr>
          <p:cNvPr id="3" name="Content Placeholder 2">
            <a:extLst>
              <a:ext uri="{FF2B5EF4-FFF2-40B4-BE49-F238E27FC236}">
                <a16:creationId xmlns:a16="http://schemas.microsoft.com/office/drawing/2014/main" id="{A0200249-3675-44B9-8EF9-6FC825C6AE52}"/>
              </a:ext>
            </a:extLst>
          </p:cNvPr>
          <p:cNvSpPr>
            <a:spLocks noGrp="1"/>
          </p:cNvSpPr>
          <p:nvPr>
            <p:ph idx="1"/>
          </p:nvPr>
        </p:nvSpPr>
        <p:spPr>
          <a:xfrm>
            <a:off x="581192" y="1914524"/>
            <a:ext cx="11029615" cy="4943475"/>
          </a:xfrm>
        </p:spPr>
        <p:txBody>
          <a:bodyPr>
            <a:normAutofit/>
          </a:bodyPr>
          <a:lstStyle/>
          <a:p>
            <a:r>
              <a:rPr lang="en-US" b="1" dirty="0"/>
              <a:t>Prospect theory</a:t>
            </a:r>
          </a:p>
          <a:p>
            <a:pPr lvl="1"/>
            <a:r>
              <a:rPr lang="en-US" dirty="0"/>
              <a:t>oversensitivity to any loss and willingness to take extreme risk to avoid any loss</a:t>
            </a:r>
          </a:p>
          <a:p>
            <a:pPr lvl="1"/>
            <a:r>
              <a:rPr lang="en-US" dirty="0"/>
              <a:t>loss aversion</a:t>
            </a:r>
          </a:p>
          <a:p>
            <a:endParaRPr lang="en-US" dirty="0"/>
          </a:p>
          <a:p>
            <a:r>
              <a:rPr lang="en-US" b="1" dirty="0"/>
              <a:t>Images and beliefs</a:t>
            </a:r>
          </a:p>
          <a:p>
            <a:pPr lvl="1"/>
            <a:r>
              <a:rPr lang="en-US" dirty="0"/>
              <a:t>personal worldview and persuasion heavily impacts decisions in brinkmanship</a:t>
            </a:r>
          </a:p>
          <a:p>
            <a:endParaRPr lang="en-US" dirty="0"/>
          </a:p>
          <a:p>
            <a:r>
              <a:rPr lang="en-US" b="1" dirty="0"/>
              <a:t>Cognitive and motivated biases</a:t>
            </a:r>
          </a:p>
          <a:p>
            <a:pPr lvl="1"/>
            <a:r>
              <a:rPr lang="en-US" dirty="0"/>
              <a:t>Capacity based, or emotionally bases exclusion or oversensitivity to threats and data</a:t>
            </a:r>
          </a:p>
          <a:p>
            <a:pPr lvl="1"/>
            <a:endParaRPr lang="en-US" dirty="0"/>
          </a:p>
          <a:p>
            <a:r>
              <a:rPr lang="en-US" b="1" dirty="0"/>
              <a:t>Poly-heuristic theory of decision-making</a:t>
            </a:r>
          </a:p>
          <a:p>
            <a:pPr lvl="1"/>
            <a:r>
              <a:rPr lang="en-US" dirty="0"/>
              <a:t>2-step decision-making process – 1</a:t>
            </a:r>
            <a:r>
              <a:rPr lang="en-US" baseline="30000" dirty="0"/>
              <a:t>st</a:t>
            </a:r>
            <a:r>
              <a:rPr lang="en-US" dirty="0"/>
              <a:t> step outright eliminates option which weaken domestic position (extreme loss aversion) and second steps seeks to be rational according to the highest expected utility</a:t>
            </a:r>
          </a:p>
          <a:p>
            <a:pPr lvl="1"/>
            <a:endParaRPr lang="en-US" dirty="0"/>
          </a:p>
        </p:txBody>
      </p:sp>
    </p:spTree>
    <p:extLst>
      <p:ext uri="{BB962C8B-B14F-4D97-AF65-F5344CB8AC3E}">
        <p14:creationId xmlns:p14="http://schemas.microsoft.com/office/powerpoint/2010/main" val="2339961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075AA-3401-44B3-A51B-DCE11766335D}"/>
              </a:ext>
            </a:extLst>
          </p:cNvPr>
          <p:cNvSpPr>
            <a:spLocks noGrp="1"/>
          </p:cNvSpPr>
          <p:nvPr>
            <p:ph type="title"/>
          </p:nvPr>
        </p:nvSpPr>
        <p:spPr/>
        <p:txBody>
          <a:bodyPr/>
          <a:lstStyle/>
          <a:p>
            <a:r>
              <a:rPr lang="en-US" dirty="0"/>
              <a:t>Civil wars</a:t>
            </a:r>
          </a:p>
        </p:txBody>
      </p:sp>
      <p:sp>
        <p:nvSpPr>
          <p:cNvPr id="3" name="Content Placeholder 2">
            <a:extLst>
              <a:ext uri="{FF2B5EF4-FFF2-40B4-BE49-F238E27FC236}">
                <a16:creationId xmlns:a16="http://schemas.microsoft.com/office/drawing/2014/main" id="{0731B03A-40F2-42E1-BCB0-E0472A014836}"/>
              </a:ext>
            </a:extLst>
          </p:cNvPr>
          <p:cNvSpPr>
            <a:spLocks noGrp="1"/>
          </p:cNvSpPr>
          <p:nvPr>
            <p:ph idx="1"/>
          </p:nvPr>
        </p:nvSpPr>
        <p:spPr>
          <a:xfrm>
            <a:off x="581191" y="2057666"/>
            <a:ext cx="11029615" cy="4438668"/>
          </a:xfrm>
        </p:spPr>
        <p:txBody>
          <a:bodyPr>
            <a:normAutofit fontScale="85000" lnSpcReduction="10000"/>
          </a:bodyPr>
          <a:lstStyle/>
          <a:p>
            <a:r>
              <a:rPr lang="en-US" sz="2400" dirty="0"/>
              <a:t>far harder to use 3 or even 5 levels of analysis</a:t>
            </a:r>
          </a:p>
          <a:p>
            <a:pPr lvl="1"/>
            <a:r>
              <a:rPr lang="en-US" sz="2000" dirty="0"/>
              <a:t>most approaches use </a:t>
            </a:r>
            <a:r>
              <a:rPr lang="en-US" sz="2000" b="1" dirty="0"/>
              <a:t>organizational and group level up to national level </a:t>
            </a:r>
            <a:r>
              <a:rPr lang="en-US" sz="2000" dirty="0"/>
              <a:t>(rather than systemic or individual)</a:t>
            </a:r>
          </a:p>
          <a:p>
            <a:pPr lvl="1"/>
            <a:r>
              <a:rPr lang="en-US" sz="2000" dirty="0"/>
              <a:t>i.e. state weakness against rebels and opportunity, or group motivation and ease of recruitment</a:t>
            </a:r>
          </a:p>
          <a:p>
            <a:pPr lvl="1"/>
            <a:r>
              <a:rPr lang="en-US" sz="2000" dirty="0"/>
              <a:t>analysis on systemic level limited to colonialism, patronage, and weak/strong states</a:t>
            </a:r>
          </a:p>
          <a:p>
            <a:pPr lvl="1"/>
            <a:endParaRPr lang="en-US" sz="2000" dirty="0"/>
          </a:p>
          <a:p>
            <a:r>
              <a:rPr lang="en-US" sz="2400" dirty="0"/>
              <a:t>greed and grievance has transformed into </a:t>
            </a:r>
            <a:r>
              <a:rPr lang="en-US" sz="2400" b="1" u="sng" dirty="0"/>
              <a:t>motivation and opportunity</a:t>
            </a:r>
          </a:p>
          <a:p>
            <a:endParaRPr lang="en-US" sz="2400" b="1" dirty="0"/>
          </a:p>
          <a:p>
            <a:r>
              <a:rPr lang="en-US" sz="2400" dirty="0"/>
              <a:t>Motivation – </a:t>
            </a:r>
            <a:r>
              <a:rPr lang="en-US" sz="2400" i="1" dirty="0"/>
              <a:t>hard to establish clearly, but clearly impactful</a:t>
            </a:r>
          </a:p>
          <a:p>
            <a:r>
              <a:rPr lang="en-US" sz="2400" dirty="0"/>
              <a:t>Opportunity – </a:t>
            </a:r>
            <a:r>
              <a:rPr lang="en-US" sz="2400" i="1" dirty="0"/>
              <a:t>allows for clearer analysis and produces most configurational outputs</a:t>
            </a:r>
          </a:p>
          <a:p>
            <a:endParaRPr lang="en-US" sz="2400" dirty="0"/>
          </a:p>
          <a:p>
            <a:r>
              <a:rPr lang="en-US" sz="2400" b="1" dirty="0"/>
              <a:t>Onset / Duration debate</a:t>
            </a:r>
          </a:p>
        </p:txBody>
      </p:sp>
    </p:spTree>
    <p:extLst>
      <p:ext uri="{BB962C8B-B14F-4D97-AF65-F5344CB8AC3E}">
        <p14:creationId xmlns:p14="http://schemas.microsoft.com/office/powerpoint/2010/main" val="3976584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EC075-FD4D-46FC-B3C0-BE8E8635B28A}"/>
              </a:ext>
            </a:extLst>
          </p:cNvPr>
          <p:cNvSpPr>
            <a:spLocks noGrp="1"/>
          </p:cNvSpPr>
          <p:nvPr>
            <p:ph type="title"/>
          </p:nvPr>
        </p:nvSpPr>
        <p:spPr/>
        <p:txBody>
          <a:bodyPr/>
          <a:lstStyle/>
          <a:p>
            <a:r>
              <a:rPr lang="en-US" dirty="0"/>
              <a:t>Cause indicators</a:t>
            </a:r>
          </a:p>
        </p:txBody>
      </p:sp>
      <p:sp>
        <p:nvSpPr>
          <p:cNvPr id="4" name="Text Placeholder 3">
            <a:extLst>
              <a:ext uri="{FF2B5EF4-FFF2-40B4-BE49-F238E27FC236}">
                <a16:creationId xmlns:a16="http://schemas.microsoft.com/office/drawing/2014/main" id="{DBCD68F2-BBE4-4ADA-B642-DD33D1D1D23F}"/>
              </a:ext>
            </a:extLst>
          </p:cNvPr>
          <p:cNvSpPr>
            <a:spLocks noGrp="1"/>
          </p:cNvSpPr>
          <p:nvPr>
            <p:ph type="body" idx="1"/>
          </p:nvPr>
        </p:nvSpPr>
        <p:spPr>
          <a:xfrm>
            <a:off x="734206" y="2045187"/>
            <a:ext cx="5087075" cy="536005"/>
          </a:xfrm>
          <a:solidFill>
            <a:schemeClr val="accent5">
              <a:lumMod val="60000"/>
              <a:lumOff val="40000"/>
            </a:schemeClr>
          </a:solidFill>
        </p:spPr>
        <p:txBody>
          <a:bodyPr/>
          <a:lstStyle/>
          <a:p>
            <a:pPr algn="ctr"/>
            <a:r>
              <a:rPr lang="en-US" sz="2400" b="1" dirty="0"/>
              <a:t>Structural</a:t>
            </a:r>
          </a:p>
        </p:txBody>
      </p:sp>
      <p:sp>
        <p:nvSpPr>
          <p:cNvPr id="5" name="Content Placeholder 4">
            <a:extLst>
              <a:ext uri="{FF2B5EF4-FFF2-40B4-BE49-F238E27FC236}">
                <a16:creationId xmlns:a16="http://schemas.microsoft.com/office/drawing/2014/main" id="{5CD8338D-EF3F-4890-89C3-8C875F30497F}"/>
              </a:ext>
            </a:extLst>
          </p:cNvPr>
          <p:cNvSpPr>
            <a:spLocks noGrp="1"/>
          </p:cNvSpPr>
          <p:nvPr>
            <p:ph sz="half" idx="2"/>
          </p:nvPr>
        </p:nvSpPr>
        <p:spPr>
          <a:xfrm>
            <a:off x="581194" y="2707687"/>
            <a:ext cx="5514806" cy="3979715"/>
          </a:xfrm>
        </p:spPr>
        <p:txBody>
          <a:bodyPr>
            <a:normAutofit lnSpcReduction="10000"/>
          </a:bodyPr>
          <a:lstStyle/>
          <a:p>
            <a:r>
              <a:rPr lang="en-US" dirty="0"/>
              <a:t>Regime type, </a:t>
            </a:r>
          </a:p>
          <a:p>
            <a:r>
              <a:rPr lang="en-US" dirty="0"/>
              <a:t>Regime performance, </a:t>
            </a:r>
          </a:p>
          <a:p>
            <a:r>
              <a:rPr lang="en-US" dirty="0"/>
              <a:t>Current conflict situation, </a:t>
            </a:r>
          </a:p>
          <a:p>
            <a:r>
              <a:rPr lang="en-US" dirty="0"/>
              <a:t>History of conflict, </a:t>
            </a:r>
          </a:p>
          <a:p>
            <a:r>
              <a:rPr lang="en-US" dirty="0"/>
              <a:t>Social cohesion and diversity, </a:t>
            </a:r>
          </a:p>
          <a:p>
            <a:r>
              <a:rPr lang="en-US" dirty="0"/>
              <a:t>Public security and health, </a:t>
            </a:r>
          </a:p>
          <a:p>
            <a:r>
              <a:rPr lang="en-US" dirty="0"/>
              <a:t>Development and distribution, </a:t>
            </a:r>
          </a:p>
          <a:p>
            <a:r>
              <a:rPr lang="en-US" dirty="0"/>
              <a:t>Provisions and Employment, </a:t>
            </a:r>
          </a:p>
          <a:p>
            <a:r>
              <a:rPr lang="en-US" dirty="0"/>
              <a:t>Geographic challenge, </a:t>
            </a:r>
          </a:p>
          <a:p>
            <a:r>
              <a:rPr lang="en-US" dirty="0"/>
              <a:t>Demographics</a:t>
            </a:r>
          </a:p>
          <a:p>
            <a:endParaRPr lang="en-US" dirty="0"/>
          </a:p>
          <a:p>
            <a:endParaRPr lang="en-US" dirty="0"/>
          </a:p>
        </p:txBody>
      </p:sp>
      <p:sp>
        <p:nvSpPr>
          <p:cNvPr id="6" name="Text Placeholder 5">
            <a:extLst>
              <a:ext uri="{FF2B5EF4-FFF2-40B4-BE49-F238E27FC236}">
                <a16:creationId xmlns:a16="http://schemas.microsoft.com/office/drawing/2014/main" id="{E6A5C754-A530-4B63-A1E8-C9E7F93B99A7}"/>
              </a:ext>
            </a:extLst>
          </p:cNvPr>
          <p:cNvSpPr>
            <a:spLocks noGrp="1"/>
          </p:cNvSpPr>
          <p:nvPr>
            <p:ph type="body" sz="quarter" idx="3"/>
          </p:nvPr>
        </p:nvSpPr>
        <p:spPr>
          <a:xfrm>
            <a:off x="6370722" y="2027819"/>
            <a:ext cx="5087073" cy="553373"/>
          </a:xfrm>
          <a:solidFill>
            <a:schemeClr val="accent5">
              <a:lumMod val="60000"/>
              <a:lumOff val="40000"/>
            </a:schemeClr>
          </a:solidFill>
        </p:spPr>
        <p:txBody>
          <a:bodyPr/>
          <a:lstStyle/>
          <a:p>
            <a:pPr algn="ctr"/>
            <a:r>
              <a:rPr lang="en-US" sz="2400" b="1" dirty="0"/>
              <a:t>Indicators</a:t>
            </a:r>
          </a:p>
        </p:txBody>
      </p:sp>
      <p:sp>
        <p:nvSpPr>
          <p:cNvPr id="7" name="Content Placeholder 6">
            <a:extLst>
              <a:ext uri="{FF2B5EF4-FFF2-40B4-BE49-F238E27FC236}">
                <a16:creationId xmlns:a16="http://schemas.microsoft.com/office/drawing/2014/main" id="{3F8FCB60-88C3-4835-8D0F-99154E41D55C}"/>
              </a:ext>
            </a:extLst>
          </p:cNvPr>
          <p:cNvSpPr>
            <a:spLocks noGrp="1"/>
          </p:cNvSpPr>
          <p:nvPr>
            <p:ph sz="quarter" idx="4"/>
          </p:nvPr>
        </p:nvSpPr>
        <p:spPr>
          <a:xfrm>
            <a:off x="6217709" y="2707688"/>
            <a:ext cx="5393100" cy="3665816"/>
          </a:xfrm>
        </p:spPr>
        <p:txBody>
          <a:bodyPr>
            <a:normAutofit lnSpcReduction="10000"/>
          </a:bodyPr>
          <a:lstStyle/>
          <a:p>
            <a:r>
              <a:rPr lang="en-US" dirty="0"/>
              <a:t>Indicator, Regime Type, Lack of Democracy, Government Effectiveness, Level of Repression, Empowerment Rights, </a:t>
            </a:r>
          </a:p>
          <a:p>
            <a:r>
              <a:rPr lang="en-US" dirty="0"/>
              <a:t>Recent Internal Conflict, Neighboring with HVC, Years since HVC, Corruption, </a:t>
            </a:r>
          </a:p>
          <a:p>
            <a:r>
              <a:rPr lang="en-US" dirty="0"/>
              <a:t>Ethnic Power Change, Ethnic compilation, Transnational Ethnic Bonds, </a:t>
            </a:r>
          </a:p>
          <a:p>
            <a:r>
              <a:rPr lang="en-US" dirty="0"/>
              <a:t>Homicide Rate, Infant Mortality, GDP per capita, Income inequality, Openness, </a:t>
            </a:r>
          </a:p>
          <a:p>
            <a:r>
              <a:rPr lang="en-US" dirty="0"/>
              <a:t>Food Security, Unemployment, Water Stress, Oil Production, Structural Constraints, Population Size, Youth Bulge</a:t>
            </a:r>
          </a:p>
          <a:p>
            <a:endParaRPr lang="en-US" dirty="0"/>
          </a:p>
        </p:txBody>
      </p:sp>
    </p:spTree>
    <p:extLst>
      <p:ext uri="{BB962C8B-B14F-4D97-AF65-F5344CB8AC3E}">
        <p14:creationId xmlns:p14="http://schemas.microsoft.com/office/powerpoint/2010/main" val="1493124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ECFB6-855D-4456-BA4A-A004FA873BFB}"/>
              </a:ext>
            </a:extLst>
          </p:cNvPr>
          <p:cNvSpPr>
            <a:spLocks noGrp="1"/>
          </p:cNvSpPr>
          <p:nvPr>
            <p:ph type="title"/>
          </p:nvPr>
        </p:nvSpPr>
        <p:spPr/>
        <p:txBody>
          <a:bodyPr/>
          <a:lstStyle/>
          <a:p>
            <a:r>
              <a:rPr lang="en-US" dirty="0"/>
              <a:t>What to do with this multi-causal dilemma</a:t>
            </a:r>
          </a:p>
        </p:txBody>
      </p:sp>
      <p:sp>
        <p:nvSpPr>
          <p:cNvPr id="8" name="Content Placeholder 7">
            <a:extLst>
              <a:ext uri="{FF2B5EF4-FFF2-40B4-BE49-F238E27FC236}">
                <a16:creationId xmlns:a16="http://schemas.microsoft.com/office/drawing/2014/main" id="{55EE2F90-7CE6-49A1-92AC-0877E62A6134}"/>
              </a:ext>
            </a:extLst>
          </p:cNvPr>
          <p:cNvSpPr>
            <a:spLocks noGrp="1"/>
          </p:cNvSpPr>
          <p:nvPr>
            <p:ph idx="1"/>
          </p:nvPr>
        </p:nvSpPr>
        <p:spPr/>
        <p:txBody>
          <a:bodyPr/>
          <a:lstStyle/>
          <a:p>
            <a:r>
              <a:rPr lang="en-US" dirty="0"/>
              <a:t>Design early warning, conflict prevention, conflict management, and conflict resolution tools around </a:t>
            </a:r>
            <a:r>
              <a:rPr lang="en-US" b="1" dirty="0"/>
              <a:t>EACH</a:t>
            </a:r>
          </a:p>
          <a:p>
            <a:endParaRPr lang="en-US" b="1" dirty="0"/>
          </a:p>
          <a:p>
            <a:r>
              <a:rPr lang="en-US" b="1" dirty="0"/>
              <a:t>Across all levels of analysis – corresponding tools </a:t>
            </a:r>
            <a:r>
              <a:rPr lang="en-US" dirty="0"/>
              <a:t>exist and are being further developed </a:t>
            </a:r>
          </a:p>
          <a:p>
            <a:pPr lvl="1"/>
            <a:r>
              <a:rPr lang="en-US" i="1" dirty="0"/>
              <a:t>Can you list any prevention tools? (think direct phone line between Moscow-Washington)</a:t>
            </a:r>
          </a:p>
          <a:p>
            <a:endParaRPr lang="en-US" b="1" dirty="0"/>
          </a:p>
          <a:p>
            <a:r>
              <a:rPr lang="en-US" b="1" dirty="0"/>
              <a:t>Tools are informed not only by levels-of-analysis but also the CHANGING NATURE OF WAR</a:t>
            </a:r>
          </a:p>
          <a:p>
            <a:endParaRPr lang="en-US" b="1" dirty="0"/>
          </a:p>
          <a:p>
            <a:r>
              <a:rPr lang="en-US" dirty="0"/>
              <a:t>Next week we study the changing nature of war to combine into the study of conflict management and resolution tools</a:t>
            </a:r>
          </a:p>
        </p:txBody>
      </p:sp>
    </p:spTree>
    <p:extLst>
      <p:ext uri="{BB962C8B-B14F-4D97-AF65-F5344CB8AC3E}">
        <p14:creationId xmlns:p14="http://schemas.microsoft.com/office/powerpoint/2010/main" val="596267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5B73B-1F22-4A50-8880-A7A6FD0CFED1}"/>
              </a:ext>
            </a:extLst>
          </p:cNvPr>
          <p:cNvSpPr>
            <a:spLocks noGrp="1"/>
          </p:cNvSpPr>
          <p:nvPr>
            <p:ph type="title"/>
          </p:nvPr>
        </p:nvSpPr>
        <p:spPr/>
        <p:txBody>
          <a:bodyPr/>
          <a:lstStyle/>
          <a:p>
            <a:r>
              <a:rPr lang="en-US" dirty="0"/>
              <a:t>JUST War</a:t>
            </a:r>
          </a:p>
        </p:txBody>
      </p:sp>
      <p:sp>
        <p:nvSpPr>
          <p:cNvPr id="3" name="Content Placeholder 2">
            <a:extLst>
              <a:ext uri="{FF2B5EF4-FFF2-40B4-BE49-F238E27FC236}">
                <a16:creationId xmlns:a16="http://schemas.microsoft.com/office/drawing/2014/main" id="{51B6397E-E0E7-4D80-98EF-38CE594EB442}"/>
              </a:ext>
            </a:extLst>
          </p:cNvPr>
          <p:cNvSpPr>
            <a:spLocks noGrp="1"/>
          </p:cNvSpPr>
          <p:nvPr>
            <p:ph idx="1"/>
          </p:nvPr>
        </p:nvSpPr>
        <p:spPr>
          <a:xfrm>
            <a:off x="581193" y="1854201"/>
            <a:ext cx="11029615" cy="4800599"/>
          </a:xfrm>
        </p:spPr>
        <p:txBody>
          <a:bodyPr>
            <a:normAutofit fontScale="92500" lnSpcReduction="10000"/>
          </a:bodyPr>
          <a:lstStyle/>
          <a:p>
            <a:pPr algn="just">
              <a:lnSpc>
                <a:spcPct val="120000"/>
              </a:lnSpc>
              <a:spcBef>
                <a:spcPct val="0"/>
              </a:spcBef>
              <a:spcAft>
                <a:spcPts val="0"/>
              </a:spcAft>
              <a:buClrTx/>
              <a:buSzTx/>
              <a:buNone/>
            </a:pPr>
            <a:r>
              <a:rPr lang="en-US" altLang="cs-CZ" sz="2200" b="1" dirty="0"/>
              <a:t>3 limits to just war Jus ad bellum, Jus in bello, Jus post bellum</a:t>
            </a:r>
          </a:p>
          <a:p>
            <a:pPr algn="just">
              <a:lnSpc>
                <a:spcPct val="120000"/>
              </a:lnSpc>
              <a:spcBef>
                <a:spcPct val="0"/>
              </a:spcBef>
              <a:spcAft>
                <a:spcPts val="0"/>
              </a:spcAft>
              <a:buClrTx/>
              <a:buSzTx/>
              <a:buNone/>
            </a:pPr>
            <a:endParaRPr lang="en-US" altLang="cs-CZ" sz="1200" b="1" dirty="0"/>
          </a:p>
          <a:p>
            <a:pPr algn="just">
              <a:lnSpc>
                <a:spcPct val="120000"/>
              </a:lnSpc>
              <a:spcBef>
                <a:spcPct val="0"/>
              </a:spcBef>
              <a:spcAft>
                <a:spcPts val="0"/>
              </a:spcAft>
              <a:buClrTx/>
              <a:buSzTx/>
              <a:buNone/>
            </a:pPr>
            <a:endParaRPr lang="en-US" altLang="cs-CZ" sz="1200" b="1" dirty="0"/>
          </a:p>
          <a:p>
            <a:pPr marL="228600" indent="-228600">
              <a:lnSpc>
                <a:spcPct val="120000"/>
              </a:lnSpc>
              <a:spcAft>
                <a:spcPts val="0"/>
              </a:spcAft>
              <a:buAutoNum type="arabicPeriod"/>
            </a:pPr>
            <a:r>
              <a:rPr lang="en-US" altLang="cs-CZ" sz="2400" dirty="0"/>
              <a:t>Just cause - Just defense or correcting a wrongdoing</a:t>
            </a:r>
          </a:p>
          <a:p>
            <a:pPr marL="0" indent="0">
              <a:lnSpc>
                <a:spcPct val="120000"/>
              </a:lnSpc>
              <a:spcAft>
                <a:spcPts val="0"/>
              </a:spcAft>
              <a:buNone/>
            </a:pPr>
            <a:r>
              <a:rPr lang="en-US" altLang="cs-CZ" sz="2400" dirty="0"/>
              <a:t>2. </a:t>
            </a:r>
            <a:r>
              <a:rPr lang="en-US" altLang="cs-CZ" sz="2400" dirty="0" err="1"/>
              <a:t>L</a:t>
            </a:r>
            <a:r>
              <a:rPr lang="cs-CZ" altLang="cs-CZ" sz="2400" dirty="0" err="1"/>
              <a:t>egitimate</a:t>
            </a:r>
            <a:r>
              <a:rPr lang="cs-CZ" altLang="cs-CZ" sz="2400" dirty="0"/>
              <a:t> </a:t>
            </a:r>
            <a:r>
              <a:rPr lang="cs-CZ" altLang="cs-CZ" sz="2400" dirty="0" err="1"/>
              <a:t>authority</a:t>
            </a:r>
            <a:r>
              <a:rPr lang="en-US" altLang="cs-CZ" sz="2400" dirty="0"/>
              <a:t> - Initially only granted to monarchs and heads of state</a:t>
            </a:r>
          </a:p>
          <a:p>
            <a:pPr marL="0" indent="0">
              <a:lnSpc>
                <a:spcPct val="120000"/>
              </a:lnSpc>
              <a:spcAft>
                <a:spcPts val="0"/>
              </a:spcAft>
              <a:buNone/>
            </a:pPr>
            <a:r>
              <a:rPr lang="en-US" sz="2400" dirty="0"/>
              <a:t>3. Right intent - Achieving a better peace</a:t>
            </a:r>
          </a:p>
          <a:p>
            <a:pPr marL="0" indent="0">
              <a:lnSpc>
                <a:spcPct val="120000"/>
              </a:lnSpc>
              <a:spcAft>
                <a:spcPts val="0"/>
              </a:spcAft>
              <a:buNone/>
            </a:pPr>
            <a:r>
              <a:rPr lang="en-US" sz="2400" dirty="0"/>
              <a:t>4. Proportionality  - Benefits outweigh overall cost</a:t>
            </a:r>
          </a:p>
          <a:p>
            <a:pPr marL="0" indent="0">
              <a:lnSpc>
                <a:spcPct val="120000"/>
              </a:lnSpc>
              <a:spcAft>
                <a:spcPts val="0"/>
              </a:spcAft>
              <a:buFontTx/>
              <a:buNone/>
            </a:pPr>
            <a:r>
              <a:rPr lang="en-US" sz="2400" dirty="0"/>
              <a:t>5. Fair chance of success</a:t>
            </a:r>
          </a:p>
          <a:p>
            <a:pPr marL="0" indent="0">
              <a:lnSpc>
                <a:spcPct val="120000"/>
              </a:lnSpc>
              <a:spcAft>
                <a:spcPts val="0"/>
              </a:spcAft>
              <a:buFontTx/>
              <a:buNone/>
            </a:pPr>
            <a:r>
              <a:rPr lang="en-US" sz="2400" dirty="0"/>
              <a:t>6. Last resort</a:t>
            </a:r>
          </a:p>
          <a:p>
            <a:pPr marL="0" indent="0">
              <a:lnSpc>
                <a:spcPct val="120000"/>
              </a:lnSpc>
              <a:spcAft>
                <a:spcPts val="0"/>
              </a:spcAft>
              <a:buFontTx/>
              <a:buNone/>
            </a:pPr>
            <a:endParaRPr lang="en-US" sz="2400" dirty="0"/>
          </a:p>
          <a:p>
            <a:pPr marL="0" indent="0">
              <a:lnSpc>
                <a:spcPct val="120000"/>
              </a:lnSpc>
              <a:spcAft>
                <a:spcPts val="0"/>
              </a:spcAft>
              <a:buFontTx/>
              <a:buNone/>
            </a:pPr>
            <a:r>
              <a:rPr lang="en-US" sz="2400" dirty="0"/>
              <a:t>1. Discrimination</a:t>
            </a:r>
          </a:p>
          <a:p>
            <a:pPr marL="0" indent="0">
              <a:lnSpc>
                <a:spcPct val="120000"/>
              </a:lnSpc>
              <a:spcAft>
                <a:spcPts val="0"/>
              </a:spcAft>
              <a:buFontTx/>
              <a:buNone/>
            </a:pPr>
            <a:r>
              <a:rPr lang="en-US" sz="2400" dirty="0"/>
              <a:t>2. Proportionality of means</a:t>
            </a:r>
            <a:endParaRPr lang="en-US" sz="1200" dirty="0"/>
          </a:p>
        </p:txBody>
      </p:sp>
    </p:spTree>
    <p:extLst>
      <p:ext uri="{BB962C8B-B14F-4D97-AF65-F5344CB8AC3E}">
        <p14:creationId xmlns:p14="http://schemas.microsoft.com/office/powerpoint/2010/main" val="3029137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3E0402-A009-4E9C-99E4-11E83B413FE9}"/>
              </a:ext>
            </a:extLst>
          </p:cNvPr>
          <p:cNvSpPr>
            <a:spLocks noGrp="1"/>
          </p:cNvSpPr>
          <p:nvPr>
            <p:ph type="title"/>
          </p:nvPr>
        </p:nvSpPr>
        <p:spPr/>
        <p:txBody>
          <a:bodyPr/>
          <a:lstStyle/>
          <a:p>
            <a:r>
              <a:rPr lang="en-US" dirty="0"/>
              <a:t>Starting discussion</a:t>
            </a:r>
            <a:endParaRPr lang="cs-CZ" dirty="0" err="1"/>
          </a:p>
        </p:txBody>
      </p:sp>
      <p:sp>
        <p:nvSpPr>
          <p:cNvPr id="3" name="Zástupný symbol pro obsah 2">
            <a:extLst>
              <a:ext uri="{FF2B5EF4-FFF2-40B4-BE49-F238E27FC236}">
                <a16:creationId xmlns:a16="http://schemas.microsoft.com/office/drawing/2014/main" id="{6E745529-589C-459A-8DD6-7B749FD2C937}"/>
              </a:ext>
            </a:extLst>
          </p:cNvPr>
          <p:cNvSpPr>
            <a:spLocks noGrp="1"/>
          </p:cNvSpPr>
          <p:nvPr>
            <p:ph idx="1"/>
          </p:nvPr>
        </p:nvSpPr>
        <p:spPr>
          <a:xfrm>
            <a:off x="581192" y="2228850"/>
            <a:ext cx="5514807" cy="4445639"/>
          </a:xfrm>
        </p:spPr>
        <p:txBody>
          <a:bodyPr>
            <a:normAutofit/>
          </a:bodyPr>
          <a:lstStyle/>
          <a:p>
            <a:pPr marL="305435" indent="-305435">
              <a:spcAft>
                <a:spcPts val="1200"/>
              </a:spcAft>
            </a:pPr>
            <a:r>
              <a:rPr lang="en-US" sz="2400" dirty="0"/>
              <a:t>What caused World War I ?</a:t>
            </a:r>
          </a:p>
          <a:p>
            <a:pPr marL="305435" indent="-305435">
              <a:spcAft>
                <a:spcPts val="1200"/>
              </a:spcAft>
            </a:pPr>
            <a:endParaRPr lang="en-US" sz="2400" dirty="0"/>
          </a:p>
          <a:p>
            <a:pPr marL="305435" indent="-305435">
              <a:spcAft>
                <a:spcPts val="1200"/>
              </a:spcAft>
            </a:pPr>
            <a:r>
              <a:rPr lang="en-US" sz="2400" dirty="0"/>
              <a:t>How crucial is the leader to the decision of going to war?</a:t>
            </a:r>
          </a:p>
          <a:p>
            <a:pPr marL="305435" indent="-305435">
              <a:spcAft>
                <a:spcPts val="1200"/>
              </a:spcAft>
            </a:pPr>
            <a:endParaRPr lang="en-US" sz="2400" dirty="0"/>
          </a:p>
          <a:p>
            <a:pPr marL="305435" indent="-305435">
              <a:spcAft>
                <a:spcPts val="1200"/>
              </a:spcAft>
            </a:pPr>
            <a:r>
              <a:rPr lang="en-US" sz="2400" dirty="0"/>
              <a:t>What are your best arguments for the impact of the Military-Industrial-Complex?</a:t>
            </a:r>
            <a:endParaRPr lang="en-CA" sz="2400" dirty="0"/>
          </a:p>
        </p:txBody>
      </p:sp>
      <p:pic>
        <p:nvPicPr>
          <p:cNvPr id="4098" name="Picture 2" descr="Astrology and the Causes of W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8784" y="1883912"/>
            <a:ext cx="3502024" cy="4552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06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 calcmode="lin" valueType="num">
                                      <p:cBhvr additive="base">
                                        <p:cTn id="19" dur="500" fill="hold"/>
                                        <p:tgtEl>
                                          <p:spTgt spid="4098"/>
                                        </p:tgtEl>
                                        <p:attrNameLst>
                                          <p:attrName>ppt_x</p:attrName>
                                        </p:attrNameLst>
                                      </p:cBhvr>
                                      <p:tavLst>
                                        <p:tav tm="0">
                                          <p:val>
                                            <p:strVal val="#ppt_x"/>
                                          </p:val>
                                        </p:tav>
                                        <p:tav tm="100000">
                                          <p:val>
                                            <p:strVal val="#ppt_x"/>
                                          </p:val>
                                        </p:tav>
                                      </p:tavLst>
                                    </p:anim>
                                    <p:anim calcmode="lin" valueType="num">
                                      <p:cBhvr additive="base">
                                        <p:cTn id="20"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3E0402-A009-4E9C-99E4-11E83B413FE9}"/>
              </a:ext>
            </a:extLst>
          </p:cNvPr>
          <p:cNvSpPr>
            <a:spLocks noGrp="1"/>
          </p:cNvSpPr>
          <p:nvPr>
            <p:ph type="title"/>
          </p:nvPr>
        </p:nvSpPr>
        <p:spPr/>
        <p:txBody>
          <a:bodyPr/>
          <a:lstStyle/>
          <a:p>
            <a:r>
              <a:rPr lang="en-US" dirty="0"/>
              <a:t>definition</a:t>
            </a:r>
            <a:endParaRPr lang="cs-CZ" dirty="0" err="1"/>
          </a:p>
        </p:txBody>
      </p:sp>
      <p:sp>
        <p:nvSpPr>
          <p:cNvPr id="3" name="Zástupný symbol pro obsah 2">
            <a:extLst>
              <a:ext uri="{FF2B5EF4-FFF2-40B4-BE49-F238E27FC236}">
                <a16:creationId xmlns:a16="http://schemas.microsoft.com/office/drawing/2014/main" id="{6E745529-589C-459A-8DD6-7B749FD2C937}"/>
              </a:ext>
            </a:extLst>
          </p:cNvPr>
          <p:cNvSpPr>
            <a:spLocks noGrp="1"/>
          </p:cNvSpPr>
          <p:nvPr>
            <p:ph idx="1"/>
          </p:nvPr>
        </p:nvSpPr>
        <p:spPr>
          <a:xfrm>
            <a:off x="581192" y="2077155"/>
            <a:ext cx="8472497" cy="4617156"/>
          </a:xfrm>
        </p:spPr>
        <p:txBody>
          <a:bodyPr>
            <a:normAutofit lnSpcReduction="10000"/>
          </a:bodyPr>
          <a:lstStyle/>
          <a:p>
            <a:r>
              <a:rPr lang="en-US" b="1" dirty="0"/>
              <a:t>CONFLICT – </a:t>
            </a:r>
          </a:p>
          <a:p>
            <a:pPr lvl="1"/>
            <a:r>
              <a:rPr lang="en-US" b="1" dirty="0"/>
              <a:t>at least 2 actors, mutual incompatibility expressed by at least 1 actor</a:t>
            </a:r>
          </a:p>
          <a:p>
            <a:pPr lvl="1"/>
            <a:r>
              <a:rPr lang="en-US" dirty="0"/>
              <a:t>natural part of societal and international interactions</a:t>
            </a:r>
          </a:p>
          <a:p>
            <a:endParaRPr lang="en-US" b="1" dirty="0"/>
          </a:p>
          <a:p>
            <a:r>
              <a:rPr lang="en-US" b="1" dirty="0"/>
              <a:t>ARMED CONFLICT – </a:t>
            </a:r>
          </a:p>
          <a:p>
            <a:pPr lvl="1"/>
            <a:r>
              <a:rPr lang="en-US" b="1" dirty="0"/>
              <a:t>contested incompatibility that concerns government and/or territory where the use of armed force between two parties, of which at least one is the government of a state, results in at least 25 battle-related deaths in one calendar year (UCDP)</a:t>
            </a:r>
          </a:p>
          <a:p>
            <a:r>
              <a:rPr lang="en-US" b="1" dirty="0"/>
              <a:t>WAR – </a:t>
            </a:r>
          </a:p>
          <a:p>
            <a:pPr lvl="1"/>
            <a:r>
              <a:rPr lang="en-US" b="1" dirty="0"/>
              <a:t>a state-based armed conflict or dyad which reaches at least 1000 battle-related deaths in a specific year</a:t>
            </a:r>
          </a:p>
          <a:p>
            <a:endParaRPr lang="en-CA" dirty="0"/>
          </a:p>
          <a:p>
            <a:r>
              <a:rPr lang="en-CA" dirty="0"/>
              <a:t>varying typologies according to issue, actors, goals, and of course classifying entities</a:t>
            </a:r>
          </a:p>
          <a:p>
            <a:endParaRPr lang="en-CA" dirty="0"/>
          </a:p>
        </p:txBody>
      </p:sp>
      <p:sp>
        <p:nvSpPr>
          <p:cNvPr id="6" name="TextBox 5">
            <a:extLst>
              <a:ext uri="{FF2B5EF4-FFF2-40B4-BE49-F238E27FC236}">
                <a16:creationId xmlns:a16="http://schemas.microsoft.com/office/drawing/2014/main" id="{077E1F92-A2B5-47B8-A3AD-36D944FBC9A2}"/>
              </a:ext>
            </a:extLst>
          </p:cNvPr>
          <p:cNvSpPr txBox="1"/>
          <p:nvPr/>
        </p:nvSpPr>
        <p:spPr>
          <a:xfrm>
            <a:off x="9572565" y="1816052"/>
            <a:ext cx="2178756" cy="4878259"/>
          </a:xfrm>
          <a:prstGeom prst="rect">
            <a:avLst/>
          </a:prstGeom>
          <a:solidFill>
            <a:schemeClr val="bg2">
              <a:lumMod val="50000"/>
            </a:schemeClr>
          </a:solidFill>
        </p:spPr>
        <p:txBody>
          <a:bodyPr wrap="square" rtlCol="0">
            <a:spAutoFit/>
          </a:bodyPr>
          <a:lstStyle/>
          <a:p>
            <a:pPr algn="ctr"/>
            <a:r>
              <a:rPr lang="en-US" dirty="0">
                <a:solidFill>
                  <a:schemeClr val="bg1"/>
                </a:solidFill>
              </a:rPr>
              <a:t>Literature on the causes of war does not only talk about WAR as defined here, but WAR as the general phenomenon</a:t>
            </a:r>
          </a:p>
          <a:p>
            <a:pPr algn="ctr"/>
            <a:endParaRPr lang="en-US" dirty="0">
              <a:solidFill>
                <a:schemeClr val="bg1"/>
              </a:solidFill>
            </a:endParaRPr>
          </a:p>
          <a:p>
            <a:pPr algn="ctr">
              <a:spcAft>
                <a:spcPts val="600"/>
              </a:spcAft>
            </a:pPr>
            <a:r>
              <a:rPr lang="en-US" sz="2000" i="1" dirty="0">
                <a:solidFill>
                  <a:schemeClr val="bg1"/>
                </a:solidFill>
              </a:rPr>
              <a:t>-use of force</a:t>
            </a:r>
          </a:p>
          <a:p>
            <a:pPr algn="ctr">
              <a:spcAft>
                <a:spcPts val="600"/>
              </a:spcAft>
            </a:pPr>
            <a:r>
              <a:rPr lang="en-US" sz="2000" i="1" dirty="0">
                <a:solidFill>
                  <a:schemeClr val="bg1"/>
                </a:solidFill>
              </a:rPr>
              <a:t>-contention/response</a:t>
            </a:r>
          </a:p>
          <a:p>
            <a:pPr algn="ctr">
              <a:spcAft>
                <a:spcPts val="600"/>
              </a:spcAft>
            </a:pPr>
            <a:r>
              <a:rPr lang="en-US" sz="2000" i="1" dirty="0">
                <a:solidFill>
                  <a:schemeClr val="bg1"/>
                </a:solidFill>
              </a:rPr>
              <a:t>-reciprocity</a:t>
            </a:r>
          </a:p>
          <a:p>
            <a:pPr algn="ctr">
              <a:spcAft>
                <a:spcPts val="600"/>
              </a:spcAft>
            </a:pPr>
            <a:r>
              <a:rPr lang="en-US" sz="2000" i="1" dirty="0">
                <a:solidFill>
                  <a:schemeClr val="bg1"/>
                </a:solidFill>
              </a:rPr>
              <a:t>-intensity/duration</a:t>
            </a:r>
          </a:p>
          <a:p>
            <a:pPr algn="ctr">
              <a:spcAft>
                <a:spcPts val="600"/>
              </a:spcAft>
            </a:pPr>
            <a:r>
              <a:rPr lang="en-US" sz="2000" i="1" dirty="0">
                <a:solidFill>
                  <a:schemeClr val="bg1"/>
                </a:solidFill>
              </a:rPr>
              <a:t>-not for private gain</a:t>
            </a:r>
          </a:p>
          <a:p>
            <a:pPr algn="ctr">
              <a:spcAft>
                <a:spcPts val="600"/>
              </a:spcAft>
            </a:pPr>
            <a:r>
              <a:rPr lang="en-US" sz="2000" i="1" dirty="0">
                <a:solidFill>
                  <a:schemeClr val="bg1"/>
                </a:solidFill>
              </a:rPr>
              <a:t>-fought for an aim outside of fighting itself</a:t>
            </a:r>
          </a:p>
        </p:txBody>
      </p:sp>
    </p:spTree>
    <p:extLst>
      <p:ext uri="{BB962C8B-B14F-4D97-AF65-F5344CB8AC3E}">
        <p14:creationId xmlns:p14="http://schemas.microsoft.com/office/powerpoint/2010/main" val="1959464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3E0402-A009-4E9C-99E4-11E83B413FE9}"/>
              </a:ext>
            </a:extLst>
          </p:cNvPr>
          <p:cNvSpPr>
            <a:spLocks noGrp="1"/>
          </p:cNvSpPr>
          <p:nvPr>
            <p:ph type="title"/>
          </p:nvPr>
        </p:nvSpPr>
        <p:spPr/>
        <p:txBody>
          <a:bodyPr/>
          <a:lstStyle/>
          <a:p>
            <a:r>
              <a:rPr lang="en-US" dirty="0"/>
              <a:t>Authoritative books</a:t>
            </a:r>
            <a:endParaRPr lang="cs-CZ" dirty="0" err="1"/>
          </a:p>
        </p:txBody>
      </p:sp>
      <p:pic>
        <p:nvPicPr>
          <p:cNvPr id="1026" name="Picture 2"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6427" y="2034817"/>
            <a:ext cx="2531432" cy="39065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ve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81192" y="2034817"/>
            <a:ext cx="2601749" cy="39065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betts conflict after cold w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0117" y="2034817"/>
            <a:ext cx="2599134" cy="390653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levy causes of wa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15035" y="2034817"/>
            <a:ext cx="2622621" cy="3906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880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3E0402-A009-4E9C-99E4-11E83B413FE9}"/>
              </a:ext>
            </a:extLst>
          </p:cNvPr>
          <p:cNvSpPr>
            <a:spLocks noGrp="1"/>
          </p:cNvSpPr>
          <p:nvPr>
            <p:ph type="title"/>
          </p:nvPr>
        </p:nvSpPr>
        <p:spPr/>
        <p:txBody>
          <a:bodyPr/>
          <a:lstStyle/>
          <a:p>
            <a:r>
              <a:rPr lang="en-US" dirty="0"/>
              <a:t>Levels of analysis</a:t>
            </a:r>
            <a:endParaRPr lang="cs-CZ" dirty="0" err="1"/>
          </a:p>
        </p:txBody>
      </p:sp>
      <p:sp>
        <p:nvSpPr>
          <p:cNvPr id="3" name="Zástupný symbol pro obsah 2">
            <a:extLst>
              <a:ext uri="{FF2B5EF4-FFF2-40B4-BE49-F238E27FC236}">
                <a16:creationId xmlns:a16="http://schemas.microsoft.com/office/drawing/2014/main" id="{6E745529-589C-459A-8DD6-7B749FD2C937}"/>
              </a:ext>
            </a:extLst>
          </p:cNvPr>
          <p:cNvSpPr>
            <a:spLocks noGrp="1"/>
          </p:cNvSpPr>
          <p:nvPr>
            <p:ph idx="1"/>
          </p:nvPr>
        </p:nvSpPr>
        <p:spPr>
          <a:xfrm>
            <a:off x="581192" y="1956372"/>
            <a:ext cx="7693564" cy="4704426"/>
          </a:xfrm>
        </p:spPr>
        <p:txBody>
          <a:bodyPr>
            <a:normAutofit fontScale="92500" lnSpcReduction="10000"/>
          </a:bodyPr>
          <a:lstStyle/>
          <a:p>
            <a:pPr marL="305435" indent="-305435">
              <a:spcAft>
                <a:spcPts val="1200"/>
              </a:spcAft>
            </a:pPr>
            <a:r>
              <a:rPr lang="en-US" sz="2400" dirty="0"/>
              <a:t>How to think analytically about the varying causes of war?</a:t>
            </a:r>
          </a:p>
          <a:p>
            <a:pPr marL="305435" indent="-305435">
              <a:spcAft>
                <a:spcPts val="1200"/>
              </a:spcAft>
            </a:pPr>
            <a:endParaRPr lang="en-US" sz="2400" dirty="0"/>
          </a:p>
          <a:p>
            <a:pPr marL="305435" indent="-305435">
              <a:spcAft>
                <a:spcPts val="1200"/>
              </a:spcAft>
            </a:pPr>
            <a:r>
              <a:rPr lang="en-US" sz="2400" b="1" dirty="0"/>
              <a:t>Kenneth Waltz</a:t>
            </a:r>
          </a:p>
          <a:p>
            <a:pPr marL="629435" lvl="1" indent="-305435">
              <a:spcAft>
                <a:spcPts val="1200"/>
              </a:spcAft>
            </a:pPr>
            <a:r>
              <a:rPr lang="en-US" sz="2200" b="1" dirty="0"/>
              <a:t>Man, the State, and War (1959)</a:t>
            </a:r>
          </a:p>
          <a:p>
            <a:pPr marL="629435" lvl="1" indent="-305435">
              <a:spcAft>
                <a:spcPts val="1200"/>
              </a:spcAft>
            </a:pPr>
            <a:r>
              <a:rPr lang="en-US" sz="2200" dirty="0"/>
              <a:t>3 images (individuals, states, system)</a:t>
            </a:r>
          </a:p>
          <a:p>
            <a:pPr marL="629435" lvl="1" indent="-305435">
              <a:spcAft>
                <a:spcPts val="1200"/>
              </a:spcAft>
            </a:pPr>
            <a:r>
              <a:rPr lang="en-US" sz="2200" dirty="0"/>
              <a:t>now levels</a:t>
            </a:r>
          </a:p>
          <a:p>
            <a:pPr marL="629435" lvl="1" indent="-305435">
              <a:spcAft>
                <a:spcPts val="1200"/>
              </a:spcAft>
            </a:pPr>
            <a:endParaRPr lang="en-CA" sz="2400" dirty="0"/>
          </a:p>
          <a:p>
            <a:pPr marL="305435" indent="-305435">
              <a:spcAft>
                <a:spcPts val="1200"/>
              </a:spcAft>
            </a:pPr>
            <a:r>
              <a:rPr lang="en-US" sz="2400" dirty="0"/>
              <a:t>Now 5 level</a:t>
            </a:r>
          </a:p>
          <a:p>
            <a:pPr marL="629435" lvl="1" indent="-305435">
              <a:spcAft>
                <a:spcPts val="1200"/>
              </a:spcAft>
            </a:pPr>
            <a:r>
              <a:rPr lang="en-US" sz="2200" dirty="0"/>
              <a:t>Multiple authors have added State Dyads and Group analysis</a:t>
            </a:r>
          </a:p>
        </p:txBody>
      </p:sp>
      <p:pic>
        <p:nvPicPr>
          <p:cNvPr id="1026" name="Picture 2" descr="Image result for Man, the State, and War waltz">
            <a:extLst>
              <a:ext uri="{FF2B5EF4-FFF2-40B4-BE49-F238E27FC236}">
                <a16:creationId xmlns:a16="http://schemas.microsoft.com/office/drawing/2014/main" id="{8832E82E-FB86-4249-8480-93ECEC2E69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8982" y="1907823"/>
            <a:ext cx="3171825" cy="475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511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3E0402-A009-4E9C-99E4-11E83B413FE9}"/>
              </a:ext>
            </a:extLst>
          </p:cNvPr>
          <p:cNvSpPr>
            <a:spLocks noGrp="1"/>
          </p:cNvSpPr>
          <p:nvPr>
            <p:ph type="title"/>
          </p:nvPr>
        </p:nvSpPr>
        <p:spPr/>
        <p:txBody>
          <a:bodyPr/>
          <a:lstStyle/>
          <a:p>
            <a:r>
              <a:rPr lang="en-US" dirty="0"/>
              <a:t>Levels of analysis</a:t>
            </a:r>
            <a:endParaRPr lang="cs-CZ" dirty="0" err="1"/>
          </a:p>
        </p:txBody>
      </p:sp>
      <p:graphicFrame>
        <p:nvGraphicFramePr>
          <p:cNvPr id="10" name="Zástupný symbol pro obsah 9"/>
          <p:cNvGraphicFramePr>
            <a:graphicFrameLocks noGrp="1"/>
          </p:cNvGraphicFramePr>
          <p:nvPr>
            <p:ph idx="1"/>
            <p:extLst>
              <p:ext uri="{D42A27DB-BD31-4B8C-83A1-F6EECF244321}">
                <p14:modId xmlns:p14="http://schemas.microsoft.com/office/powerpoint/2010/main" val="3722816876"/>
              </p:ext>
            </p:extLst>
          </p:nvPr>
        </p:nvGraphicFramePr>
        <p:xfrm>
          <a:off x="580858" y="1867326"/>
          <a:ext cx="11029950" cy="31550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4BB65862-5ACF-49E0-85C9-D41BBF22B1E3}"/>
              </a:ext>
            </a:extLst>
          </p:cNvPr>
          <p:cNvGraphicFramePr/>
          <p:nvPr>
            <p:extLst>
              <p:ext uri="{D42A27DB-BD31-4B8C-83A1-F6EECF244321}">
                <p14:modId xmlns:p14="http://schemas.microsoft.com/office/powerpoint/2010/main" val="2474143751"/>
              </p:ext>
            </p:extLst>
          </p:nvPr>
        </p:nvGraphicFramePr>
        <p:xfrm>
          <a:off x="2605207" y="5173745"/>
          <a:ext cx="6716215" cy="15663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209450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44">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46">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48">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51" name="Rectangle 50">
            <a:extLst>
              <a:ext uri="{FF2B5EF4-FFF2-40B4-BE49-F238E27FC236}">
                <a16:creationId xmlns:a16="http://schemas.microsoft.com/office/drawing/2014/main" id="{683F1FFD-1AA8-4EC2-97B9-FEC7564F48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Content Placeholder 4" descr="A close up of text on a black background&#10;&#10;Description generated with high confidence">
            <a:extLst>
              <a:ext uri="{FF2B5EF4-FFF2-40B4-BE49-F238E27FC236}">
                <a16:creationId xmlns:a16="http://schemas.microsoft.com/office/drawing/2014/main" id="{02350DDC-576E-4E9D-8651-FE9DF737110D}"/>
              </a:ext>
            </a:extLst>
          </p:cNvPr>
          <p:cNvPicPr>
            <a:picLocks noGrp="1" noChangeAspect="1"/>
          </p:cNvPicPr>
          <p:nvPr>
            <p:ph idx="1"/>
          </p:nvPr>
        </p:nvPicPr>
        <p:blipFill rotWithShape="1">
          <a:blip r:embed="rId3"/>
          <a:srcRect t="14062" b="24238"/>
          <a:stretch/>
        </p:blipFill>
        <p:spPr>
          <a:xfrm>
            <a:off x="446534" y="723899"/>
            <a:ext cx="7498616" cy="5676901"/>
          </a:xfrm>
          <a:prstGeom prst="rect">
            <a:avLst/>
          </a:prstGeom>
        </p:spPr>
      </p:pic>
      <p:sp>
        <p:nvSpPr>
          <p:cNvPr id="53" name="Rectangle 52">
            <a:extLst>
              <a:ext uri="{FF2B5EF4-FFF2-40B4-BE49-F238E27FC236}">
                <a16:creationId xmlns:a16="http://schemas.microsoft.com/office/drawing/2014/main" id="{8FF0F8A7-C9E3-49D9-A67E-09FF582C7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7" name="Title 1">
            <a:extLst>
              <a:ext uri="{FF2B5EF4-FFF2-40B4-BE49-F238E27FC236}">
                <a16:creationId xmlns:a16="http://schemas.microsoft.com/office/drawing/2014/main" id="{E67ECFC7-E3F0-45E3-A0AD-F311A5367DC6}"/>
              </a:ext>
            </a:extLst>
          </p:cNvPr>
          <p:cNvSpPr>
            <a:spLocks noGrp="1"/>
          </p:cNvSpPr>
          <p:nvPr>
            <p:ph type="title"/>
          </p:nvPr>
        </p:nvSpPr>
        <p:spPr>
          <a:xfrm>
            <a:off x="8296275" y="1419225"/>
            <a:ext cx="3081576" cy="2085869"/>
          </a:xfrm>
        </p:spPr>
        <p:txBody>
          <a:bodyPr vert="horz" lIns="91440" tIns="45720" rIns="91440" bIns="45720" rtlCol="0" anchor="b">
            <a:normAutofit/>
          </a:bodyPr>
          <a:lstStyle/>
          <a:p>
            <a:pPr algn="ctr"/>
            <a:r>
              <a:rPr lang="en-US" dirty="0">
                <a:solidFill>
                  <a:srgbClr val="FFFFFF"/>
                </a:solidFill>
              </a:rPr>
              <a:t>Making connections between the levels</a:t>
            </a:r>
          </a:p>
        </p:txBody>
      </p:sp>
      <p:grpSp>
        <p:nvGrpSpPr>
          <p:cNvPr id="55" name="Group 54">
            <a:extLst>
              <a:ext uri="{FF2B5EF4-FFF2-40B4-BE49-F238E27FC236}">
                <a16:creationId xmlns:a16="http://schemas.microsoft.com/office/drawing/2014/main" id="{A4274C20-A98B-4AC3-B16A-B7F41CB582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56" name="Rectangle 55">
              <a:extLst>
                <a:ext uri="{FF2B5EF4-FFF2-40B4-BE49-F238E27FC236}">
                  <a16:creationId xmlns:a16="http://schemas.microsoft.com/office/drawing/2014/main" id="{43ECC69B-2243-424A-8237-CF490F8B06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56">
              <a:extLst>
                <a:ext uri="{FF2B5EF4-FFF2-40B4-BE49-F238E27FC236}">
                  <a16:creationId xmlns:a16="http://schemas.microsoft.com/office/drawing/2014/main" id="{6D2EA3B9-3D17-4510-8464-E74F67267C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58" name="Rectangle 57">
              <a:extLst>
                <a:ext uri="{FF2B5EF4-FFF2-40B4-BE49-F238E27FC236}">
                  <a16:creationId xmlns:a16="http://schemas.microsoft.com/office/drawing/2014/main" id="{AA5DFA43-F31D-4C31-8826-6B40A21CF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extBox 1">
            <a:extLst>
              <a:ext uri="{FF2B5EF4-FFF2-40B4-BE49-F238E27FC236}">
                <a16:creationId xmlns:a16="http://schemas.microsoft.com/office/drawing/2014/main" id="{C843B152-56F2-4CB6-AA5A-18F22509D294}"/>
              </a:ext>
            </a:extLst>
          </p:cNvPr>
          <p:cNvSpPr txBox="1"/>
          <p:nvPr/>
        </p:nvSpPr>
        <p:spPr>
          <a:xfrm>
            <a:off x="8202158" y="5405295"/>
            <a:ext cx="3383298" cy="923330"/>
          </a:xfrm>
          <a:prstGeom prst="rect">
            <a:avLst/>
          </a:prstGeom>
          <a:noFill/>
        </p:spPr>
        <p:txBody>
          <a:bodyPr wrap="none" rtlCol="0">
            <a:spAutoFit/>
          </a:bodyPr>
          <a:lstStyle/>
          <a:p>
            <a:pPr algn="ctr"/>
            <a:r>
              <a:rPr lang="en-US" dirty="0">
                <a:solidFill>
                  <a:schemeClr val="bg1"/>
                </a:solidFill>
              </a:rPr>
              <a:t>Cashman &amp; Robinson</a:t>
            </a:r>
          </a:p>
          <a:p>
            <a:pPr algn="ctr"/>
            <a:r>
              <a:rPr lang="en-US" dirty="0">
                <a:solidFill>
                  <a:schemeClr val="bg1"/>
                </a:solidFill>
              </a:rPr>
              <a:t>Introduction to the causes of war</a:t>
            </a:r>
          </a:p>
          <a:p>
            <a:pPr algn="ctr"/>
            <a:r>
              <a:rPr lang="en-US" dirty="0">
                <a:solidFill>
                  <a:schemeClr val="bg1"/>
                </a:solidFill>
              </a:rPr>
              <a:t>2007</a:t>
            </a:r>
          </a:p>
        </p:txBody>
      </p:sp>
    </p:spTree>
    <p:extLst>
      <p:ext uri="{BB962C8B-B14F-4D97-AF65-F5344CB8AC3E}">
        <p14:creationId xmlns:p14="http://schemas.microsoft.com/office/powerpoint/2010/main" val="3487114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Any one cause is insufficient?</a:t>
            </a:r>
            <a:endParaRPr lang="cs-CZ" dirty="0"/>
          </a:p>
        </p:txBody>
      </p:sp>
      <p:sp>
        <p:nvSpPr>
          <p:cNvPr id="3" name="Zástupný symbol pro obsah 2"/>
          <p:cNvSpPr>
            <a:spLocks noGrp="1"/>
          </p:cNvSpPr>
          <p:nvPr>
            <p:ph idx="1"/>
          </p:nvPr>
        </p:nvSpPr>
        <p:spPr>
          <a:xfrm>
            <a:off x="581192" y="2180496"/>
            <a:ext cx="11029615" cy="3963826"/>
          </a:xfrm>
        </p:spPr>
        <p:txBody>
          <a:bodyPr/>
          <a:lstStyle/>
          <a:p>
            <a:r>
              <a:rPr lang="en-US" dirty="0"/>
              <a:t>constants cannot explain a constant</a:t>
            </a:r>
          </a:p>
          <a:p>
            <a:pPr lvl="1"/>
            <a:r>
              <a:rPr lang="en-US" dirty="0"/>
              <a:t>if wars continue, but are rare their onset cannot be explained by static variables</a:t>
            </a:r>
          </a:p>
          <a:p>
            <a:pPr lvl="1"/>
            <a:r>
              <a:rPr lang="en-US" dirty="0"/>
              <a:t>human nature, anarchy of the international system, ancient hatred between groups</a:t>
            </a:r>
          </a:p>
          <a:p>
            <a:endParaRPr lang="en-US" dirty="0"/>
          </a:p>
          <a:p>
            <a:r>
              <a:rPr lang="en-US" dirty="0"/>
              <a:t>grievances are present everywhere, yet conflict is rare - overprediction</a:t>
            </a:r>
          </a:p>
          <a:p>
            <a:endParaRPr lang="en-US" dirty="0"/>
          </a:p>
          <a:p>
            <a:r>
              <a:rPr lang="en-US" dirty="0"/>
              <a:t>same is true for many other variables/conditions/causes</a:t>
            </a:r>
          </a:p>
        </p:txBody>
      </p:sp>
    </p:spTree>
    <p:extLst>
      <p:ext uri="{BB962C8B-B14F-4D97-AF65-F5344CB8AC3E}">
        <p14:creationId xmlns:p14="http://schemas.microsoft.com/office/powerpoint/2010/main" val="2008968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FCC3E-BCAF-4E7D-9AEF-F1E67CB3C08A}"/>
              </a:ext>
            </a:extLst>
          </p:cNvPr>
          <p:cNvSpPr>
            <a:spLocks noGrp="1"/>
          </p:cNvSpPr>
          <p:nvPr>
            <p:ph type="title"/>
          </p:nvPr>
        </p:nvSpPr>
        <p:spPr/>
        <p:txBody>
          <a:bodyPr/>
          <a:lstStyle/>
          <a:p>
            <a:r>
              <a:rPr lang="en-US" dirty="0"/>
              <a:t>System level</a:t>
            </a:r>
          </a:p>
        </p:txBody>
      </p:sp>
      <p:sp>
        <p:nvSpPr>
          <p:cNvPr id="3" name="Content Placeholder 2">
            <a:extLst>
              <a:ext uri="{FF2B5EF4-FFF2-40B4-BE49-F238E27FC236}">
                <a16:creationId xmlns:a16="http://schemas.microsoft.com/office/drawing/2014/main" id="{A0200249-3675-44B9-8EF9-6FC825C6AE52}"/>
              </a:ext>
            </a:extLst>
          </p:cNvPr>
          <p:cNvSpPr>
            <a:spLocks noGrp="1"/>
          </p:cNvSpPr>
          <p:nvPr>
            <p:ph idx="1"/>
          </p:nvPr>
        </p:nvSpPr>
        <p:spPr>
          <a:xfrm>
            <a:off x="466892" y="2001706"/>
            <a:ext cx="11029615" cy="4856294"/>
          </a:xfrm>
        </p:spPr>
        <p:txBody>
          <a:bodyPr>
            <a:normAutofit fontScale="85000" lnSpcReduction="20000"/>
          </a:bodyPr>
          <a:lstStyle/>
          <a:p>
            <a:r>
              <a:rPr lang="en-US" b="1" dirty="0"/>
              <a:t>Security dilemma</a:t>
            </a:r>
          </a:p>
          <a:p>
            <a:pPr lvl="1"/>
            <a:r>
              <a:rPr lang="en-US" dirty="0"/>
              <a:t>versus deterrence model (war occurs because deterrence failed)</a:t>
            </a:r>
          </a:p>
          <a:p>
            <a:pPr lvl="1"/>
            <a:r>
              <a:rPr lang="en-US" dirty="0"/>
              <a:t>Deterrence theorists argue that the more conciliatory policies advocated by spiral theorists increase the probability of war by undermining deterrence, and spiral theorists argue that the hardline policies advocated by spiral theorists only provoke conflict spirals and war. (Levy 2014: 31)</a:t>
            </a:r>
          </a:p>
          <a:p>
            <a:endParaRPr lang="en-US" dirty="0"/>
          </a:p>
          <a:p>
            <a:r>
              <a:rPr lang="en-US" b="1" dirty="0"/>
              <a:t>Cycle theories</a:t>
            </a:r>
          </a:p>
          <a:p>
            <a:pPr lvl="1"/>
            <a:r>
              <a:rPr lang="en-US" dirty="0"/>
              <a:t>explaining global wars in cycles</a:t>
            </a:r>
          </a:p>
          <a:p>
            <a:pPr lvl="1"/>
            <a:r>
              <a:rPr lang="en-US" dirty="0"/>
              <a:t>1494 – 1516, 1588 – 1608, 1688 – 1713, 1792 – 1815, and 1914 – 1945</a:t>
            </a:r>
          </a:p>
          <a:p>
            <a:pPr lvl="1"/>
            <a:r>
              <a:rPr lang="en-US" dirty="0"/>
              <a:t>rebalancing of world economic equilibrium</a:t>
            </a:r>
          </a:p>
          <a:p>
            <a:endParaRPr lang="en-US" dirty="0"/>
          </a:p>
          <a:p>
            <a:r>
              <a:rPr lang="en-US" b="1" dirty="0"/>
              <a:t>Balance of power theory</a:t>
            </a:r>
          </a:p>
          <a:p>
            <a:pPr lvl="1"/>
            <a:r>
              <a:rPr lang="en-US" dirty="0"/>
              <a:t>Preventing hegemony by balancing (military focus)</a:t>
            </a:r>
          </a:p>
          <a:p>
            <a:pPr lvl="1"/>
            <a:endParaRPr lang="en-US" dirty="0"/>
          </a:p>
          <a:p>
            <a:r>
              <a:rPr lang="en-US" b="1" dirty="0"/>
              <a:t>Hegemonic stability?</a:t>
            </a:r>
          </a:p>
          <a:p>
            <a:pPr lvl="1"/>
            <a:r>
              <a:rPr lang="en-US" dirty="0"/>
              <a:t>Power transition – broader definition of power</a:t>
            </a:r>
          </a:p>
          <a:p>
            <a:endParaRPr lang="en-US" dirty="0"/>
          </a:p>
        </p:txBody>
      </p:sp>
    </p:spTree>
    <p:extLst>
      <p:ext uri="{BB962C8B-B14F-4D97-AF65-F5344CB8AC3E}">
        <p14:creationId xmlns:p14="http://schemas.microsoft.com/office/powerpoint/2010/main" val="2908027909"/>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TC103457464[[fn=Dividend]]</Template>
  <TotalTime>939</TotalTime>
  <Words>1500</Words>
  <Application>Microsoft Office PowerPoint</Application>
  <PresentationFormat>Widescreen</PresentationFormat>
  <Paragraphs>274</Paragraphs>
  <Slides>19</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Calibri</vt:lpstr>
      <vt:lpstr>Gill Sans MT</vt:lpstr>
      <vt:lpstr>Wingdings 2</vt:lpstr>
      <vt:lpstr>Dividend</vt:lpstr>
      <vt:lpstr>International security - ire107</vt:lpstr>
      <vt:lpstr>Starting discussion</vt:lpstr>
      <vt:lpstr>definition</vt:lpstr>
      <vt:lpstr>Authoritative books</vt:lpstr>
      <vt:lpstr>Levels of analysis</vt:lpstr>
      <vt:lpstr>Levels of analysis</vt:lpstr>
      <vt:lpstr>Making connections between the levels</vt:lpstr>
      <vt:lpstr>Any one cause is insufficient?</vt:lpstr>
      <vt:lpstr>System level</vt:lpstr>
      <vt:lpstr>System level</vt:lpstr>
      <vt:lpstr>dyadic</vt:lpstr>
      <vt:lpstr>State / societal</vt:lpstr>
      <vt:lpstr>Group / organization</vt:lpstr>
      <vt:lpstr>INdividual</vt:lpstr>
      <vt:lpstr>INdividual</vt:lpstr>
      <vt:lpstr>Civil wars</vt:lpstr>
      <vt:lpstr>Cause indicators</vt:lpstr>
      <vt:lpstr>What to do with this multi-causal dilemma</vt:lpstr>
      <vt:lpstr>JUST War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Chovančík</dc:creator>
  <cp:lastModifiedBy>Martin Chovančík</cp:lastModifiedBy>
  <cp:revision>202</cp:revision>
  <dcterms:created xsi:type="dcterms:W3CDTF">2014-08-26T23:51:37Z</dcterms:created>
  <dcterms:modified xsi:type="dcterms:W3CDTF">2018-10-12T10:41:28Z</dcterms:modified>
</cp:coreProperties>
</file>