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2" r:id="rId4"/>
    <p:sldId id="258" r:id="rId5"/>
    <p:sldId id="264" r:id="rId6"/>
    <p:sldId id="265" r:id="rId7"/>
    <p:sldId id="270" r:id="rId8"/>
    <p:sldId id="271" r:id="rId9"/>
    <p:sldId id="269" r:id="rId10"/>
    <p:sldId id="268" r:id="rId11"/>
    <p:sldId id="267" r:id="rId12"/>
    <p:sldId id="272" r:id="rId13"/>
    <p:sldId id="257" r:id="rId14"/>
    <p:sldId id="260" r:id="rId15"/>
    <p:sldId id="273" r:id="rId16"/>
    <p:sldId id="274" r:id="rId17"/>
    <p:sldId id="259" r:id="rId18"/>
    <p:sldId id="275" r:id="rId19"/>
    <p:sldId id="2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4C7120-FB5F-4E33-8695-3EE382E06525}" v="54" dt="2018-09-18T12:08:37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74269" autoAdjust="0"/>
  </p:normalViewPr>
  <p:slideViewPr>
    <p:cSldViewPr snapToGrid="0">
      <p:cViewPr varScale="1">
        <p:scale>
          <a:sx n="57" d="100"/>
          <a:sy n="57" d="100"/>
        </p:scale>
        <p:origin x="12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382F3-E3CC-4349-92CF-EE56228E01A0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A83E1A72-5A3B-429C-8E94-631F5202D730}">
      <dgm:prSet phldrT="[Text]"/>
      <dgm:spPr/>
      <dgm:t>
        <a:bodyPr/>
        <a:lstStyle/>
        <a:p>
          <a:endParaRPr lang="cs-CZ" dirty="0"/>
        </a:p>
      </dgm:t>
    </dgm:pt>
    <dgm:pt modelId="{872E0548-0229-4D4D-99C9-FE3F8854DF3F}" type="parTrans" cxnId="{7CC13F48-D2F0-46BC-9D1C-E63AE6A2A5B1}">
      <dgm:prSet/>
      <dgm:spPr/>
      <dgm:t>
        <a:bodyPr/>
        <a:lstStyle/>
        <a:p>
          <a:endParaRPr lang="cs-CZ"/>
        </a:p>
      </dgm:t>
    </dgm:pt>
    <dgm:pt modelId="{44A8A2E4-6A85-48F1-95CE-8163E910C27D}" type="sibTrans" cxnId="{7CC13F48-D2F0-46BC-9D1C-E63AE6A2A5B1}">
      <dgm:prSet/>
      <dgm:spPr/>
      <dgm:t>
        <a:bodyPr/>
        <a:lstStyle/>
        <a:p>
          <a:endParaRPr lang="cs-CZ"/>
        </a:p>
      </dgm:t>
    </dgm:pt>
    <dgm:pt modelId="{B6664B28-55E4-4600-BAD7-B7312FBA1972}">
      <dgm:prSet phldrT="[Text]"/>
      <dgm:spPr/>
      <dgm:t>
        <a:bodyPr/>
        <a:lstStyle/>
        <a:p>
          <a:r>
            <a:rPr lang="en-US" dirty="0" smtClean="0"/>
            <a:t>Are we better off just re-reading Clausewitz? </a:t>
          </a:r>
          <a:endParaRPr lang="cs-CZ" dirty="0"/>
        </a:p>
      </dgm:t>
    </dgm:pt>
    <dgm:pt modelId="{71C632CF-ED60-4162-909B-26BAF552A961}" type="parTrans" cxnId="{30DD0685-5DD2-4B5A-8122-E165DBEF3132}">
      <dgm:prSet/>
      <dgm:spPr/>
      <dgm:t>
        <a:bodyPr/>
        <a:lstStyle/>
        <a:p>
          <a:endParaRPr lang="cs-CZ"/>
        </a:p>
      </dgm:t>
    </dgm:pt>
    <dgm:pt modelId="{15B05683-24CE-497F-B874-9425D4A7AD3C}" type="sibTrans" cxnId="{30DD0685-5DD2-4B5A-8122-E165DBEF3132}">
      <dgm:prSet/>
      <dgm:spPr/>
      <dgm:t>
        <a:bodyPr/>
        <a:lstStyle/>
        <a:p>
          <a:endParaRPr lang="cs-CZ"/>
        </a:p>
      </dgm:t>
    </dgm:pt>
    <dgm:pt modelId="{08C5837C-B230-4E18-B73A-BDBB0F58A573}">
      <dgm:prSet phldrT="[Text]"/>
      <dgm:spPr/>
      <dgm:t>
        <a:bodyPr/>
        <a:lstStyle/>
        <a:p>
          <a:r>
            <a:rPr lang="en-US" dirty="0" smtClean="0"/>
            <a:t>If you’ve read Mary </a:t>
          </a:r>
          <a:r>
            <a:rPr lang="en-US" dirty="0" err="1" smtClean="0"/>
            <a:t>Kaldor</a:t>
          </a:r>
          <a:r>
            <a:rPr lang="en-US" dirty="0" smtClean="0"/>
            <a:t>, how has war changed?</a:t>
          </a:r>
          <a:endParaRPr lang="cs-CZ" dirty="0"/>
        </a:p>
      </dgm:t>
    </dgm:pt>
    <dgm:pt modelId="{753F5C3F-CB64-4D03-9380-AB9346782FC2}" type="parTrans" cxnId="{EE3709D6-5EAD-4A5A-830F-64707F739166}">
      <dgm:prSet/>
      <dgm:spPr/>
      <dgm:t>
        <a:bodyPr/>
        <a:lstStyle/>
        <a:p>
          <a:endParaRPr lang="cs-CZ"/>
        </a:p>
      </dgm:t>
    </dgm:pt>
    <dgm:pt modelId="{69F64FEA-7BEB-4412-AA18-797D75D40038}" type="sibTrans" cxnId="{EE3709D6-5EAD-4A5A-830F-64707F739166}">
      <dgm:prSet/>
      <dgm:spPr/>
      <dgm:t>
        <a:bodyPr/>
        <a:lstStyle/>
        <a:p>
          <a:endParaRPr lang="cs-CZ"/>
        </a:p>
      </dgm:t>
    </dgm:pt>
    <dgm:pt modelId="{4B23AF53-D6F9-445A-9711-769981EC4BA6}">
      <dgm:prSet phldrT="[Text]"/>
      <dgm:spPr/>
      <dgm:t>
        <a:bodyPr/>
        <a:lstStyle/>
        <a:p>
          <a:r>
            <a:rPr lang="en-US" dirty="0" smtClean="0"/>
            <a:t>Are we less bellicose than our ancestors?</a:t>
          </a:r>
        </a:p>
      </dgm:t>
    </dgm:pt>
    <dgm:pt modelId="{119B5FE4-9C69-44CF-B44E-1EACBDF8D3AA}" type="parTrans" cxnId="{6FCB74D9-5D31-4D07-99E1-BC0E5C043C8F}">
      <dgm:prSet/>
      <dgm:spPr/>
      <dgm:t>
        <a:bodyPr/>
        <a:lstStyle/>
        <a:p>
          <a:endParaRPr lang="cs-CZ"/>
        </a:p>
      </dgm:t>
    </dgm:pt>
    <dgm:pt modelId="{F9875A65-CDBF-402C-9249-56BA19FB6E82}" type="sibTrans" cxnId="{6FCB74D9-5D31-4D07-99E1-BC0E5C043C8F}">
      <dgm:prSet/>
      <dgm:spPr/>
      <dgm:t>
        <a:bodyPr/>
        <a:lstStyle/>
        <a:p>
          <a:endParaRPr lang="cs-CZ"/>
        </a:p>
      </dgm:t>
    </dgm:pt>
    <dgm:pt modelId="{1B014151-FDED-4AC6-9FBA-913325410E50}">
      <dgm:prSet phldrT="[Text]"/>
      <dgm:spPr/>
      <dgm:t>
        <a:bodyPr/>
        <a:lstStyle/>
        <a:p>
          <a:r>
            <a:rPr lang="en-US" dirty="0" smtClean="0"/>
            <a:t>Why do we need to know?</a:t>
          </a:r>
        </a:p>
      </dgm:t>
    </dgm:pt>
    <dgm:pt modelId="{F4F53B06-2BFA-4AB7-8A1D-F04F17CC1378}" type="parTrans" cxnId="{8AAD4970-7D24-4DC6-9D00-A97B6A4E5A30}">
      <dgm:prSet/>
      <dgm:spPr/>
      <dgm:t>
        <a:bodyPr/>
        <a:lstStyle/>
        <a:p>
          <a:endParaRPr lang="cs-CZ"/>
        </a:p>
      </dgm:t>
    </dgm:pt>
    <dgm:pt modelId="{C9D90FFC-6190-4DF7-9072-69690CBC048E}" type="sibTrans" cxnId="{8AAD4970-7D24-4DC6-9D00-A97B6A4E5A30}">
      <dgm:prSet/>
      <dgm:spPr/>
      <dgm:t>
        <a:bodyPr/>
        <a:lstStyle/>
        <a:p>
          <a:endParaRPr lang="cs-CZ"/>
        </a:p>
      </dgm:t>
    </dgm:pt>
    <dgm:pt modelId="{3459C5F3-03F1-42AD-AABE-7CED0DC13CB1}" type="pres">
      <dgm:prSet presAssocID="{981382F3-E3CC-4349-92CF-EE56228E01A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FA30C59-A46D-4662-BAA8-6B00D14D9FC2}" type="pres">
      <dgm:prSet presAssocID="{A83E1A72-5A3B-429C-8E94-631F5202D730}" presName="thickLine" presStyleLbl="alignNode1" presStyleIdx="0" presStyleCnt="1"/>
      <dgm:spPr/>
      <dgm:t>
        <a:bodyPr/>
        <a:lstStyle/>
        <a:p>
          <a:endParaRPr lang="cs-CZ"/>
        </a:p>
      </dgm:t>
    </dgm:pt>
    <dgm:pt modelId="{0BE7B0B5-23A7-4175-98EF-A517AF940BC8}" type="pres">
      <dgm:prSet presAssocID="{A83E1A72-5A3B-429C-8E94-631F5202D730}" presName="horz1" presStyleCnt="0"/>
      <dgm:spPr/>
      <dgm:t>
        <a:bodyPr/>
        <a:lstStyle/>
        <a:p>
          <a:endParaRPr lang="cs-CZ"/>
        </a:p>
      </dgm:t>
    </dgm:pt>
    <dgm:pt modelId="{12E2516D-D708-446C-A5AD-7DF358003406}" type="pres">
      <dgm:prSet presAssocID="{A83E1A72-5A3B-429C-8E94-631F5202D730}" presName="tx1" presStyleLbl="revTx" presStyleIdx="0" presStyleCnt="5"/>
      <dgm:spPr/>
      <dgm:t>
        <a:bodyPr/>
        <a:lstStyle/>
        <a:p>
          <a:endParaRPr lang="cs-CZ"/>
        </a:p>
      </dgm:t>
    </dgm:pt>
    <dgm:pt modelId="{F8242352-A18A-41A5-AD43-7564626A824B}" type="pres">
      <dgm:prSet presAssocID="{A83E1A72-5A3B-429C-8E94-631F5202D730}" presName="vert1" presStyleCnt="0"/>
      <dgm:spPr/>
      <dgm:t>
        <a:bodyPr/>
        <a:lstStyle/>
        <a:p>
          <a:endParaRPr lang="cs-CZ"/>
        </a:p>
      </dgm:t>
    </dgm:pt>
    <dgm:pt modelId="{2BA2A09B-D919-4C8B-A944-B4858B82B81E}" type="pres">
      <dgm:prSet presAssocID="{B6664B28-55E4-4600-BAD7-B7312FBA1972}" presName="vertSpace2a" presStyleCnt="0"/>
      <dgm:spPr/>
      <dgm:t>
        <a:bodyPr/>
        <a:lstStyle/>
        <a:p>
          <a:endParaRPr lang="cs-CZ"/>
        </a:p>
      </dgm:t>
    </dgm:pt>
    <dgm:pt modelId="{08E7C4DD-4817-45F3-8D6F-5E5E973493D1}" type="pres">
      <dgm:prSet presAssocID="{B6664B28-55E4-4600-BAD7-B7312FBA1972}" presName="horz2" presStyleCnt="0"/>
      <dgm:spPr/>
      <dgm:t>
        <a:bodyPr/>
        <a:lstStyle/>
        <a:p>
          <a:endParaRPr lang="cs-CZ"/>
        </a:p>
      </dgm:t>
    </dgm:pt>
    <dgm:pt modelId="{0F297908-2FC7-4696-88D6-1F3186A5BF59}" type="pres">
      <dgm:prSet presAssocID="{B6664B28-55E4-4600-BAD7-B7312FBA1972}" presName="horzSpace2" presStyleCnt="0"/>
      <dgm:spPr/>
      <dgm:t>
        <a:bodyPr/>
        <a:lstStyle/>
        <a:p>
          <a:endParaRPr lang="cs-CZ"/>
        </a:p>
      </dgm:t>
    </dgm:pt>
    <dgm:pt modelId="{061911C3-1252-49B7-A3A8-85547D4D030A}" type="pres">
      <dgm:prSet presAssocID="{B6664B28-55E4-4600-BAD7-B7312FBA1972}" presName="tx2" presStyleLbl="revTx" presStyleIdx="1" presStyleCnt="5"/>
      <dgm:spPr/>
      <dgm:t>
        <a:bodyPr/>
        <a:lstStyle/>
        <a:p>
          <a:endParaRPr lang="cs-CZ"/>
        </a:p>
      </dgm:t>
    </dgm:pt>
    <dgm:pt modelId="{0C3909B8-5E9F-4347-AA19-4FE92366CBE1}" type="pres">
      <dgm:prSet presAssocID="{B6664B28-55E4-4600-BAD7-B7312FBA1972}" presName="vert2" presStyleCnt="0"/>
      <dgm:spPr/>
      <dgm:t>
        <a:bodyPr/>
        <a:lstStyle/>
        <a:p>
          <a:endParaRPr lang="cs-CZ"/>
        </a:p>
      </dgm:t>
    </dgm:pt>
    <dgm:pt modelId="{D13EBC6C-52BB-4D16-A755-F306DD829EBB}" type="pres">
      <dgm:prSet presAssocID="{B6664B28-55E4-4600-BAD7-B7312FBA1972}" presName="thinLine2b" presStyleLbl="callout" presStyleIdx="0" presStyleCnt="4"/>
      <dgm:spPr/>
      <dgm:t>
        <a:bodyPr/>
        <a:lstStyle/>
        <a:p>
          <a:endParaRPr lang="cs-CZ"/>
        </a:p>
      </dgm:t>
    </dgm:pt>
    <dgm:pt modelId="{A734C934-798E-4842-A0C9-DD127C82C381}" type="pres">
      <dgm:prSet presAssocID="{B6664B28-55E4-4600-BAD7-B7312FBA1972}" presName="vertSpace2b" presStyleCnt="0"/>
      <dgm:spPr/>
      <dgm:t>
        <a:bodyPr/>
        <a:lstStyle/>
        <a:p>
          <a:endParaRPr lang="cs-CZ"/>
        </a:p>
      </dgm:t>
    </dgm:pt>
    <dgm:pt modelId="{F1100340-0974-4216-99AE-0858802D9065}" type="pres">
      <dgm:prSet presAssocID="{08C5837C-B230-4E18-B73A-BDBB0F58A573}" presName="horz2" presStyleCnt="0"/>
      <dgm:spPr/>
      <dgm:t>
        <a:bodyPr/>
        <a:lstStyle/>
        <a:p>
          <a:endParaRPr lang="cs-CZ"/>
        </a:p>
      </dgm:t>
    </dgm:pt>
    <dgm:pt modelId="{4F6A1EB4-2563-4D26-97B6-7EEA4BA9CB12}" type="pres">
      <dgm:prSet presAssocID="{08C5837C-B230-4E18-B73A-BDBB0F58A573}" presName="horzSpace2" presStyleCnt="0"/>
      <dgm:spPr/>
      <dgm:t>
        <a:bodyPr/>
        <a:lstStyle/>
        <a:p>
          <a:endParaRPr lang="cs-CZ"/>
        </a:p>
      </dgm:t>
    </dgm:pt>
    <dgm:pt modelId="{2E8C7D37-1754-43CB-AB8C-31C96CBDD9FA}" type="pres">
      <dgm:prSet presAssocID="{08C5837C-B230-4E18-B73A-BDBB0F58A573}" presName="tx2" presStyleLbl="revTx" presStyleIdx="2" presStyleCnt="5"/>
      <dgm:spPr/>
      <dgm:t>
        <a:bodyPr/>
        <a:lstStyle/>
        <a:p>
          <a:endParaRPr lang="cs-CZ"/>
        </a:p>
      </dgm:t>
    </dgm:pt>
    <dgm:pt modelId="{6213334A-B00B-4B8C-9058-D559C9B49D2F}" type="pres">
      <dgm:prSet presAssocID="{08C5837C-B230-4E18-B73A-BDBB0F58A573}" presName="vert2" presStyleCnt="0"/>
      <dgm:spPr/>
      <dgm:t>
        <a:bodyPr/>
        <a:lstStyle/>
        <a:p>
          <a:endParaRPr lang="cs-CZ"/>
        </a:p>
      </dgm:t>
    </dgm:pt>
    <dgm:pt modelId="{415D1EE0-688B-46B5-B8E4-EC60BDAE4EBD}" type="pres">
      <dgm:prSet presAssocID="{08C5837C-B230-4E18-B73A-BDBB0F58A573}" presName="thinLine2b" presStyleLbl="callout" presStyleIdx="1" presStyleCnt="4"/>
      <dgm:spPr/>
      <dgm:t>
        <a:bodyPr/>
        <a:lstStyle/>
        <a:p>
          <a:endParaRPr lang="cs-CZ"/>
        </a:p>
      </dgm:t>
    </dgm:pt>
    <dgm:pt modelId="{76A17067-905A-451C-A000-E8B2F5CF5578}" type="pres">
      <dgm:prSet presAssocID="{08C5837C-B230-4E18-B73A-BDBB0F58A573}" presName="vertSpace2b" presStyleCnt="0"/>
      <dgm:spPr/>
      <dgm:t>
        <a:bodyPr/>
        <a:lstStyle/>
        <a:p>
          <a:endParaRPr lang="cs-CZ"/>
        </a:p>
      </dgm:t>
    </dgm:pt>
    <dgm:pt modelId="{DC4F33E4-1128-4353-86EF-870810F73B4F}" type="pres">
      <dgm:prSet presAssocID="{4B23AF53-D6F9-445A-9711-769981EC4BA6}" presName="horz2" presStyleCnt="0"/>
      <dgm:spPr/>
      <dgm:t>
        <a:bodyPr/>
        <a:lstStyle/>
        <a:p>
          <a:endParaRPr lang="cs-CZ"/>
        </a:p>
      </dgm:t>
    </dgm:pt>
    <dgm:pt modelId="{F3A6A418-2A75-4AB9-93FC-0E5DEB75BB3B}" type="pres">
      <dgm:prSet presAssocID="{4B23AF53-D6F9-445A-9711-769981EC4BA6}" presName="horzSpace2" presStyleCnt="0"/>
      <dgm:spPr/>
      <dgm:t>
        <a:bodyPr/>
        <a:lstStyle/>
        <a:p>
          <a:endParaRPr lang="cs-CZ"/>
        </a:p>
      </dgm:t>
    </dgm:pt>
    <dgm:pt modelId="{BCB1AE3E-476C-459D-8C58-5989E9E5A51F}" type="pres">
      <dgm:prSet presAssocID="{4B23AF53-D6F9-445A-9711-769981EC4BA6}" presName="tx2" presStyleLbl="revTx" presStyleIdx="3" presStyleCnt="5"/>
      <dgm:spPr/>
      <dgm:t>
        <a:bodyPr/>
        <a:lstStyle/>
        <a:p>
          <a:endParaRPr lang="cs-CZ"/>
        </a:p>
      </dgm:t>
    </dgm:pt>
    <dgm:pt modelId="{F6E52A7C-6BE0-4B61-B62F-4C024FB6D4C7}" type="pres">
      <dgm:prSet presAssocID="{4B23AF53-D6F9-445A-9711-769981EC4BA6}" presName="vert2" presStyleCnt="0"/>
      <dgm:spPr/>
      <dgm:t>
        <a:bodyPr/>
        <a:lstStyle/>
        <a:p>
          <a:endParaRPr lang="cs-CZ"/>
        </a:p>
      </dgm:t>
    </dgm:pt>
    <dgm:pt modelId="{E67773F7-450C-4513-A877-D1E3DFCFE993}" type="pres">
      <dgm:prSet presAssocID="{4B23AF53-D6F9-445A-9711-769981EC4BA6}" presName="thinLine2b" presStyleLbl="callout" presStyleIdx="2" presStyleCnt="4"/>
      <dgm:spPr/>
      <dgm:t>
        <a:bodyPr/>
        <a:lstStyle/>
        <a:p>
          <a:endParaRPr lang="cs-CZ"/>
        </a:p>
      </dgm:t>
    </dgm:pt>
    <dgm:pt modelId="{3AC682D2-1C8C-4829-BC82-355453142C09}" type="pres">
      <dgm:prSet presAssocID="{4B23AF53-D6F9-445A-9711-769981EC4BA6}" presName="vertSpace2b" presStyleCnt="0"/>
      <dgm:spPr/>
      <dgm:t>
        <a:bodyPr/>
        <a:lstStyle/>
        <a:p>
          <a:endParaRPr lang="cs-CZ"/>
        </a:p>
      </dgm:t>
    </dgm:pt>
    <dgm:pt modelId="{0C6A527F-9A42-4C13-809B-D762FE0BF592}" type="pres">
      <dgm:prSet presAssocID="{1B014151-FDED-4AC6-9FBA-913325410E50}" presName="horz2" presStyleCnt="0"/>
      <dgm:spPr/>
      <dgm:t>
        <a:bodyPr/>
        <a:lstStyle/>
        <a:p>
          <a:endParaRPr lang="cs-CZ"/>
        </a:p>
      </dgm:t>
    </dgm:pt>
    <dgm:pt modelId="{9F29349C-0092-43FA-B071-20F399E4F2BB}" type="pres">
      <dgm:prSet presAssocID="{1B014151-FDED-4AC6-9FBA-913325410E50}" presName="horzSpace2" presStyleCnt="0"/>
      <dgm:spPr/>
      <dgm:t>
        <a:bodyPr/>
        <a:lstStyle/>
        <a:p>
          <a:endParaRPr lang="cs-CZ"/>
        </a:p>
      </dgm:t>
    </dgm:pt>
    <dgm:pt modelId="{EF5234C0-EE12-4D37-884D-74B801CC684C}" type="pres">
      <dgm:prSet presAssocID="{1B014151-FDED-4AC6-9FBA-913325410E50}" presName="tx2" presStyleLbl="revTx" presStyleIdx="4" presStyleCnt="5"/>
      <dgm:spPr/>
      <dgm:t>
        <a:bodyPr/>
        <a:lstStyle/>
        <a:p>
          <a:endParaRPr lang="cs-CZ"/>
        </a:p>
      </dgm:t>
    </dgm:pt>
    <dgm:pt modelId="{C87CCD1F-5C58-44BC-9EEC-6738ECF7261D}" type="pres">
      <dgm:prSet presAssocID="{1B014151-FDED-4AC6-9FBA-913325410E50}" presName="vert2" presStyleCnt="0"/>
      <dgm:spPr/>
      <dgm:t>
        <a:bodyPr/>
        <a:lstStyle/>
        <a:p>
          <a:endParaRPr lang="cs-CZ"/>
        </a:p>
      </dgm:t>
    </dgm:pt>
    <dgm:pt modelId="{989FC35F-FE8B-44F1-9E0F-5B79CE7445FD}" type="pres">
      <dgm:prSet presAssocID="{1B014151-FDED-4AC6-9FBA-913325410E50}" presName="thinLine2b" presStyleLbl="callout" presStyleIdx="3" presStyleCnt="4"/>
      <dgm:spPr/>
      <dgm:t>
        <a:bodyPr/>
        <a:lstStyle/>
        <a:p>
          <a:endParaRPr lang="cs-CZ"/>
        </a:p>
      </dgm:t>
    </dgm:pt>
    <dgm:pt modelId="{7260A0A9-39D7-4624-A222-B0DAD3973307}" type="pres">
      <dgm:prSet presAssocID="{1B014151-FDED-4AC6-9FBA-913325410E50}" presName="vertSpace2b" presStyleCnt="0"/>
      <dgm:spPr/>
      <dgm:t>
        <a:bodyPr/>
        <a:lstStyle/>
        <a:p>
          <a:endParaRPr lang="cs-CZ"/>
        </a:p>
      </dgm:t>
    </dgm:pt>
  </dgm:ptLst>
  <dgm:cxnLst>
    <dgm:cxn modelId="{B30314E0-2F2A-42B3-90FC-4E2C13DA0FEF}" type="presOf" srcId="{981382F3-E3CC-4349-92CF-EE56228E01A0}" destId="{3459C5F3-03F1-42AD-AABE-7CED0DC13CB1}" srcOrd="0" destOrd="0" presId="urn:microsoft.com/office/officeart/2008/layout/LinedList"/>
    <dgm:cxn modelId="{EE3709D6-5EAD-4A5A-830F-64707F739166}" srcId="{A83E1A72-5A3B-429C-8E94-631F5202D730}" destId="{08C5837C-B230-4E18-B73A-BDBB0F58A573}" srcOrd="1" destOrd="0" parTransId="{753F5C3F-CB64-4D03-9380-AB9346782FC2}" sibTransId="{69F64FEA-7BEB-4412-AA18-797D75D40038}"/>
    <dgm:cxn modelId="{30DD0685-5DD2-4B5A-8122-E165DBEF3132}" srcId="{A83E1A72-5A3B-429C-8E94-631F5202D730}" destId="{B6664B28-55E4-4600-BAD7-B7312FBA1972}" srcOrd="0" destOrd="0" parTransId="{71C632CF-ED60-4162-909B-26BAF552A961}" sibTransId="{15B05683-24CE-497F-B874-9425D4A7AD3C}"/>
    <dgm:cxn modelId="{06AFC2E4-54B7-44D7-B977-B828C3BB6170}" type="presOf" srcId="{A83E1A72-5A3B-429C-8E94-631F5202D730}" destId="{12E2516D-D708-446C-A5AD-7DF358003406}" srcOrd="0" destOrd="0" presId="urn:microsoft.com/office/officeart/2008/layout/LinedList"/>
    <dgm:cxn modelId="{7E1EFC7D-D659-4809-9E3C-FA7D72040B9D}" type="presOf" srcId="{B6664B28-55E4-4600-BAD7-B7312FBA1972}" destId="{061911C3-1252-49B7-A3A8-85547D4D030A}" srcOrd="0" destOrd="0" presId="urn:microsoft.com/office/officeart/2008/layout/LinedList"/>
    <dgm:cxn modelId="{36D60F94-F11B-4F6F-9F46-E3939E92DADF}" type="presOf" srcId="{08C5837C-B230-4E18-B73A-BDBB0F58A573}" destId="{2E8C7D37-1754-43CB-AB8C-31C96CBDD9FA}" srcOrd="0" destOrd="0" presId="urn:microsoft.com/office/officeart/2008/layout/LinedList"/>
    <dgm:cxn modelId="{7CC13F48-D2F0-46BC-9D1C-E63AE6A2A5B1}" srcId="{981382F3-E3CC-4349-92CF-EE56228E01A0}" destId="{A83E1A72-5A3B-429C-8E94-631F5202D730}" srcOrd="0" destOrd="0" parTransId="{872E0548-0229-4D4D-99C9-FE3F8854DF3F}" sibTransId="{44A8A2E4-6A85-48F1-95CE-8163E910C27D}"/>
    <dgm:cxn modelId="{8AAD4970-7D24-4DC6-9D00-A97B6A4E5A30}" srcId="{A83E1A72-5A3B-429C-8E94-631F5202D730}" destId="{1B014151-FDED-4AC6-9FBA-913325410E50}" srcOrd="3" destOrd="0" parTransId="{F4F53B06-2BFA-4AB7-8A1D-F04F17CC1378}" sibTransId="{C9D90FFC-6190-4DF7-9072-69690CBC048E}"/>
    <dgm:cxn modelId="{5960D8EA-5C7F-44D3-96F2-4C762C84D8D8}" type="presOf" srcId="{1B014151-FDED-4AC6-9FBA-913325410E50}" destId="{EF5234C0-EE12-4D37-884D-74B801CC684C}" srcOrd="0" destOrd="0" presId="urn:microsoft.com/office/officeart/2008/layout/LinedList"/>
    <dgm:cxn modelId="{032A1FA8-AC90-4725-AFA5-5A2A3DA1D445}" type="presOf" srcId="{4B23AF53-D6F9-445A-9711-769981EC4BA6}" destId="{BCB1AE3E-476C-459D-8C58-5989E9E5A51F}" srcOrd="0" destOrd="0" presId="urn:microsoft.com/office/officeart/2008/layout/LinedList"/>
    <dgm:cxn modelId="{6FCB74D9-5D31-4D07-99E1-BC0E5C043C8F}" srcId="{A83E1A72-5A3B-429C-8E94-631F5202D730}" destId="{4B23AF53-D6F9-445A-9711-769981EC4BA6}" srcOrd="2" destOrd="0" parTransId="{119B5FE4-9C69-44CF-B44E-1EACBDF8D3AA}" sibTransId="{F9875A65-CDBF-402C-9249-56BA19FB6E82}"/>
    <dgm:cxn modelId="{2D97D48B-DAF2-4577-8B0D-D3796C69FF11}" type="presParOf" srcId="{3459C5F3-03F1-42AD-AABE-7CED0DC13CB1}" destId="{1FA30C59-A46D-4662-BAA8-6B00D14D9FC2}" srcOrd="0" destOrd="0" presId="urn:microsoft.com/office/officeart/2008/layout/LinedList"/>
    <dgm:cxn modelId="{3B04C5F5-3A6A-4EFD-9918-0DB9D5E4787E}" type="presParOf" srcId="{3459C5F3-03F1-42AD-AABE-7CED0DC13CB1}" destId="{0BE7B0B5-23A7-4175-98EF-A517AF940BC8}" srcOrd="1" destOrd="0" presId="urn:microsoft.com/office/officeart/2008/layout/LinedList"/>
    <dgm:cxn modelId="{05A36FBB-6EA3-4A3F-B257-6547C0609195}" type="presParOf" srcId="{0BE7B0B5-23A7-4175-98EF-A517AF940BC8}" destId="{12E2516D-D708-446C-A5AD-7DF358003406}" srcOrd="0" destOrd="0" presId="urn:microsoft.com/office/officeart/2008/layout/LinedList"/>
    <dgm:cxn modelId="{F06CDBC5-A7A1-44F5-BEA2-8C491A792DE6}" type="presParOf" srcId="{0BE7B0B5-23A7-4175-98EF-A517AF940BC8}" destId="{F8242352-A18A-41A5-AD43-7564626A824B}" srcOrd="1" destOrd="0" presId="urn:microsoft.com/office/officeart/2008/layout/LinedList"/>
    <dgm:cxn modelId="{61E220FC-1414-4C84-BD29-4D85DE9B7DD3}" type="presParOf" srcId="{F8242352-A18A-41A5-AD43-7564626A824B}" destId="{2BA2A09B-D919-4C8B-A944-B4858B82B81E}" srcOrd="0" destOrd="0" presId="urn:microsoft.com/office/officeart/2008/layout/LinedList"/>
    <dgm:cxn modelId="{176D9678-1FBC-4F12-8761-6962A8E63B7A}" type="presParOf" srcId="{F8242352-A18A-41A5-AD43-7564626A824B}" destId="{08E7C4DD-4817-45F3-8D6F-5E5E973493D1}" srcOrd="1" destOrd="0" presId="urn:microsoft.com/office/officeart/2008/layout/LinedList"/>
    <dgm:cxn modelId="{19CB9A13-A4BE-45CB-9AF6-66AE544C545C}" type="presParOf" srcId="{08E7C4DD-4817-45F3-8D6F-5E5E973493D1}" destId="{0F297908-2FC7-4696-88D6-1F3186A5BF59}" srcOrd="0" destOrd="0" presId="urn:microsoft.com/office/officeart/2008/layout/LinedList"/>
    <dgm:cxn modelId="{6FFEBA22-0D6E-47ED-AB10-88FBF0775583}" type="presParOf" srcId="{08E7C4DD-4817-45F3-8D6F-5E5E973493D1}" destId="{061911C3-1252-49B7-A3A8-85547D4D030A}" srcOrd="1" destOrd="0" presId="urn:microsoft.com/office/officeart/2008/layout/LinedList"/>
    <dgm:cxn modelId="{24D10664-C11E-41E6-A28E-D45AAD32D785}" type="presParOf" srcId="{08E7C4DD-4817-45F3-8D6F-5E5E973493D1}" destId="{0C3909B8-5E9F-4347-AA19-4FE92366CBE1}" srcOrd="2" destOrd="0" presId="urn:microsoft.com/office/officeart/2008/layout/LinedList"/>
    <dgm:cxn modelId="{D239C725-1F29-41C1-AEA9-9B095F3777FC}" type="presParOf" srcId="{F8242352-A18A-41A5-AD43-7564626A824B}" destId="{D13EBC6C-52BB-4D16-A755-F306DD829EBB}" srcOrd="2" destOrd="0" presId="urn:microsoft.com/office/officeart/2008/layout/LinedList"/>
    <dgm:cxn modelId="{5F806EEE-A510-4DF5-AA51-9FD74C90FE0E}" type="presParOf" srcId="{F8242352-A18A-41A5-AD43-7564626A824B}" destId="{A734C934-798E-4842-A0C9-DD127C82C381}" srcOrd="3" destOrd="0" presId="urn:microsoft.com/office/officeart/2008/layout/LinedList"/>
    <dgm:cxn modelId="{09E23F9B-3E45-4EED-B05F-6A035CC1456C}" type="presParOf" srcId="{F8242352-A18A-41A5-AD43-7564626A824B}" destId="{F1100340-0974-4216-99AE-0858802D9065}" srcOrd="4" destOrd="0" presId="urn:microsoft.com/office/officeart/2008/layout/LinedList"/>
    <dgm:cxn modelId="{B61003DD-9B48-4D3F-9281-D2E59CA65349}" type="presParOf" srcId="{F1100340-0974-4216-99AE-0858802D9065}" destId="{4F6A1EB4-2563-4D26-97B6-7EEA4BA9CB12}" srcOrd="0" destOrd="0" presId="urn:microsoft.com/office/officeart/2008/layout/LinedList"/>
    <dgm:cxn modelId="{A7D0FEF2-5543-4418-90F2-25AE01A1F9B8}" type="presParOf" srcId="{F1100340-0974-4216-99AE-0858802D9065}" destId="{2E8C7D37-1754-43CB-AB8C-31C96CBDD9FA}" srcOrd="1" destOrd="0" presId="urn:microsoft.com/office/officeart/2008/layout/LinedList"/>
    <dgm:cxn modelId="{6B27EE5F-82A5-4160-971F-5F774D05885D}" type="presParOf" srcId="{F1100340-0974-4216-99AE-0858802D9065}" destId="{6213334A-B00B-4B8C-9058-D559C9B49D2F}" srcOrd="2" destOrd="0" presId="urn:microsoft.com/office/officeart/2008/layout/LinedList"/>
    <dgm:cxn modelId="{BCA4D7AE-F547-440B-B265-9A1A6F0D4EFC}" type="presParOf" srcId="{F8242352-A18A-41A5-AD43-7564626A824B}" destId="{415D1EE0-688B-46B5-B8E4-EC60BDAE4EBD}" srcOrd="5" destOrd="0" presId="urn:microsoft.com/office/officeart/2008/layout/LinedList"/>
    <dgm:cxn modelId="{C65BAE64-C506-4D25-9B03-E904EAA96CB3}" type="presParOf" srcId="{F8242352-A18A-41A5-AD43-7564626A824B}" destId="{76A17067-905A-451C-A000-E8B2F5CF5578}" srcOrd="6" destOrd="0" presId="urn:microsoft.com/office/officeart/2008/layout/LinedList"/>
    <dgm:cxn modelId="{306E637A-1733-455B-B6CF-C4C79BF9327A}" type="presParOf" srcId="{F8242352-A18A-41A5-AD43-7564626A824B}" destId="{DC4F33E4-1128-4353-86EF-870810F73B4F}" srcOrd="7" destOrd="0" presId="urn:microsoft.com/office/officeart/2008/layout/LinedList"/>
    <dgm:cxn modelId="{60FC2136-B996-4BE8-818A-C31AD1C437FD}" type="presParOf" srcId="{DC4F33E4-1128-4353-86EF-870810F73B4F}" destId="{F3A6A418-2A75-4AB9-93FC-0E5DEB75BB3B}" srcOrd="0" destOrd="0" presId="urn:microsoft.com/office/officeart/2008/layout/LinedList"/>
    <dgm:cxn modelId="{40E8E841-D8B3-4F33-8258-861107578522}" type="presParOf" srcId="{DC4F33E4-1128-4353-86EF-870810F73B4F}" destId="{BCB1AE3E-476C-459D-8C58-5989E9E5A51F}" srcOrd="1" destOrd="0" presId="urn:microsoft.com/office/officeart/2008/layout/LinedList"/>
    <dgm:cxn modelId="{B463EC4E-0F3C-474E-9FD7-99D0082EDC56}" type="presParOf" srcId="{DC4F33E4-1128-4353-86EF-870810F73B4F}" destId="{F6E52A7C-6BE0-4B61-B62F-4C024FB6D4C7}" srcOrd="2" destOrd="0" presId="urn:microsoft.com/office/officeart/2008/layout/LinedList"/>
    <dgm:cxn modelId="{0D71A18F-E42F-4669-B6CC-CBDAB18C2539}" type="presParOf" srcId="{F8242352-A18A-41A5-AD43-7564626A824B}" destId="{E67773F7-450C-4513-A877-D1E3DFCFE993}" srcOrd="8" destOrd="0" presId="urn:microsoft.com/office/officeart/2008/layout/LinedList"/>
    <dgm:cxn modelId="{5D2CC596-857E-4500-A0E4-CA16B326CCB4}" type="presParOf" srcId="{F8242352-A18A-41A5-AD43-7564626A824B}" destId="{3AC682D2-1C8C-4829-BC82-355453142C09}" srcOrd="9" destOrd="0" presId="urn:microsoft.com/office/officeart/2008/layout/LinedList"/>
    <dgm:cxn modelId="{40776505-1B4C-439A-A743-7E8E7D37228A}" type="presParOf" srcId="{F8242352-A18A-41A5-AD43-7564626A824B}" destId="{0C6A527F-9A42-4C13-809B-D762FE0BF592}" srcOrd="10" destOrd="0" presId="urn:microsoft.com/office/officeart/2008/layout/LinedList"/>
    <dgm:cxn modelId="{A69240A0-BEAF-42D0-A63D-F37BD82B0EBC}" type="presParOf" srcId="{0C6A527F-9A42-4C13-809B-D762FE0BF592}" destId="{9F29349C-0092-43FA-B071-20F399E4F2BB}" srcOrd="0" destOrd="0" presId="urn:microsoft.com/office/officeart/2008/layout/LinedList"/>
    <dgm:cxn modelId="{856F346C-CB2A-4282-AEE1-EBB6DF5538AA}" type="presParOf" srcId="{0C6A527F-9A42-4C13-809B-D762FE0BF592}" destId="{EF5234C0-EE12-4D37-884D-74B801CC684C}" srcOrd="1" destOrd="0" presId="urn:microsoft.com/office/officeart/2008/layout/LinedList"/>
    <dgm:cxn modelId="{31DE0C75-06BD-47F9-BD16-F55F74E2A295}" type="presParOf" srcId="{0C6A527F-9A42-4C13-809B-D762FE0BF592}" destId="{C87CCD1F-5C58-44BC-9EEC-6738ECF7261D}" srcOrd="2" destOrd="0" presId="urn:microsoft.com/office/officeart/2008/layout/LinedList"/>
    <dgm:cxn modelId="{A2C0D25A-2B8D-47DC-9B3F-D96737B9A643}" type="presParOf" srcId="{F8242352-A18A-41A5-AD43-7564626A824B}" destId="{989FC35F-FE8B-44F1-9E0F-5B79CE7445FD}" srcOrd="11" destOrd="0" presId="urn:microsoft.com/office/officeart/2008/layout/LinedList"/>
    <dgm:cxn modelId="{5C648DFD-12D1-464C-9DE8-9FC58A4BAACC}" type="presParOf" srcId="{F8242352-A18A-41A5-AD43-7564626A824B}" destId="{7260A0A9-39D7-4624-A222-B0DAD397330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30C59-A46D-4662-BAA8-6B00D14D9FC2}">
      <dsp:nvSpPr>
        <dsp:cNvPr id="0" name=""/>
        <dsp:cNvSpPr/>
      </dsp:nvSpPr>
      <dsp:spPr>
        <a:xfrm>
          <a:off x="0" y="0"/>
          <a:ext cx="9153501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2516D-D708-446C-A5AD-7DF358003406}">
      <dsp:nvSpPr>
        <dsp:cNvPr id="0" name=""/>
        <dsp:cNvSpPr/>
      </dsp:nvSpPr>
      <dsp:spPr>
        <a:xfrm>
          <a:off x="0" y="0"/>
          <a:ext cx="1830700" cy="362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0" y="0"/>
        <a:ext cx="1830700" cy="3623733"/>
      </dsp:txXfrm>
    </dsp:sp>
    <dsp:sp modelId="{061911C3-1252-49B7-A3A8-85547D4D030A}">
      <dsp:nvSpPr>
        <dsp:cNvPr id="0" name=""/>
        <dsp:cNvSpPr/>
      </dsp:nvSpPr>
      <dsp:spPr>
        <a:xfrm>
          <a:off x="1968002" y="42598"/>
          <a:ext cx="7185498" cy="851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Are we better off just re-reading Clausewitz? </a:t>
          </a:r>
          <a:endParaRPr lang="cs-CZ" sz="2700" kern="1200" dirty="0"/>
        </a:p>
      </dsp:txBody>
      <dsp:txXfrm>
        <a:off x="1968002" y="42598"/>
        <a:ext cx="7185498" cy="851966"/>
      </dsp:txXfrm>
    </dsp:sp>
    <dsp:sp modelId="{D13EBC6C-52BB-4D16-A755-F306DD829EBB}">
      <dsp:nvSpPr>
        <dsp:cNvPr id="0" name=""/>
        <dsp:cNvSpPr/>
      </dsp:nvSpPr>
      <dsp:spPr>
        <a:xfrm>
          <a:off x="1830700" y="894564"/>
          <a:ext cx="73228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C7D37-1754-43CB-AB8C-31C96CBDD9FA}">
      <dsp:nvSpPr>
        <dsp:cNvPr id="0" name=""/>
        <dsp:cNvSpPr/>
      </dsp:nvSpPr>
      <dsp:spPr>
        <a:xfrm>
          <a:off x="1968002" y="937163"/>
          <a:ext cx="7185498" cy="851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If you’ve read Mary </a:t>
          </a:r>
          <a:r>
            <a:rPr lang="en-US" sz="2700" kern="1200" dirty="0" err="1" smtClean="0"/>
            <a:t>Kaldor</a:t>
          </a:r>
          <a:r>
            <a:rPr lang="en-US" sz="2700" kern="1200" dirty="0" smtClean="0"/>
            <a:t>, how has war changed?</a:t>
          </a:r>
          <a:endParaRPr lang="cs-CZ" sz="2700" kern="1200" dirty="0"/>
        </a:p>
      </dsp:txBody>
      <dsp:txXfrm>
        <a:off x="1968002" y="937163"/>
        <a:ext cx="7185498" cy="851966"/>
      </dsp:txXfrm>
    </dsp:sp>
    <dsp:sp modelId="{415D1EE0-688B-46B5-B8E4-EC60BDAE4EBD}">
      <dsp:nvSpPr>
        <dsp:cNvPr id="0" name=""/>
        <dsp:cNvSpPr/>
      </dsp:nvSpPr>
      <dsp:spPr>
        <a:xfrm>
          <a:off x="1830700" y="1789129"/>
          <a:ext cx="73228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1AE3E-476C-459D-8C58-5989E9E5A51F}">
      <dsp:nvSpPr>
        <dsp:cNvPr id="0" name=""/>
        <dsp:cNvSpPr/>
      </dsp:nvSpPr>
      <dsp:spPr>
        <a:xfrm>
          <a:off x="1968002" y="1831728"/>
          <a:ext cx="7185498" cy="851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Are we less bellicose than our ancestors?</a:t>
          </a:r>
        </a:p>
      </dsp:txBody>
      <dsp:txXfrm>
        <a:off x="1968002" y="1831728"/>
        <a:ext cx="7185498" cy="851966"/>
      </dsp:txXfrm>
    </dsp:sp>
    <dsp:sp modelId="{E67773F7-450C-4513-A877-D1E3DFCFE993}">
      <dsp:nvSpPr>
        <dsp:cNvPr id="0" name=""/>
        <dsp:cNvSpPr/>
      </dsp:nvSpPr>
      <dsp:spPr>
        <a:xfrm>
          <a:off x="1830700" y="2683694"/>
          <a:ext cx="73228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234C0-EE12-4D37-884D-74B801CC684C}">
      <dsp:nvSpPr>
        <dsp:cNvPr id="0" name=""/>
        <dsp:cNvSpPr/>
      </dsp:nvSpPr>
      <dsp:spPr>
        <a:xfrm>
          <a:off x="1968002" y="2726292"/>
          <a:ext cx="7185498" cy="851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Why do we need to know?</a:t>
          </a:r>
        </a:p>
      </dsp:txBody>
      <dsp:txXfrm>
        <a:off x="1968002" y="2726292"/>
        <a:ext cx="7185498" cy="851966"/>
      </dsp:txXfrm>
    </dsp:sp>
    <dsp:sp modelId="{989FC35F-FE8B-44F1-9E0F-5B79CE7445FD}">
      <dsp:nvSpPr>
        <dsp:cNvPr id="0" name=""/>
        <dsp:cNvSpPr/>
      </dsp:nvSpPr>
      <dsp:spPr>
        <a:xfrm>
          <a:off x="1830700" y="3578259"/>
          <a:ext cx="73228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D7C2-5ADD-44E0-8E45-8BF0C4E2C724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2554-46D1-461C-8965-E5441296FE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54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184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5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02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7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Territory</a:t>
            </a:r>
            <a:r>
              <a:rPr lang="en-US" baseline="0" dirty="0" smtClean="0"/>
              <a:t> must be controlled in order to derive profit from it (no longer true)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04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251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239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19</a:t>
            </a:r>
            <a:r>
              <a:rPr lang="en-US" baseline="30000" dirty="0" smtClean="0"/>
              <a:t>th</a:t>
            </a:r>
            <a:r>
              <a:rPr lang="en-US" dirty="0" smtClean="0"/>
              <a:t> century thinking was the same (</a:t>
            </a:r>
            <a:r>
              <a:rPr lang="en-US" dirty="0" err="1" smtClean="0"/>
              <a:t>Auguste</a:t>
            </a:r>
            <a:r>
              <a:rPr lang="en-US" dirty="0" smtClean="0"/>
              <a:t> Comte)</a:t>
            </a:r>
          </a:p>
          <a:p>
            <a:r>
              <a:rPr lang="en-US" dirty="0" smtClean="0"/>
              <a:t>Enlightenment</a:t>
            </a:r>
            <a:r>
              <a:rPr lang="en-US" baseline="0" dirty="0" smtClean="0"/>
              <a:t>’s dark side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391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</a:t>
            </a:r>
            <a:r>
              <a:rPr lang="en-US" baseline="0" dirty="0" smtClean="0"/>
              <a:t> battle deaths falling, but number of conflicts increasing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Long or short peace? Cyclical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Nuclear war? Fossil fuel depletion?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54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security - ire107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Fall 2018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5946710-89F4-4684-BC70-5FBE93D4D3B2}"/>
              </a:ext>
            </a:extLst>
          </p:cNvPr>
          <p:cNvSpPr txBox="1"/>
          <p:nvPr/>
        </p:nvSpPr>
        <p:spPr>
          <a:xfrm>
            <a:off x="704021" y="5181600"/>
            <a:ext cx="7024954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Has war changed?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7D2B24F-EDAE-42E3-8C48-E4CF6DC79392}"/>
              </a:ext>
            </a:extLst>
          </p:cNvPr>
          <p:cNvSpPr txBox="1"/>
          <p:nvPr/>
        </p:nvSpPr>
        <p:spPr>
          <a:xfrm>
            <a:off x="9267825" y="5181600"/>
            <a:ext cx="25717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dr. Martin </a:t>
            </a:r>
            <a:r>
              <a:rPr lang="cs-CZ" dirty="0" err="1">
                <a:solidFill>
                  <a:schemeClr val="bg1"/>
                </a:solidFill>
              </a:rPr>
              <a:t>Chovančík</a:t>
            </a:r>
          </a:p>
          <a:p>
            <a:r>
              <a:rPr lang="cs-CZ" dirty="0">
                <a:solidFill>
                  <a:schemeClr val="bg1"/>
                </a:solidFill>
              </a:rPr>
              <a:t>dr. Petr Suchý</a:t>
            </a:r>
          </a:p>
          <a:p>
            <a:r>
              <a:rPr lang="cs-CZ" dirty="0">
                <a:solidFill>
                  <a:schemeClr val="bg1"/>
                </a:solidFill>
              </a:rPr>
              <a:t>dr. </a:t>
            </a:r>
            <a:r>
              <a:rPr lang="cs-CZ" dirty="0" err="1">
                <a:solidFill>
                  <a:schemeClr val="bg1"/>
                </a:solidFill>
              </a:rPr>
              <a:t>Maya</a:t>
            </a:r>
            <a:r>
              <a:rPr lang="cs-CZ" dirty="0">
                <a:solidFill>
                  <a:schemeClr val="bg1"/>
                </a:solidFill>
              </a:rPr>
              <a:t> </a:t>
            </a:r>
            <a:r>
              <a:rPr lang="cs-CZ" dirty="0" err="1">
                <a:solidFill>
                  <a:schemeClr val="bg1"/>
                </a:solidFill>
              </a:rPr>
              <a:t>Hadar</a:t>
            </a:r>
          </a:p>
        </p:txBody>
      </p:sp>
    </p:spTree>
    <p:extLst>
      <p:ext uri="{BB962C8B-B14F-4D97-AF65-F5344CB8AC3E}">
        <p14:creationId xmlns:p14="http://schemas.microsoft.com/office/powerpoint/2010/main" val="4015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war critique and synthesis 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81192" y="2007220"/>
            <a:ext cx="8027549" cy="461660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Ratios</a:t>
            </a:r>
          </a:p>
          <a:p>
            <a:pPr lvl="1"/>
            <a:r>
              <a:rPr lang="en-US" dirty="0" smtClean="0"/>
              <a:t>original claim says that while old wars average a 8:1 (soldier to civilian) death ratios, new wars are reversed with 1:8</a:t>
            </a:r>
          </a:p>
          <a:p>
            <a:pPr lvl="1"/>
            <a:r>
              <a:rPr lang="en-US" dirty="0" smtClean="0"/>
              <a:t>Cambodia 1:9; Bosnia 1:3; Iraq 1:5; Sri Lanka 1:1</a:t>
            </a:r>
          </a:p>
          <a:p>
            <a:pPr lvl="1"/>
            <a:r>
              <a:rPr lang="en-US" dirty="0" smtClean="0"/>
              <a:t>But is this the whole story? direct vs. indirect deaths</a:t>
            </a:r>
          </a:p>
          <a:p>
            <a:r>
              <a:rPr lang="en-US" b="1" dirty="0" smtClean="0"/>
              <a:t>Identities</a:t>
            </a:r>
          </a:p>
          <a:p>
            <a:pPr lvl="1"/>
            <a:r>
              <a:rPr lang="en-US" dirty="0" smtClean="0"/>
              <a:t>lesser value assigned to actual political aims remains controversial</a:t>
            </a:r>
          </a:p>
          <a:p>
            <a:pPr lvl="1"/>
            <a:r>
              <a:rPr lang="en-US" dirty="0" smtClean="0"/>
              <a:t>actual mix contains both but happens more often along identity lines</a:t>
            </a:r>
          </a:p>
          <a:p>
            <a:r>
              <a:rPr lang="en-US" b="1" dirty="0" smtClean="0"/>
              <a:t>Methods</a:t>
            </a:r>
          </a:p>
          <a:p>
            <a:pPr lvl="1"/>
            <a:r>
              <a:rPr lang="en-US" dirty="0" smtClean="0"/>
              <a:t>the increase in targeting civilians with terror tactics is tangible, while not new, the prevalence is visible</a:t>
            </a:r>
          </a:p>
          <a:p>
            <a:r>
              <a:rPr lang="en-US" b="1" dirty="0" smtClean="0"/>
              <a:t>Financing </a:t>
            </a:r>
          </a:p>
          <a:p>
            <a:pPr lvl="1"/>
            <a:r>
              <a:rPr lang="en-US" dirty="0" smtClean="0"/>
              <a:t>perhaps among the key and actually new dynamics</a:t>
            </a:r>
          </a:p>
          <a:p>
            <a:pPr lvl="1"/>
            <a:r>
              <a:rPr lang="en-US" dirty="0" smtClean="0"/>
              <a:t>global connection far simpler and protraction actually feasible</a:t>
            </a:r>
          </a:p>
          <a:p>
            <a:pPr lvl="1"/>
            <a:r>
              <a:rPr lang="en-US" dirty="0" smtClean="0"/>
              <a:t>diasporas, organized crime, rebel governance, aid diversion</a:t>
            </a:r>
            <a:endParaRPr lang="cs-CZ" dirty="0"/>
          </a:p>
        </p:txBody>
      </p:sp>
      <p:pic>
        <p:nvPicPr>
          <p:cNvPr id="4098" name="Picture 2" descr="Image result for useful enemies david k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139" y="2007220"/>
            <a:ext cx="2757350" cy="424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81192" y="4761571"/>
            <a:ext cx="7871432" cy="19180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war critique and </a:t>
            </a:r>
            <a:r>
              <a:rPr lang="en-US" dirty="0" smtClean="0"/>
              <a:t>synthesis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051824"/>
            <a:ext cx="8094457" cy="4705815"/>
          </a:xfrm>
          <a:effectLst>
            <a:softEdge rad="63500"/>
          </a:effectLst>
        </p:spPr>
        <p:txBody>
          <a:bodyPr>
            <a:normAutofit fontScale="92500" lnSpcReduction="10000"/>
          </a:bodyPr>
          <a:lstStyle/>
          <a:p>
            <a:r>
              <a:rPr lang="en-US" dirty="0"/>
              <a:t>overlooks for example colonial </a:t>
            </a:r>
            <a:r>
              <a:rPr lang="en-US" dirty="0" smtClean="0"/>
              <a:t>wars</a:t>
            </a:r>
            <a:r>
              <a:rPr lang="en-US" dirty="0"/>
              <a:t> </a:t>
            </a:r>
            <a:r>
              <a:rPr lang="en-US" dirty="0" smtClean="0"/>
              <a:t>or the “barbarization” of war during WWII</a:t>
            </a:r>
            <a:endParaRPr lang="cs-CZ" dirty="0"/>
          </a:p>
          <a:p>
            <a:endParaRPr lang="en-US" dirty="0" smtClean="0"/>
          </a:p>
          <a:p>
            <a:r>
              <a:rPr lang="en-US" dirty="0"/>
              <a:t>“</a:t>
            </a:r>
            <a:r>
              <a:rPr lang="en-US" i="1" dirty="0"/>
              <a:t>Call it what you will— new war, ethnic war, guerrilla war, low-intensity war, terrorism, or the war on terrorism—in the end, there is only one meaningful category of war, and that is war itself.” </a:t>
            </a:r>
            <a:r>
              <a:rPr lang="en-US" sz="1200" dirty="0"/>
              <a:t>(Smith in </a:t>
            </a:r>
            <a:r>
              <a:rPr lang="en-US" sz="1200" dirty="0" err="1"/>
              <a:t>Schuurman</a:t>
            </a:r>
            <a:r>
              <a:rPr lang="en-US" sz="1200" dirty="0"/>
              <a:t> Clausewitz and the “New Wars” Scholars, 2010:97</a:t>
            </a:r>
            <a:r>
              <a:rPr lang="en-US" sz="1200" dirty="0" smtClean="0"/>
              <a:t>)</a:t>
            </a:r>
          </a:p>
          <a:p>
            <a:endParaRPr lang="en-US" sz="1200" dirty="0"/>
          </a:p>
          <a:p>
            <a:r>
              <a:rPr lang="en-US" dirty="0" smtClean="0"/>
              <a:t>while </a:t>
            </a:r>
            <a:r>
              <a:rPr lang="en-US" dirty="0"/>
              <a:t>all three </a:t>
            </a:r>
            <a:r>
              <a:rPr lang="en-US" dirty="0" smtClean="0"/>
              <a:t>elements of the trinity can </a:t>
            </a:r>
            <a:r>
              <a:rPr lang="en-US" dirty="0"/>
              <a:t>be found in every armed conflict, the relative prevalence of one or the other can strongly influence a particular conflict’s character</a:t>
            </a:r>
          </a:p>
          <a:p>
            <a:endParaRPr lang="cs-CZ" sz="1200" dirty="0"/>
          </a:p>
          <a:p>
            <a:r>
              <a:rPr lang="en-US" dirty="0" smtClean="0"/>
              <a:t>profound implications for addressing conflict (prevention, management, resolution, post-conflict reconstruction) </a:t>
            </a:r>
          </a:p>
          <a:p>
            <a:pPr lvl="1"/>
            <a:r>
              <a:rPr lang="en-US" dirty="0" smtClean="0"/>
              <a:t>military superiority only has limited use</a:t>
            </a:r>
          </a:p>
          <a:p>
            <a:pPr lvl="1"/>
            <a:r>
              <a:rPr lang="en-US" dirty="0" smtClean="0"/>
              <a:t>influencing popular support is far more effective</a:t>
            </a:r>
          </a:p>
          <a:p>
            <a:pPr lvl="1"/>
            <a:r>
              <a:rPr lang="en-US" dirty="0" smtClean="0"/>
              <a:t>isolating the opponent from support within his identity group</a:t>
            </a:r>
          </a:p>
          <a:p>
            <a:pPr lvl="1"/>
            <a:r>
              <a:rPr lang="en-US" dirty="0" smtClean="0"/>
              <a:t>conflicts are complex political emergencies</a:t>
            </a:r>
          </a:p>
        </p:txBody>
      </p:sp>
      <p:pic>
        <p:nvPicPr>
          <p:cNvPr id="2050" name="Picture 2" descr="Image result for war in the tribal zone\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119" y="2180496"/>
            <a:ext cx="2768689" cy="414267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political emergency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7642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sk-SK" dirty="0"/>
              <a:t>“A major emergency is a humanitarian crisis in a country, region or society where there is a </a:t>
            </a:r>
            <a:r>
              <a:rPr lang="en-US" altLang="sk-SK" b="1" dirty="0"/>
              <a:t>dramatic disruption in the political, economic and social situation</a:t>
            </a:r>
            <a:r>
              <a:rPr lang="en-US" altLang="sk-SK" dirty="0"/>
              <a:t>, resulting from </a:t>
            </a:r>
            <a:r>
              <a:rPr lang="en-US" altLang="sk-SK" b="1" dirty="0"/>
              <a:t>internal or external conflict or natural disaster</a:t>
            </a:r>
            <a:r>
              <a:rPr lang="en-US" altLang="sk-SK" dirty="0"/>
              <a:t>, seriously disrupting the population’s </a:t>
            </a:r>
            <a:r>
              <a:rPr lang="en-US" altLang="sk-SK" b="1" dirty="0"/>
              <a:t>capacity to survive </a:t>
            </a:r>
            <a:r>
              <a:rPr lang="en-US" altLang="sk-SK" dirty="0"/>
              <a:t>and the national authorities’ </a:t>
            </a:r>
            <a:r>
              <a:rPr lang="en-US" altLang="sk-SK" b="1" dirty="0"/>
              <a:t>capacity to respond</a:t>
            </a:r>
            <a:r>
              <a:rPr lang="en-US" altLang="sk-SK" dirty="0"/>
              <a:t>, and which requires a </a:t>
            </a:r>
            <a:r>
              <a:rPr lang="en-US" altLang="sk-SK" b="1" dirty="0"/>
              <a:t>consolidated multi-sectoral international response</a:t>
            </a:r>
            <a:r>
              <a:rPr lang="en-US" altLang="sk-SK" dirty="0"/>
              <a:t>” (IASC of the United Nations)</a:t>
            </a:r>
          </a:p>
          <a:p>
            <a:pPr>
              <a:defRPr/>
            </a:pPr>
            <a:endParaRPr lang="en-US" altLang="sk-SK" dirty="0"/>
          </a:p>
          <a:p>
            <a:pPr>
              <a:defRPr/>
            </a:pPr>
            <a:r>
              <a:rPr lang="en-US" altLang="sk-SK" dirty="0"/>
              <a:t>Revised by OHCA – </a:t>
            </a:r>
            <a:r>
              <a:rPr lang="en-US" altLang="sk-SK" b="1" dirty="0"/>
              <a:t>POLITICAL ELEMENT </a:t>
            </a:r>
            <a:r>
              <a:rPr lang="en-US" altLang="sk-SK" dirty="0"/>
              <a:t>– above renamed to ‘</a:t>
            </a:r>
            <a:r>
              <a:rPr lang="en-US" altLang="sk-SK" b="1" i="1" dirty="0"/>
              <a:t>major emergency</a:t>
            </a:r>
            <a:r>
              <a:rPr lang="en-US" altLang="sk-SK" dirty="0"/>
              <a:t>’ where local capacities are inadequate (drought</a:t>
            </a:r>
            <a:r>
              <a:rPr lang="en-US" altLang="sk-SK" dirty="0" smtClean="0"/>
              <a:t>)</a:t>
            </a:r>
          </a:p>
          <a:p>
            <a:pPr>
              <a:defRPr/>
            </a:pPr>
            <a:endParaRPr lang="en-US" altLang="sk-SK" dirty="0"/>
          </a:p>
          <a:p>
            <a:r>
              <a:rPr lang="en-US" altLang="sk-SK" dirty="0"/>
              <a:t>Major humanitarian crises of a multi-causal nature requiring a system-wide response</a:t>
            </a:r>
          </a:p>
          <a:p>
            <a:endParaRPr lang="en-US" altLang="sk-SK" b="1" dirty="0"/>
          </a:p>
          <a:p>
            <a:r>
              <a:rPr lang="en-US" altLang="sk-SK" b="1" dirty="0"/>
              <a:t>Modern </a:t>
            </a:r>
            <a:r>
              <a:rPr lang="en-US" altLang="sk-SK" b="1" dirty="0" smtClean="0"/>
              <a:t>INTRA-STATE CONFLICTS are </a:t>
            </a:r>
            <a:r>
              <a:rPr lang="en-US" altLang="sk-SK" b="1" dirty="0"/>
              <a:t>the primary </a:t>
            </a:r>
            <a:r>
              <a:rPr lang="en-US" altLang="sk-SK" b="1" dirty="0" smtClean="0"/>
              <a:t>source of COMPLEX POLITICAL EMERGENCIES</a:t>
            </a:r>
            <a:endParaRPr lang="en-US" altLang="sk-SK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25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Intra-state  wars development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1951463"/>
            <a:ext cx="11029615" cy="467236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3 main </a:t>
            </a:r>
            <a:r>
              <a:rPr lang="en-US" dirty="0"/>
              <a:t>e</a:t>
            </a:r>
            <a:r>
              <a:rPr lang="en-US" dirty="0" smtClean="0"/>
              <a:t>ras of civil war</a:t>
            </a:r>
          </a:p>
          <a:p>
            <a:pPr lvl="1"/>
            <a:r>
              <a:rPr lang="en-US" dirty="0" smtClean="0"/>
              <a:t>civil war: armed conflict in the confines of a sovereign state between parties previously under the same authority</a:t>
            </a:r>
          </a:p>
          <a:p>
            <a:pPr lvl="1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Until the first half of the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– conventional wars </a:t>
            </a:r>
          </a:p>
          <a:p>
            <a:pPr lvl="1"/>
            <a:r>
              <a:rPr lang="en-US" dirty="0" smtClean="0"/>
              <a:t>irregular warfare/asymmetric warfare was a feature of colonial rather than civil wars</a:t>
            </a:r>
          </a:p>
          <a:p>
            <a:pPr lvl="1"/>
            <a:r>
              <a:rPr lang="en-US" dirty="0" smtClean="0"/>
              <a:t>even revolutions considered irregular warfare of unworthy for the struggle (Lenin, Trotsky, initially even Zedong)</a:t>
            </a:r>
          </a:p>
          <a:p>
            <a:pPr lvl="1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Cold War – insurgencies and irregular wars</a:t>
            </a:r>
          </a:p>
          <a:p>
            <a:pPr lvl="1"/>
            <a:r>
              <a:rPr lang="en-US" dirty="0" smtClean="0"/>
              <a:t>as much as 70% of civil wars were based around irregular warfare (where guerrilla tactics were only a part of the strategy – outside support and highly structured political organizations)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ational liberation movements (mix of nationalism and communism)</a:t>
            </a:r>
          </a:p>
          <a:p>
            <a:pPr lvl="1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Post-CW – predominantly low-tech symmetric wars and conventional wars (as much as 70% now)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 smtClean="0"/>
              <a:t>a decline in irregular warfare, but a persistence and development of low-tech low-intensity high-destruction wars coupled with internationalization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dirty="0" smtClean="0"/>
              <a:t>weaker states fall prey to rebellion more easily which results in internationalization, which in turn leads to conventional wars over protracted irregular warfare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77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better </a:t>
            </a:r>
            <a:r>
              <a:rPr lang="en-US" dirty="0" smtClean="0"/>
              <a:t>angels – so is war declining?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97641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ultiple theses exemplified by thinkers such as Steven Pinker, John Mueller, Joshua Goldstein</a:t>
            </a:r>
          </a:p>
          <a:p>
            <a:r>
              <a:rPr lang="en-US" dirty="0"/>
              <a:t>t</a:t>
            </a:r>
            <a:r>
              <a:rPr lang="en-US" dirty="0" smtClean="0"/>
              <a:t>he central argument revolves around a systemic decrease in violence over millennia</a:t>
            </a:r>
          </a:p>
          <a:p>
            <a:pPr lvl="1"/>
            <a:r>
              <a:rPr lang="en-US" dirty="0" smtClean="0"/>
              <a:t>focused on wars, homicide rates, genocide, death penalty, torture, slavery, etc.</a:t>
            </a:r>
          </a:p>
          <a:p>
            <a:pPr lvl="1"/>
            <a:r>
              <a:rPr lang="en-US" dirty="0" smtClean="0"/>
              <a:t>tolerance is increasing</a:t>
            </a:r>
          </a:p>
          <a:p>
            <a:pPr lvl="1"/>
            <a:r>
              <a:rPr lang="en-US" dirty="0" smtClean="0"/>
              <a:t>wars are less deadly and becoming obsolete</a:t>
            </a:r>
          </a:p>
          <a:p>
            <a:pPr lvl="1"/>
            <a:r>
              <a:rPr lang="en-US" dirty="0" smtClean="0"/>
              <a:t>wars can and will be eliminated – like polio</a:t>
            </a:r>
          </a:p>
          <a:p>
            <a:endParaRPr lang="en-US" dirty="0" smtClean="0"/>
          </a:p>
          <a:p>
            <a:r>
              <a:rPr lang="en-US" dirty="0" smtClean="0"/>
              <a:t>Reasons? - we are smarter, more empathic, more tolerant, more democratic, more liberal, etc. than before</a:t>
            </a:r>
          </a:p>
          <a:p>
            <a:endParaRPr lang="en-US" dirty="0" smtClean="0"/>
          </a:p>
          <a:p>
            <a:r>
              <a:rPr lang="en-US" dirty="0" smtClean="0"/>
              <a:t>How true is this hypothesis?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48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urworldindata.org/wp-content/uploads/2018/09/Bubble-and-lines-FINAL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4" y="0"/>
            <a:ext cx="10523296" cy="79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40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29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war declining?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81193" y="2180496"/>
            <a:ext cx="3366340" cy="3678303"/>
          </a:xfrm>
        </p:spPr>
        <p:txBody>
          <a:bodyPr/>
          <a:lstStyle/>
          <a:p>
            <a:r>
              <a:rPr lang="en-US" dirty="0" smtClean="0"/>
              <a:t>What can you tell from this graph?</a:t>
            </a:r>
          </a:p>
          <a:p>
            <a:endParaRPr lang="en-US" dirty="0" smtClean="0"/>
          </a:p>
          <a:p>
            <a:r>
              <a:rPr lang="en-US" dirty="0" smtClean="0"/>
              <a:t>What does </a:t>
            </a:r>
            <a:r>
              <a:rPr lang="en-US" dirty="0" err="1" smtClean="0"/>
              <a:t>Fazal</a:t>
            </a:r>
            <a:r>
              <a:rPr lang="en-US" dirty="0" smtClean="0"/>
              <a:t> say about it and what does Gray?</a:t>
            </a:r>
          </a:p>
          <a:p>
            <a:endParaRPr lang="cs-CZ" dirty="0"/>
          </a:p>
        </p:txBody>
      </p:sp>
      <p:pic>
        <p:nvPicPr>
          <p:cNvPr id="6" name="Picture 2" descr="https://ourworldindata.org/wp-content/uploads/2018/05/Deaths-per-battl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70" y="1837346"/>
            <a:ext cx="8040030" cy="549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702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B73B-1F22-4A50-8880-A7A6FD0CF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JUST War becoming a staple marker?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6397E-E0E7-4D80-98EF-38CE594EB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54201"/>
            <a:ext cx="11029615" cy="480059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cs-CZ" sz="2200" b="1" dirty="0"/>
              <a:t>3 limits to just war Jus ad bellum, Jus in bello, Jus post bellum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endParaRPr lang="en-US" altLang="cs-CZ" sz="1200" b="1" dirty="0"/>
          </a:p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endParaRPr lang="en-US" altLang="cs-CZ" sz="1200" b="1" dirty="0"/>
          </a:p>
          <a:p>
            <a:pPr marL="228600" indent="-228600">
              <a:lnSpc>
                <a:spcPct val="120000"/>
              </a:lnSpc>
              <a:spcAft>
                <a:spcPts val="0"/>
              </a:spcAft>
              <a:buAutoNum type="arabicPeriod"/>
            </a:pPr>
            <a:r>
              <a:rPr lang="en-US" altLang="cs-CZ" sz="2400" dirty="0"/>
              <a:t>Just cause - Just defense or correcting a wrongdoing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cs-CZ" sz="2400" dirty="0"/>
              <a:t>2. </a:t>
            </a:r>
            <a:r>
              <a:rPr lang="en-US" altLang="cs-CZ" sz="2400" dirty="0" err="1"/>
              <a:t>L</a:t>
            </a:r>
            <a:r>
              <a:rPr lang="cs-CZ" altLang="cs-CZ" sz="2400" dirty="0" err="1"/>
              <a:t>egitimate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authority</a:t>
            </a:r>
            <a:r>
              <a:rPr lang="en-US" altLang="cs-CZ" sz="2400" dirty="0"/>
              <a:t> - Initially only granted to monarchs and heads of state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400" dirty="0"/>
              <a:t>3. Right intent - Achieving a better peace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400" dirty="0"/>
              <a:t>4. Proportionality  - Benefits outweigh overall cost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lang="en-US" sz="2400" dirty="0"/>
              <a:t>5. Fair chance of success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lang="en-US" sz="2400" dirty="0"/>
              <a:t>6. Last resort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FontTx/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lang="en-US" sz="2400" dirty="0"/>
              <a:t>1. Discrimination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FontTx/>
              <a:buNone/>
            </a:pPr>
            <a:r>
              <a:rPr lang="en-US" sz="2400" dirty="0"/>
              <a:t>2. Proportionality of means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8187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 presupposed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5"/>
            <a:ext cx="5730398" cy="36783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Democratic peace theory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rone to no war amongst them, less war outside, less destructive, less violent</a:t>
            </a:r>
          </a:p>
          <a:p>
            <a:pPr lvl="1"/>
            <a:r>
              <a:rPr lang="en-US" dirty="0" smtClean="0"/>
              <a:t>coupled with liberalism and capitalism</a:t>
            </a:r>
          </a:p>
          <a:p>
            <a:pPr lvl="1"/>
            <a:r>
              <a:rPr lang="en-US" dirty="0" smtClean="0"/>
              <a:t>the ultimate antidote to war?</a:t>
            </a:r>
          </a:p>
          <a:p>
            <a:pPr lvl="1"/>
            <a:r>
              <a:rPr lang="en-US" dirty="0" smtClean="0"/>
              <a:t>the necessary end-state?</a:t>
            </a:r>
          </a:p>
          <a:p>
            <a:endParaRPr lang="en-US" dirty="0" smtClean="0"/>
          </a:p>
          <a:p>
            <a:r>
              <a:rPr lang="en-US" dirty="0" smtClean="0"/>
              <a:t>Authoritarian capitalism</a:t>
            </a:r>
          </a:p>
          <a:p>
            <a:pPr lvl="1"/>
            <a:r>
              <a:rPr lang="en-US" dirty="0" smtClean="0"/>
              <a:t>a more than viable alternative</a:t>
            </a:r>
          </a:p>
          <a:p>
            <a:pPr lvl="1"/>
            <a:r>
              <a:rPr lang="en-US" dirty="0" smtClean="0"/>
              <a:t>often revisionist versus the status quo</a:t>
            </a:r>
          </a:p>
          <a:p>
            <a:pPr lvl="1"/>
            <a:r>
              <a:rPr lang="en-US" dirty="0" smtClean="0"/>
              <a:t>China and Russia at the least</a:t>
            </a:r>
          </a:p>
          <a:p>
            <a:pPr lvl="1"/>
            <a:r>
              <a:rPr lang="en-US" dirty="0" smtClean="0"/>
              <a:t>Short-lived democratic peace?</a:t>
            </a:r>
            <a:endParaRPr lang="cs-CZ" dirty="0"/>
          </a:p>
        </p:txBody>
      </p:sp>
      <p:pic>
        <p:nvPicPr>
          <p:cNvPr id="3076" name="Picture 4" descr="Image result for azar gat how democra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16" y="3203623"/>
            <a:ext cx="1415609" cy="217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s://ourworldindata.org/wp-content/uploads/2013/08/ourworldindata_percentage-of-years-in-which-the-great-powers-fought-one-another-1500%E2%80%932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1854297"/>
            <a:ext cx="6283654" cy="486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4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ar war never chan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80169177"/>
              </p:ext>
            </p:extLst>
          </p:nvPr>
        </p:nvGraphicFramePr>
        <p:xfrm>
          <a:off x="3038499" y="0"/>
          <a:ext cx="9153501" cy="3623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693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1857112"/>
            <a:ext cx="7411341" cy="490497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War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Clausewitz: an act of violence to compel our opponent to fulfil our </a:t>
            </a:r>
            <a:r>
              <a:rPr lang="en-US" dirty="0" smtClean="0"/>
              <a:t>will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ontinuation of politics by other means</a:t>
            </a:r>
          </a:p>
          <a:p>
            <a:pPr lvl="1"/>
            <a:r>
              <a:rPr lang="en-US" dirty="0" smtClean="0"/>
              <a:t>absolute or real</a:t>
            </a:r>
          </a:p>
          <a:p>
            <a:pPr lvl="1"/>
            <a:r>
              <a:rPr lang="en-US" dirty="0" smtClean="0"/>
              <a:t>exact definitions abound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Warfare</a:t>
            </a:r>
          </a:p>
          <a:p>
            <a:pPr lvl="1"/>
            <a:r>
              <a:rPr lang="en-US" dirty="0" smtClean="0"/>
              <a:t>the actual acts of waging war, acts undertaken to destroy or undermine the strength of the adversary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Revolution in Military Affairs (RMA)</a:t>
            </a:r>
          </a:p>
          <a:p>
            <a:pPr lvl="1"/>
            <a:r>
              <a:rPr lang="en-US" dirty="0" smtClean="0"/>
              <a:t>concept of major changes in military doctrine and technology, which fundamentally alters the character of warfare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not our focus</a:t>
            </a:r>
          </a:p>
        </p:txBody>
      </p:sp>
      <p:pic>
        <p:nvPicPr>
          <p:cNvPr id="1026" name="Picture 2" descr="Image result for define character of war center oxf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014" y="2485297"/>
            <a:ext cx="3531360" cy="31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Authoritative books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8023" y="3219771"/>
            <a:ext cx="11029615" cy="367830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Image result for benbow magic bul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428" y="2076155"/>
            <a:ext cx="2582187" cy="40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ew wars kal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03" y="2104865"/>
            <a:ext cx="2678687" cy="39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hanging character of war strach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07" y="2133577"/>
            <a:ext cx="2487057" cy="39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lausewitz on w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0" y="2149610"/>
            <a:ext cx="2365837" cy="395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4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clausewitz tri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428" y="1902019"/>
            <a:ext cx="4817328" cy="289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Classical/old/traditional war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2105374"/>
            <a:ext cx="10714993" cy="47504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is absolutely no avoiding </a:t>
            </a:r>
            <a:r>
              <a:rPr lang="en-US" b="1" dirty="0" smtClean="0"/>
              <a:t>Carl von Clausewitz</a:t>
            </a:r>
            <a:r>
              <a:rPr lang="en-US" dirty="0" smtClean="0"/>
              <a:t>’s </a:t>
            </a:r>
            <a:r>
              <a:rPr lang="en-US" b="1" dirty="0" smtClean="0"/>
              <a:t>ON WAR</a:t>
            </a:r>
            <a:r>
              <a:rPr lang="en-US" dirty="0" smtClean="0"/>
              <a:t> (Prussia, 1832)</a:t>
            </a:r>
          </a:p>
          <a:p>
            <a:endParaRPr lang="en-US" dirty="0" smtClean="0"/>
          </a:p>
          <a:p>
            <a:r>
              <a:rPr lang="en-US" dirty="0" smtClean="0"/>
              <a:t>War is a combination of </a:t>
            </a:r>
            <a:r>
              <a:rPr lang="en-US" b="1" dirty="0" smtClean="0"/>
              <a:t>two trinities </a:t>
            </a:r>
            <a:r>
              <a:rPr lang="en-US" dirty="0" smtClean="0"/>
              <a:t>under the fog of war:</a:t>
            </a:r>
          </a:p>
          <a:p>
            <a:pPr lvl="1"/>
            <a:r>
              <a:rPr lang="en-US" dirty="0" smtClean="0"/>
              <a:t>hatred/emotionality – the people</a:t>
            </a:r>
          </a:p>
          <a:p>
            <a:pPr lvl="1"/>
            <a:r>
              <a:rPr lang="en-US" dirty="0" smtClean="0"/>
              <a:t>chance/creativity – the commanders</a:t>
            </a:r>
            <a:endParaRPr lang="en-US" u="sng" dirty="0" smtClean="0"/>
          </a:p>
          <a:p>
            <a:pPr lvl="1"/>
            <a:r>
              <a:rPr lang="en-US" dirty="0" smtClean="0"/>
              <a:t>reason/rationality – the state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War exist in two forms, one ideal one real world:</a:t>
            </a:r>
          </a:p>
          <a:p>
            <a:pPr lvl="1"/>
            <a:r>
              <a:rPr lang="en-US" b="1" dirty="0" smtClean="0"/>
              <a:t>absolute:</a:t>
            </a:r>
            <a:r>
              <a:rPr lang="en-US" dirty="0" smtClean="0"/>
              <a:t> </a:t>
            </a:r>
            <a:r>
              <a:rPr lang="en-US" dirty="0"/>
              <a:t>“to introduce the principle of moderation into the theory of war itself would always lead to logical absurdity,” </a:t>
            </a:r>
            <a:r>
              <a:rPr lang="en-US" dirty="0" smtClean="0"/>
              <a:t>(a prevalence of the emotional aspect without limitations)</a:t>
            </a:r>
          </a:p>
          <a:p>
            <a:pPr lvl="1"/>
            <a:r>
              <a:rPr lang="en-US" b="1" dirty="0" smtClean="0"/>
              <a:t>real: </a:t>
            </a:r>
            <a:r>
              <a:rPr lang="en-US" dirty="0"/>
              <a:t>“from the abstract to the real world . . . the whole thing looks quite different</a:t>
            </a:r>
            <a:r>
              <a:rPr lang="en-US" dirty="0" smtClean="0"/>
              <a:t>.” (limited in reality by rationality)</a:t>
            </a:r>
          </a:p>
          <a:p>
            <a:pPr lvl="1"/>
            <a:r>
              <a:rPr lang="en-US" dirty="0" smtClean="0"/>
              <a:t>the combination is most visible in HOW wars are waged (chance/creativity)</a:t>
            </a:r>
          </a:p>
          <a:p>
            <a:pPr lvl="1"/>
            <a:r>
              <a:rPr lang="en-US" dirty="0" smtClean="0"/>
              <a:t>Clausewitz’s investigation of absolute war lead to criticism of his support for total war</a:t>
            </a:r>
          </a:p>
          <a:p>
            <a:pPr lvl="2"/>
            <a:r>
              <a:rPr lang="en-US" dirty="0" smtClean="0"/>
              <a:t>total war: war waged with the mobilization and therefore legitimization of all military, economic, and societal resources</a:t>
            </a:r>
          </a:p>
          <a:p>
            <a:endParaRPr lang="en-US" dirty="0"/>
          </a:p>
        </p:txBody>
      </p:sp>
      <p:sp>
        <p:nvSpPr>
          <p:cNvPr id="5" name="AutoShape 4" descr="Image result for clausewitz trin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3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wars tenets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09514"/>
          </a:xfrm>
        </p:spPr>
        <p:txBody>
          <a:bodyPr>
            <a:normAutofit/>
          </a:bodyPr>
          <a:lstStyle/>
          <a:p>
            <a:r>
              <a:rPr lang="en-US" dirty="0" smtClean="0"/>
              <a:t>war aims are political goals: control of state or territory</a:t>
            </a:r>
          </a:p>
          <a:p>
            <a:r>
              <a:rPr lang="en-US" dirty="0"/>
              <a:t>political goals </a:t>
            </a:r>
            <a:r>
              <a:rPr lang="en-US" dirty="0" smtClean="0"/>
              <a:t>(i.e. rationality) dictate or </a:t>
            </a:r>
            <a:r>
              <a:rPr lang="en-US" dirty="0"/>
              <a:t>limit the </a:t>
            </a:r>
            <a:r>
              <a:rPr lang="en-US" dirty="0" smtClean="0"/>
              <a:t>destructive nature by diplomacy</a:t>
            </a:r>
          </a:p>
          <a:p>
            <a:r>
              <a:rPr lang="en-US" dirty="0" smtClean="0"/>
              <a:t>states </a:t>
            </a:r>
            <a:r>
              <a:rPr lang="en-US" dirty="0"/>
              <a:t>have monopolies on authorized </a:t>
            </a:r>
            <a:r>
              <a:rPr lang="en-US" dirty="0" smtClean="0"/>
              <a:t>violence</a:t>
            </a:r>
            <a:r>
              <a:rPr lang="en-US" dirty="0"/>
              <a:t> </a:t>
            </a:r>
            <a:r>
              <a:rPr lang="en-US" dirty="0" smtClean="0"/>
              <a:t>and they are the primary if not only actors in war (interstate war)</a:t>
            </a:r>
          </a:p>
          <a:p>
            <a:r>
              <a:rPr lang="en-US" dirty="0" smtClean="0"/>
              <a:t>wars reflect political </a:t>
            </a:r>
            <a:r>
              <a:rPr lang="en-US" dirty="0"/>
              <a:t>declarations </a:t>
            </a:r>
            <a:r>
              <a:rPr lang="en-US" dirty="0" smtClean="0"/>
              <a:t>and therefore enable and are supported by </a:t>
            </a:r>
            <a:r>
              <a:rPr lang="en-US" dirty="0"/>
              <a:t>national </a:t>
            </a:r>
            <a:r>
              <a:rPr lang="en-US" dirty="0" smtClean="0"/>
              <a:t>mobilizations</a:t>
            </a:r>
          </a:p>
          <a:p>
            <a:r>
              <a:rPr lang="en-US" dirty="0"/>
              <a:t>s</a:t>
            </a:r>
            <a:r>
              <a:rPr lang="en-US" dirty="0" smtClean="0"/>
              <a:t>oldiers are the primary targets on a defined battlefield</a:t>
            </a:r>
          </a:p>
          <a:p>
            <a:r>
              <a:rPr lang="en-US" dirty="0" smtClean="0"/>
              <a:t>civilians are not primarily targeted as the objective is the defeat of military might and this would invite reciprocity</a:t>
            </a:r>
          </a:p>
          <a:p>
            <a:r>
              <a:rPr lang="en-US" dirty="0" smtClean="0"/>
              <a:t>proportionality should be strictly observed as well as legality restrictions</a:t>
            </a:r>
          </a:p>
          <a:p>
            <a:r>
              <a:rPr lang="en-US" dirty="0" smtClean="0"/>
              <a:t>battlefield outcomes tend to be more decisive</a:t>
            </a:r>
          </a:p>
          <a:p>
            <a:r>
              <a:rPr lang="en-US" dirty="0" smtClean="0"/>
              <a:t>wars are financed from public sources according to their intensity</a:t>
            </a:r>
          </a:p>
          <a:p>
            <a:r>
              <a:rPr lang="en-US" dirty="0" smtClean="0"/>
              <a:t>the trinity is pronounced and tends toward rationality limitations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wars critique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3" y="2180496"/>
            <a:ext cx="3984860" cy="41533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insufficient explanation for modern conflict dynamics, especially after the end of the Cold War</a:t>
            </a:r>
          </a:p>
          <a:p>
            <a:r>
              <a:rPr lang="en-US" dirty="0" smtClean="0"/>
              <a:t>cannot hold equal value when proportion of civil war is so dominating</a:t>
            </a:r>
          </a:p>
          <a:p>
            <a:r>
              <a:rPr lang="en-US" dirty="0" smtClean="0"/>
              <a:t>weak and failing states do not provide the crucial element of rationality</a:t>
            </a:r>
          </a:p>
          <a:p>
            <a:r>
              <a:rPr lang="en-US" dirty="0"/>
              <a:t>i</a:t>
            </a:r>
            <a:r>
              <a:rPr lang="en-US" dirty="0" smtClean="0"/>
              <a:t>n those states, and in fact around them, political aims of war are elusive and serve to further disintegrate the state (</a:t>
            </a:r>
            <a:r>
              <a:rPr lang="en-US" dirty="0" err="1" smtClean="0"/>
              <a:t>warlordism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combatants are no longer being distinguished from non-combatants with the latter accounting for the majority of battle and battle-related deaths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053" y="1862254"/>
            <a:ext cx="7605703" cy="49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conflicts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6263" y="2841855"/>
            <a:ext cx="6125737" cy="39969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841855"/>
            <a:ext cx="6163263" cy="401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wars tenets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1" y="1918008"/>
            <a:ext cx="8573959" cy="49399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war aims do not need to have political aims </a:t>
            </a:r>
          </a:p>
          <a:p>
            <a:r>
              <a:rPr lang="en-US" dirty="0" smtClean="0"/>
              <a:t>the goals are less about ideologies, territory, and state than about identity politics </a:t>
            </a:r>
          </a:p>
          <a:p>
            <a:r>
              <a:rPr lang="en-US" dirty="0" smtClean="0"/>
              <a:t>less so a continuation of policy by other means than an end in itself</a:t>
            </a:r>
          </a:p>
          <a:p>
            <a:r>
              <a:rPr lang="en-US" dirty="0" smtClean="0"/>
              <a:t>states are no longer the primary actors, the primary actors are groupings defined by a common belonging which is informed by hostility toward another grouping</a:t>
            </a:r>
          </a:p>
          <a:p>
            <a:r>
              <a:rPr lang="en-US" dirty="0" smtClean="0"/>
              <a:t>maintained with high-levels of destruction even at low-intensity, without clear battlefield outcomes</a:t>
            </a:r>
          </a:p>
          <a:p>
            <a:r>
              <a:rPr lang="en-US" dirty="0"/>
              <a:t>mobilization of support is </a:t>
            </a:r>
            <a:r>
              <a:rPr lang="en-US" dirty="0" smtClean="0"/>
              <a:t>key, therefore the population becomes a target</a:t>
            </a:r>
            <a:endParaRPr lang="en-US" dirty="0"/>
          </a:p>
          <a:p>
            <a:r>
              <a:rPr lang="en-US" dirty="0" smtClean="0"/>
              <a:t>civilian base is the primary target while avoiding military confrontation (not guerilla tactics)</a:t>
            </a:r>
          </a:p>
          <a:p>
            <a:r>
              <a:rPr lang="en-US" dirty="0" smtClean="0"/>
              <a:t>disregard for legal restrictions of warfare</a:t>
            </a:r>
          </a:p>
          <a:p>
            <a:r>
              <a:rPr lang="en-US" dirty="0" smtClean="0"/>
              <a:t>utilization of terror tactics, sexual violence, exploitation, methodic starvation</a:t>
            </a:r>
          </a:p>
          <a:p>
            <a:r>
              <a:rPr lang="en-US" dirty="0" smtClean="0"/>
              <a:t>undefined battlefield and actors, blurring of civilians and fighters</a:t>
            </a:r>
          </a:p>
          <a:p>
            <a:r>
              <a:rPr lang="en-US" dirty="0" smtClean="0"/>
              <a:t>aims sometimes completely absent, local or overall perpetuation is motivated by gains</a:t>
            </a:r>
          </a:p>
          <a:p>
            <a:r>
              <a:rPr lang="en-US" dirty="0" smtClean="0"/>
              <a:t>financing doesn’t come from public sources but via globalization (diasporas, external support, aid)</a:t>
            </a:r>
          </a:p>
          <a:p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03949" y="2152183"/>
            <a:ext cx="1906859" cy="39703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MAIN CHANGES 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Aims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Targets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Methods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Conflict utility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Intensity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Financing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810708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1461</TotalTime>
  <Words>1587</Words>
  <Application>Microsoft Office PowerPoint</Application>
  <PresentationFormat>Širokoúhlá obrazovka</PresentationFormat>
  <Paragraphs>196</Paragraphs>
  <Slides>19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Calibri</vt:lpstr>
      <vt:lpstr>Gill Sans MT</vt:lpstr>
      <vt:lpstr>Wingdings 2</vt:lpstr>
      <vt:lpstr>Dividend</vt:lpstr>
      <vt:lpstr>International security - ire107</vt:lpstr>
      <vt:lpstr>Prezentace aplikace PowerPoint</vt:lpstr>
      <vt:lpstr>terms</vt:lpstr>
      <vt:lpstr>Authoritative books</vt:lpstr>
      <vt:lpstr>Classical/old/traditional war</vt:lpstr>
      <vt:lpstr>Old wars tenets</vt:lpstr>
      <vt:lpstr>Old wars critique</vt:lpstr>
      <vt:lpstr>Structure of conflicts</vt:lpstr>
      <vt:lpstr>new wars tenets</vt:lpstr>
      <vt:lpstr>New war critique and synthesis I</vt:lpstr>
      <vt:lpstr>New war critique and synthesis II</vt:lpstr>
      <vt:lpstr>Complex political emergency</vt:lpstr>
      <vt:lpstr>Intra-state  wars development</vt:lpstr>
      <vt:lpstr>Our better angels – so is war declining?</vt:lpstr>
      <vt:lpstr>Prezentace aplikace PowerPoint</vt:lpstr>
      <vt:lpstr>Prezentace aplikace PowerPoint</vt:lpstr>
      <vt:lpstr>Is war declining?</vt:lpstr>
      <vt:lpstr>Is JUST War becoming a staple marker?</vt:lpstr>
      <vt:lpstr>Democracy presupposed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Chovančík</dc:creator>
  <cp:lastModifiedBy>Martin Chovančík</cp:lastModifiedBy>
  <cp:revision>256</cp:revision>
  <dcterms:created xsi:type="dcterms:W3CDTF">2014-08-26T23:51:37Z</dcterms:created>
  <dcterms:modified xsi:type="dcterms:W3CDTF">2018-10-16T13:54:45Z</dcterms:modified>
</cp:coreProperties>
</file>