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63" r:id="rId3"/>
    <p:sldId id="264" r:id="rId4"/>
    <p:sldId id="261" r:id="rId5"/>
    <p:sldId id="259" r:id="rId6"/>
    <p:sldId id="260" r:id="rId7"/>
    <p:sldId id="262" r:id="rId8"/>
    <p:sldId id="258" r:id="rId9"/>
    <p:sldId id="273" r:id="rId10"/>
    <p:sldId id="257" r:id="rId11"/>
    <p:sldId id="265" r:id="rId12"/>
    <p:sldId id="268" r:id="rId13"/>
    <p:sldId id="269" r:id="rId14"/>
    <p:sldId id="270" r:id="rId15"/>
    <p:sldId id="272" r:id="rId16"/>
    <p:sldId id="271" r:id="rId17"/>
    <p:sldId id="266"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4C7120-FB5F-4E33-8695-3EE382E06525}" v="54" dt="2018-09-18T12:08:37.948"/>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D083AE6-46FA-4A59-8FB0-9F97EB10719F}" styleName="Světlý styl 3 – zvýraznění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9" autoAdjust="0"/>
    <p:restoredTop sz="74269" autoAdjust="0"/>
  </p:normalViewPr>
  <p:slideViewPr>
    <p:cSldViewPr snapToGrid="0">
      <p:cViewPr varScale="1">
        <p:scale>
          <a:sx n="86" d="100"/>
          <a:sy n="86" d="100"/>
        </p:scale>
        <p:origin x="7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F577D0-0CFC-430F-9644-B48D2E2DA670}"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cs-CZ"/>
        </a:p>
      </dgm:t>
    </dgm:pt>
    <dgm:pt modelId="{A8DD7C83-F84A-4DE5-9012-36D9F5AFF586}">
      <dgm:prSet phldrT="[Text]" custT="1"/>
      <dgm:spPr/>
      <dgm:t>
        <a:bodyPr/>
        <a:lstStyle/>
        <a:p>
          <a:r>
            <a:rPr lang="en-US" sz="2000" dirty="0" smtClean="0"/>
            <a:t>resolution</a:t>
          </a:r>
        </a:p>
        <a:p>
          <a:r>
            <a:rPr lang="en-US" sz="1600" i="1" dirty="0" smtClean="0"/>
            <a:t>(mediation, negotiated settlement)</a:t>
          </a:r>
          <a:endParaRPr lang="cs-CZ" sz="1600" i="1" dirty="0"/>
        </a:p>
      </dgm:t>
    </dgm:pt>
    <dgm:pt modelId="{551A1BA1-4F7D-43AD-A66E-AA88330F5A31}" type="parTrans" cxnId="{1E66515B-8700-4B59-85B0-7A17F84FDFE4}">
      <dgm:prSet/>
      <dgm:spPr/>
      <dgm:t>
        <a:bodyPr/>
        <a:lstStyle/>
        <a:p>
          <a:endParaRPr lang="cs-CZ"/>
        </a:p>
      </dgm:t>
    </dgm:pt>
    <dgm:pt modelId="{F0E09E8A-8E6E-4AC0-B2D4-1B83F3B046FE}" type="sibTrans" cxnId="{1E66515B-8700-4B59-85B0-7A17F84FDFE4}">
      <dgm:prSet/>
      <dgm:spPr/>
      <dgm:t>
        <a:bodyPr/>
        <a:lstStyle/>
        <a:p>
          <a:endParaRPr lang="cs-CZ"/>
        </a:p>
      </dgm:t>
    </dgm:pt>
    <dgm:pt modelId="{7CC951DF-81E5-456C-A20B-6711F1C2418E}">
      <dgm:prSet phldrT="[Text]" custT="1"/>
      <dgm:spPr/>
      <dgm:t>
        <a:bodyPr/>
        <a:lstStyle/>
        <a:p>
          <a:r>
            <a:rPr lang="en-US" sz="2000" dirty="0" smtClean="0"/>
            <a:t>post-conflict reconstruction</a:t>
          </a:r>
        </a:p>
        <a:p>
          <a:r>
            <a:rPr lang="en-US" sz="1600" i="1" dirty="0" smtClean="0"/>
            <a:t>(DDR, SSR)</a:t>
          </a:r>
          <a:endParaRPr lang="cs-CZ" sz="1600" i="1" dirty="0"/>
        </a:p>
      </dgm:t>
    </dgm:pt>
    <dgm:pt modelId="{375DEB52-BC69-40FA-BCAD-41CBC4E057B9}" type="parTrans" cxnId="{A8B9398F-3BE8-4E8D-9D75-F382989E27C4}">
      <dgm:prSet/>
      <dgm:spPr/>
      <dgm:t>
        <a:bodyPr/>
        <a:lstStyle/>
        <a:p>
          <a:endParaRPr lang="cs-CZ"/>
        </a:p>
      </dgm:t>
    </dgm:pt>
    <dgm:pt modelId="{CA707CEA-CED5-482B-BE70-9E68222DA5EF}" type="sibTrans" cxnId="{A8B9398F-3BE8-4E8D-9D75-F382989E27C4}">
      <dgm:prSet/>
      <dgm:spPr/>
      <dgm:t>
        <a:bodyPr/>
        <a:lstStyle/>
        <a:p>
          <a:endParaRPr lang="cs-CZ"/>
        </a:p>
      </dgm:t>
    </dgm:pt>
    <dgm:pt modelId="{5B50316E-582E-4AA2-B581-FDE17DAEFC58}">
      <dgm:prSet phldrT="[Text]" custT="1"/>
      <dgm:spPr/>
      <dgm:t>
        <a:bodyPr/>
        <a:lstStyle/>
        <a:p>
          <a:r>
            <a:rPr lang="en-US" sz="2000" dirty="0" smtClean="0"/>
            <a:t>structural prevention</a:t>
          </a:r>
        </a:p>
        <a:p>
          <a:r>
            <a:rPr lang="en-US" sz="1600" i="1" dirty="0" smtClean="0"/>
            <a:t>(stabilization projects, HR support)</a:t>
          </a:r>
          <a:endParaRPr lang="cs-CZ" sz="1600" i="1" dirty="0"/>
        </a:p>
      </dgm:t>
    </dgm:pt>
    <dgm:pt modelId="{30CB8F47-6321-4E75-B1FC-10D578CF139B}" type="parTrans" cxnId="{443C517D-3F21-41F8-9DF1-2663C6F5884D}">
      <dgm:prSet/>
      <dgm:spPr/>
      <dgm:t>
        <a:bodyPr/>
        <a:lstStyle/>
        <a:p>
          <a:endParaRPr lang="cs-CZ"/>
        </a:p>
      </dgm:t>
    </dgm:pt>
    <dgm:pt modelId="{13386E13-F954-42B1-9CA5-9418FF0E52CA}" type="sibTrans" cxnId="{443C517D-3F21-41F8-9DF1-2663C6F5884D}">
      <dgm:prSet/>
      <dgm:spPr/>
      <dgm:t>
        <a:bodyPr/>
        <a:lstStyle/>
        <a:p>
          <a:endParaRPr lang="cs-CZ"/>
        </a:p>
      </dgm:t>
    </dgm:pt>
    <dgm:pt modelId="{288D18A1-B08C-4235-96E6-51A38662A964}">
      <dgm:prSet phldrT="[Text]" custT="1"/>
      <dgm:spPr/>
      <dgm:t>
        <a:bodyPr/>
        <a:lstStyle/>
        <a:p>
          <a:r>
            <a:rPr lang="en-US" sz="2000" dirty="0" smtClean="0"/>
            <a:t>direct prevention</a:t>
          </a:r>
        </a:p>
        <a:p>
          <a:r>
            <a:rPr lang="en-US" sz="1600" i="1" dirty="0" smtClean="0"/>
            <a:t>(crisis diplomacy)</a:t>
          </a:r>
          <a:endParaRPr lang="cs-CZ" sz="1600" i="1" dirty="0"/>
        </a:p>
      </dgm:t>
    </dgm:pt>
    <dgm:pt modelId="{AC346635-C558-4B46-83CE-4CFBB63E6B33}" type="parTrans" cxnId="{B2BD5C9B-2CB0-45FA-BDA9-95039D76FA08}">
      <dgm:prSet/>
      <dgm:spPr/>
      <dgm:t>
        <a:bodyPr/>
        <a:lstStyle/>
        <a:p>
          <a:endParaRPr lang="cs-CZ"/>
        </a:p>
      </dgm:t>
    </dgm:pt>
    <dgm:pt modelId="{D00D04B3-97FC-4722-BB05-BE9493628FE3}" type="sibTrans" cxnId="{B2BD5C9B-2CB0-45FA-BDA9-95039D76FA08}">
      <dgm:prSet/>
      <dgm:spPr/>
      <dgm:t>
        <a:bodyPr/>
        <a:lstStyle/>
        <a:p>
          <a:endParaRPr lang="cs-CZ"/>
        </a:p>
      </dgm:t>
    </dgm:pt>
    <dgm:pt modelId="{7C2C5CAC-6007-4F22-9F5E-729087FEEE2A}">
      <dgm:prSet phldrT="[Text]" custT="1"/>
      <dgm:spPr/>
      <dgm:t>
        <a:bodyPr/>
        <a:lstStyle/>
        <a:p>
          <a:r>
            <a:rPr lang="en-US" sz="2000" dirty="0" smtClean="0"/>
            <a:t>management</a:t>
          </a:r>
        </a:p>
        <a:p>
          <a:r>
            <a:rPr lang="en-US" sz="1600" i="1" dirty="0" smtClean="0"/>
            <a:t>(peacekeeping, arms embargo)</a:t>
          </a:r>
          <a:endParaRPr lang="cs-CZ" sz="1600" i="1" dirty="0"/>
        </a:p>
      </dgm:t>
    </dgm:pt>
    <dgm:pt modelId="{33D04622-E19E-41BD-98C9-41CA5BA0C679}" type="parTrans" cxnId="{F3036CC4-FE46-4235-8BE1-B9417F7594CC}">
      <dgm:prSet/>
      <dgm:spPr/>
      <dgm:t>
        <a:bodyPr/>
        <a:lstStyle/>
        <a:p>
          <a:endParaRPr lang="cs-CZ"/>
        </a:p>
      </dgm:t>
    </dgm:pt>
    <dgm:pt modelId="{3B13DD19-FCAB-4934-BE63-574276FC80BB}" type="sibTrans" cxnId="{F3036CC4-FE46-4235-8BE1-B9417F7594CC}">
      <dgm:prSet/>
      <dgm:spPr/>
      <dgm:t>
        <a:bodyPr/>
        <a:lstStyle/>
        <a:p>
          <a:endParaRPr lang="cs-CZ"/>
        </a:p>
      </dgm:t>
    </dgm:pt>
    <dgm:pt modelId="{D25AF21E-7B34-4E5B-9352-77B0D61ADBA1}" type="pres">
      <dgm:prSet presAssocID="{89F577D0-0CFC-430F-9644-B48D2E2DA670}" presName="cycle" presStyleCnt="0">
        <dgm:presLayoutVars>
          <dgm:dir/>
          <dgm:resizeHandles val="exact"/>
        </dgm:presLayoutVars>
      </dgm:prSet>
      <dgm:spPr/>
      <dgm:t>
        <a:bodyPr/>
        <a:lstStyle/>
        <a:p>
          <a:endParaRPr lang="cs-CZ"/>
        </a:p>
      </dgm:t>
    </dgm:pt>
    <dgm:pt modelId="{6C1DF677-E866-4371-A177-CF73AE9C3308}" type="pres">
      <dgm:prSet presAssocID="{A8DD7C83-F84A-4DE5-9012-36D9F5AFF586}" presName="dummy" presStyleCnt="0"/>
      <dgm:spPr/>
    </dgm:pt>
    <dgm:pt modelId="{11C3DE15-20E6-42FF-9EEF-E4ED9D8F30F7}" type="pres">
      <dgm:prSet presAssocID="{A8DD7C83-F84A-4DE5-9012-36D9F5AFF586}" presName="node" presStyleLbl="revTx" presStyleIdx="0" presStyleCnt="5">
        <dgm:presLayoutVars>
          <dgm:bulletEnabled val="1"/>
        </dgm:presLayoutVars>
      </dgm:prSet>
      <dgm:spPr/>
      <dgm:t>
        <a:bodyPr/>
        <a:lstStyle/>
        <a:p>
          <a:endParaRPr lang="cs-CZ"/>
        </a:p>
      </dgm:t>
    </dgm:pt>
    <dgm:pt modelId="{C907FC62-107E-463A-8AC2-7036D8CFD7C8}" type="pres">
      <dgm:prSet presAssocID="{F0E09E8A-8E6E-4AC0-B2D4-1B83F3B046FE}" presName="sibTrans" presStyleLbl="node1" presStyleIdx="0" presStyleCnt="5"/>
      <dgm:spPr/>
      <dgm:t>
        <a:bodyPr/>
        <a:lstStyle/>
        <a:p>
          <a:endParaRPr lang="cs-CZ"/>
        </a:p>
      </dgm:t>
    </dgm:pt>
    <dgm:pt modelId="{CAF5938E-FD7D-485D-8E45-58CBEEFAF1F2}" type="pres">
      <dgm:prSet presAssocID="{7CC951DF-81E5-456C-A20B-6711F1C2418E}" presName="dummy" presStyleCnt="0"/>
      <dgm:spPr/>
    </dgm:pt>
    <dgm:pt modelId="{02B6759B-F496-49F4-B5C5-8E3A255AA9DE}" type="pres">
      <dgm:prSet presAssocID="{7CC951DF-81E5-456C-A20B-6711F1C2418E}" presName="node" presStyleLbl="revTx" presStyleIdx="1" presStyleCnt="5">
        <dgm:presLayoutVars>
          <dgm:bulletEnabled val="1"/>
        </dgm:presLayoutVars>
      </dgm:prSet>
      <dgm:spPr/>
      <dgm:t>
        <a:bodyPr/>
        <a:lstStyle/>
        <a:p>
          <a:endParaRPr lang="cs-CZ"/>
        </a:p>
      </dgm:t>
    </dgm:pt>
    <dgm:pt modelId="{95E1A950-345A-4126-A588-E5F544AE1DFD}" type="pres">
      <dgm:prSet presAssocID="{CA707CEA-CED5-482B-BE70-9E68222DA5EF}" presName="sibTrans" presStyleLbl="node1" presStyleIdx="1" presStyleCnt="5"/>
      <dgm:spPr/>
      <dgm:t>
        <a:bodyPr/>
        <a:lstStyle/>
        <a:p>
          <a:endParaRPr lang="cs-CZ"/>
        </a:p>
      </dgm:t>
    </dgm:pt>
    <dgm:pt modelId="{5DBDC91E-2F63-4C01-B154-709D9FEF0FC8}" type="pres">
      <dgm:prSet presAssocID="{5B50316E-582E-4AA2-B581-FDE17DAEFC58}" presName="dummy" presStyleCnt="0"/>
      <dgm:spPr/>
    </dgm:pt>
    <dgm:pt modelId="{B9B123B7-EB5B-411A-A632-940009D1D33E}" type="pres">
      <dgm:prSet presAssocID="{5B50316E-582E-4AA2-B581-FDE17DAEFC58}" presName="node" presStyleLbl="revTx" presStyleIdx="2" presStyleCnt="5">
        <dgm:presLayoutVars>
          <dgm:bulletEnabled val="1"/>
        </dgm:presLayoutVars>
      </dgm:prSet>
      <dgm:spPr/>
      <dgm:t>
        <a:bodyPr/>
        <a:lstStyle/>
        <a:p>
          <a:endParaRPr lang="cs-CZ"/>
        </a:p>
      </dgm:t>
    </dgm:pt>
    <dgm:pt modelId="{53A20B5C-BABF-46AC-A990-E267EBAE422F}" type="pres">
      <dgm:prSet presAssocID="{13386E13-F954-42B1-9CA5-9418FF0E52CA}" presName="sibTrans" presStyleLbl="node1" presStyleIdx="2" presStyleCnt="5"/>
      <dgm:spPr/>
      <dgm:t>
        <a:bodyPr/>
        <a:lstStyle/>
        <a:p>
          <a:endParaRPr lang="cs-CZ"/>
        </a:p>
      </dgm:t>
    </dgm:pt>
    <dgm:pt modelId="{33F9C437-402C-448A-97DD-16E57B6CA03B}" type="pres">
      <dgm:prSet presAssocID="{288D18A1-B08C-4235-96E6-51A38662A964}" presName="dummy" presStyleCnt="0"/>
      <dgm:spPr/>
    </dgm:pt>
    <dgm:pt modelId="{310F1A83-EAB9-4A12-A7F6-C0D5B5A616A0}" type="pres">
      <dgm:prSet presAssocID="{288D18A1-B08C-4235-96E6-51A38662A964}" presName="node" presStyleLbl="revTx" presStyleIdx="3" presStyleCnt="5">
        <dgm:presLayoutVars>
          <dgm:bulletEnabled val="1"/>
        </dgm:presLayoutVars>
      </dgm:prSet>
      <dgm:spPr/>
      <dgm:t>
        <a:bodyPr/>
        <a:lstStyle/>
        <a:p>
          <a:endParaRPr lang="cs-CZ"/>
        </a:p>
      </dgm:t>
    </dgm:pt>
    <dgm:pt modelId="{3210EE41-99CA-436A-9ED1-100879843380}" type="pres">
      <dgm:prSet presAssocID="{D00D04B3-97FC-4722-BB05-BE9493628FE3}" presName="sibTrans" presStyleLbl="node1" presStyleIdx="3" presStyleCnt="5"/>
      <dgm:spPr/>
      <dgm:t>
        <a:bodyPr/>
        <a:lstStyle/>
        <a:p>
          <a:endParaRPr lang="cs-CZ"/>
        </a:p>
      </dgm:t>
    </dgm:pt>
    <dgm:pt modelId="{84F128E5-DAC7-42ED-BF33-B65168E90AE0}" type="pres">
      <dgm:prSet presAssocID="{7C2C5CAC-6007-4F22-9F5E-729087FEEE2A}" presName="dummy" presStyleCnt="0"/>
      <dgm:spPr/>
    </dgm:pt>
    <dgm:pt modelId="{756629BE-481A-4198-BF0E-2DC77EC20B93}" type="pres">
      <dgm:prSet presAssocID="{7C2C5CAC-6007-4F22-9F5E-729087FEEE2A}" presName="node" presStyleLbl="revTx" presStyleIdx="4" presStyleCnt="5">
        <dgm:presLayoutVars>
          <dgm:bulletEnabled val="1"/>
        </dgm:presLayoutVars>
      </dgm:prSet>
      <dgm:spPr/>
      <dgm:t>
        <a:bodyPr/>
        <a:lstStyle/>
        <a:p>
          <a:endParaRPr lang="cs-CZ"/>
        </a:p>
      </dgm:t>
    </dgm:pt>
    <dgm:pt modelId="{B8E22951-9E6E-4884-8F6A-45C86693D926}" type="pres">
      <dgm:prSet presAssocID="{3B13DD19-FCAB-4934-BE63-574276FC80BB}" presName="sibTrans" presStyleLbl="node1" presStyleIdx="4" presStyleCnt="5"/>
      <dgm:spPr/>
      <dgm:t>
        <a:bodyPr/>
        <a:lstStyle/>
        <a:p>
          <a:endParaRPr lang="cs-CZ"/>
        </a:p>
      </dgm:t>
    </dgm:pt>
  </dgm:ptLst>
  <dgm:cxnLst>
    <dgm:cxn modelId="{EEDF464E-454B-45ED-95D6-34EC679C511E}" type="presOf" srcId="{7C2C5CAC-6007-4F22-9F5E-729087FEEE2A}" destId="{756629BE-481A-4198-BF0E-2DC77EC20B93}" srcOrd="0" destOrd="0" presId="urn:microsoft.com/office/officeart/2005/8/layout/cycle1"/>
    <dgm:cxn modelId="{443C517D-3F21-41F8-9DF1-2663C6F5884D}" srcId="{89F577D0-0CFC-430F-9644-B48D2E2DA670}" destId="{5B50316E-582E-4AA2-B581-FDE17DAEFC58}" srcOrd="2" destOrd="0" parTransId="{30CB8F47-6321-4E75-B1FC-10D578CF139B}" sibTransId="{13386E13-F954-42B1-9CA5-9418FF0E52CA}"/>
    <dgm:cxn modelId="{52C6B210-2E1B-4362-97AE-EB3D484740D5}" type="presOf" srcId="{5B50316E-582E-4AA2-B581-FDE17DAEFC58}" destId="{B9B123B7-EB5B-411A-A632-940009D1D33E}" srcOrd="0" destOrd="0" presId="urn:microsoft.com/office/officeart/2005/8/layout/cycle1"/>
    <dgm:cxn modelId="{1E66515B-8700-4B59-85B0-7A17F84FDFE4}" srcId="{89F577D0-0CFC-430F-9644-B48D2E2DA670}" destId="{A8DD7C83-F84A-4DE5-9012-36D9F5AFF586}" srcOrd="0" destOrd="0" parTransId="{551A1BA1-4F7D-43AD-A66E-AA88330F5A31}" sibTransId="{F0E09E8A-8E6E-4AC0-B2D4-1B83F3B046FE}"/>
    <dgm:cxn modelId="{7A036E4E-B0BA-4A2F-AF44-3265C19C53E7}" type="presOf" srcId="{89F577D0-0CFC-430F-9644-B48D2E2DA670}" destId="{D25AF21E-7B34-4E5B-9352-77B0D61ADBA1}" srcOrd="0" destOrd="0" presId="urn:microsoft.com/office/officeart/2005/8/layout/cycle1"/>
    <dgm:cxn modelId="{B2DADA0B-9757-428B-9D49-77408FEFE4C8}" type="presOf" srcId="{7CC951DF-81E5-456C-A20B-6711F1C2418E}" destId="{02B6759B-F496-49F4-B5C5-8E3A255AA9DE}" srcOrd="0" destOrd="0" presId="urn:microsoft.com/office/officeart/2005/8/layout/cycle1"/>
    <dgm:cxn modelId="{53DA6C99-F39E-47BC-ABEE-70C913213EB9}" type="presOf" srcId="{13386E13-F954-42B1-9CA5-9418FF0E52CA}" destId="{53A20B5C-BABF-46AC-A990-E267EBAE422F}" srcOrd="0" destOrd="0" presId="urn:microsoft.com/office/officeart/2005/8/layout/cycle1"/>
    <dgm:cxn modelId="{F3036CC4-FE46-4235-8BE1-B9417F7594CC}" srcId="{89F577D0-0CFC-430F-9644-B48D2E2DA670}" destId="{7C2C5CAC-6007-4F22-9F5E-729087FEEE2A}" srcOrd="4" destOrd="0" parTransId="{33D04622-E19E-41BD-98C9-41CA5BA0C679}" sibTransId="{3B13DD19-FCAB-4934-BE63-574276FC80BB}"/>
    <dgm:cxn modelId="{72EA4A15-416A-4E94-9B88-543BCFB8C231}" type="presOf" srcId="{CA707CEA-CED5-482B-BE70-9E68222DA5EF}" destId="{95E1A950-345A-4126-A588-E5F544AE1DFD}" srcOrd="0" destOrd="0" presId="urn:microsoft.com/office/officeart/2005/8/layout/cycle1"/>
    <dgm:cxn modelId="{A8B9398F-3BE8-4E8D-9D75-F382989E27C4}" srcId="{89F577D0-0CFC-430F-9644-B48D2E2DA670}" destId="{7CC951DF-81E5-456C-A20B-6711F1C2418E}" srcOrd="1" destOrd="0" parTransId="{375DEB52-BC69-40FA-BCAD-41CBC4E057B9}" sibTransId="{CA707CEA-CED5-482B-BE70-9E68222DA5EF}"/>
    <dgm:cxn modelId="{A9F7692A-AC51-431B-BEE1-95F9BA6F364F}" type="presOf" srcId="{F0E09E8A-8E6E-4AC0-B2D4-1B83F3B046FE}" destId="{C907FC62-107E-463A-8AC2-7036D8CFD7C8}" srcOrd="0" destOrd="0" presId="urn:microsoft.com/office/officeart/2005/8/layout/cycle1"/>
    <dgm:cxn modelId="{104201EF-294F-4CC1-B488-290FCA7D823F}" type="presOf" srcId="{288D18A1-B08C-4235-96E6-51A38662A964}" destId="{310F1A83-EAB9-4A12-A7F6-C0D5B5A616A0}" srcOrd="0" destOrd="0" presId="urn:microsoft.com/office/officeart/2005/8/layout/cycle1"/>
    <dgm:cxn modelId="{D7959E89-211D-48D0-86AB-F01FC56FEE5B}" type="presOf" srcId="{A8DD7C83-F84A-4DE5-9012-36D9F5AFF586}" destId="{11C3DE15-20E6-42FF-9EEF-E4ED9D8F30F7}" srcOrd="0" destOrd="0" presId="urn:microsoft.com/office/officeart/2005/8/layout/cycle1"/>
    <dgm:cxn modelId="{B2BD5C9B-2CB0-45FA-BDA9-95039D76FA08}" srcId="{89F577D0-0CFC-430F-9644-B48D2E2DA670}" destId="{288D18A1-B08C-4235-96E6-51A38662A964}" srcOrd="3" destOrd="0" parTransId="{AC346635-C558-4B46-83CE-4CFBB63E6B33}" sibTransId="{D00D04B3-97FC-4722-BB05-BE9493628FE3}"/>
    <dgm:cxn modelId="{67C8E606-0039-4BA9-9169-0A30849C4CFB}" type="presOf" srcId="{3B13DD19-FCAB-4934-BE63-574276FC80BB}" destId="{B8E22951-9E6E-4884-8F6A-45C86693D926}" srcOrd="0" destOrd="0" presId="urn:microsoft.com/office/officeart/2005/8/layout/cycle1"/>
    <dgm:cxn modelId="{6B04D899-5D6B-4555-90B2-E7D02307118D}" type="presOf" srcId="{D00D04B3-97FC-4722-BB05-BE9493628FE3}" destId="{3210EE41-99CA-436A-9ED1-100879843380}" srcOrd="0" destOrd="0" presId="urn:microsoft.com/office/officeart/2005/8/layout/cycle1"/>
    <dgm:cxn modelId="{F8DC5524-357A-4792-9A69-6C1BB6E38645}" type="presParOf" srcId="{D25AF21E-7B34-4E5B-9352-77B0D61ADBA1}" destId="{6C1DF677-E866-4371-A177-CF73AE9C3308}" srcOrd="0" destOrd="0" presId="urn:microsoft.com/office/officeart/2005/8/layout/cycle1"/>
    <dgm:cxn modelId="{094C0D51-D04F-4893-9CA0-173D28A3E8F8}" type="presParOf" srcId="{D25AF21E-7B34-4E5B-9352-77B0D61ADBA1}" destId="{11C3DE15-20E6-42FF-9EEF-E4ED9D8F30F7}" srcOrd="1" destOrd="0" presId="urn:microsoft.com/office/officeart/2005/8/layout/cycle1"/>
    <dgm:cxn modelId="{B7C027E1-BF35-4F52-BD41-8C9EDAEFB38F}" type="presParOf" srcId="{D25AF21E-7B34-4E5B-9352-77B0D61ADBA1}" destId="{C907FC62-107E-463A-8AC2-7036D8CFD7C8}" srcOrd="2" destOrd="0" presId="urn:microsoft.com/office/officeart/2005/8/layout/cycle1"/>
    <dgm:cxn modelId="{0297FDD9-626A-4809-80C0-16F86563DCAD}" type="presParOf" srcId="{D25AF21E-7B34-4E5B-9352-77B0D61ADBA1}" destId="{CAF5938E-FD7D-485D-8E45-58CBEEFAF1F2}" srcOrd="3" destOrd="0" presId="urn:microsoft.com/office/officeart/2005/8/layout/cycle1"/>
    <dgm:cxn modelId="{B18FFF86-1143-4859-A0D3-81FDD96B42AE}" type="presParOf" srcId="{D25AF21E-7B34-4E5B-9352-77B0D61ADBA1}" destId="{02B6759B-F496-49F4-B5C5-8E3A255AA9DE}" srcOrd="4" destOrd="0" presId="urn:microsoft.com/office/officeart/2005/8/layout/cycle1"/>
    <dgm:cxn modelId="{225E23F5-A3D9-4E2D-8C1C-9322390E84D6}" type="presParOf" srcId="{D25AF21E-7B34-4E5B-9352-77B0D61ADBA1}" destId="{95E1A950-345A-4126-A588-E5F544AE1DFD}" srcOrd="5" destOrd="0" presId="urn:microsoft.com/office/officeart/2005/8/layout/cycle1"/>
    <dgm:cxn modelId="{8A68874A-0AA5-4550-B902-AF28E8EAA523}" type="presParOf" srcId="{D25AF21E-7B34-4E5B-9352-77B0D61ADBA1}" destId="{5DBDC91E-2F63-4C01-B154-709D9FEF0FC8}" srcOrd="6" destOrd="0" presId="urn:microsoft.com/office/officeart/2005/8/layout/cycle1"/>
    <dgm:cxn modelId="{E567C244-8284-4245-8757-30620C38F9DE}" type="presParOf" srcId="{D25AF21E-7B34-4E5B-9352-77B0D61ADBA1}" destId="{B9B123B7-EB5B-411A-A632-940009D1D33E}" srcOrd="7" destOrd="0" presId="urn:microsoft.com/office/officeart/2005/8/layout/cycle1"/>
    <dgm:cxn modelId="{0BA3A2E1-A66C-4C91-96B9-C91B1B64857A}" type="presParOf" srcId="{D25AF21E-7B34-4E5B-9352-77B0D61ADBA1}" destId="{53A20B5C-BABF-46AC-A990-E267EBAE422F}" srcOrd="8" destOrd="0" presId="urn:microsoft.com/office/officeart/2005/8/layout/cycle1"/>
    <dgm:cxn modelId="{A7A70E82-3A33-4FDE-B057-3C2EA7578CAD}" type="presParOf" srcId="{D25AF21E-7B34-4E5B-9352-77B0D61ADBA1}" destId="{33F9C437-402C-448A-97DD-16E57B6CA03B}" srcOrd="9" destOrd="0" presId="urn:microsoft.com/office/officeart/2005/8/layout/cycle1"/>
    <dgm:cxn modelId="{0B5F6A05-6D53-4F2A-AC49-66A95FF5DA1D}" type="presParOf" srcId="{D25AF21E-7B34-4E5B-9352-77B0D61ADBA1}" destId="{310F1A83-EAB9-4A12-A7F6-C0D5B5A616A0}" srcOrd="10" destOrd="0" presId="urn:microsoft.com/office/officeart/2005/8/layout/cycle1"/>
    <dgm:cxn modelId="{C1731644-EC02-4818-B243-96E7D7D9C323}" type="presParOf" srcId="{D25AF21E-7B34-4E5B-9352-77B0D61ADBA1}" destId="{3210EE41-99CA-436A-9ED1-100879843380}" srcOrd="11" destOrd="0" presId="urn:microsoft.com/office/officeart/2005/8/layout/cycle1"/>
    <dgm:cxn modelId="{EAB6333E-F2A5-4ADA-940D-64D446D053CA}" type="presParOf" srcId="{D25AF21E-7B34-4E5B-9352-77B0D61ADBA1}" destId="{84F128E5-DAC7-42ED-BF33-B65168E90AE0}" srcOrd="12" destOrd="0" presId="urn:microsoft.com/office/officeart/2005/8/layout/cycle1"/>
    <dgm:cxn modelId="{A9CE6D19-59C7-460F-8BCF-8AEFDF7B6E13}" type="presParOf" srcId="{D25AF21E-7B34-4E5B-9352-77B0D61ADBA1}" destId="{756629BE-481A-4198-BF0E-2DC77EC20B93}" srcOrd="13" destOrd="0" presId="urn:microsoft.com/office/officeart/2005/8/layout/cycle1"/>
    <dgm:cxn modelId="{B641E44A-812F-4944-82ED-1F047772F486}" type="presParOf" srcId="{D25AF21E-7B34-4E5B-9352-77B0D61ADBA1}" destId="{B8E22951-9E6E-4884-8F6A-45C86693D926}"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F4A5E1-6F0D-4C31-AFC6-3E759073A9A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cs-CZ"/>
        </a:p>
      </dgm:t>
    </dgm:pt>
    <dgm:pt modelId="{04D7AD41-DB6A-4720-B89D-3A5CA3C7F6B9}">
      <dgm:prSet phldrT="[Text]"/>
      <dgm:spPr/>
      <dgm:t>
        <a:bodyPr/>
        <a:lstStyle/>
        <a:p>
          <a:r>
            <a:rPr lang="sk-SK" dirty="0" err="1"/>
            <a:t>ceasefire</a:t>
          </a:r>
          <a:endParaRPr lang="cs-CZ" dirty="0"/>
        </a:p>
      </dgm:t>
    </dgm:pt>
    <dgm:pt modelId="{44E57426-5D45-4442-A769-7A1681B16ED5}" type="parTrans" cxnId="{38054973-D2A2-4857-9541-41128C8BDE4E}">
      <dgm:prSet/>
      <dgm:spPr/>
      <dgm:t>
        <a:bodyPr/>
        <a:lstStyle/>
        <a:p>
          <a:endParaRPr lang="cs-CZ"/>
        </a:p>
      </dgm:t>
    </dgm:pt>
    <dgm:pt modelId="{EE2E5F45-1612-42BE-BAE5-0D7B7C4B36DA}" type="sibTrans" cxnId="{38054973-D2A2-4857-9541-41128C8BDE4E}">
      <dgm:prSet/>
      <dgm:spPr/>
      <dgm:t>
        <a:bodyPr/>
        <a:lstStyle/>
        <a:p>
          <a:endParaRPr lang="cs-CZ"/>
        </a:p>
      </dgm:t>
    </dgm:pt>
    <dgm:pt modelId="{7E88971C-5B26-41B8-B19D-C8A3942249E5}">
      <dgm:prSet phldrT="[Text]"/>
      <dgm:spPr/>
      <dgm:t>
        <a:bodyPr/>
        <a:lstStyle/>
        <a:p>
          <a:r>
            <a:rPr lang="sk-SK" dirty="0" err="1"/>
            <a:t>peace</a:t>
          </a:r>
          <a:endParaRPr lang="cs-CZ" dirty="0"/>
        </a:p>
      </dgm:t>
    </dgm:pt>
    <dgm:pt modelId="{F8CB8BB7-DED2-4B77-BBEB-A18E28CA1CB6}" type="parTrans" cxnId="{55FBAD88-490C-4F2A-9036-A23561E27893}">
      <dgm:prSet/>
      <dgm:spPr/>
      <dgm:t>
        <a:bodyPr/>
        <a:lstStyle/>
        <a:p>
          <a:endParaRPr lang="cs-CZ"/>
        </a:p>
      </dgm:t>
    </dgm:pt>
    <dgm:pt modelId="{3F74DE49-79CF-4D34-BE6F-598BB41FD0F3}" type="sibTrans" cxnId="{55FBAD88-490C-4F2A-9036-A23561E27893}">
      <dgm:prSet/>
      <dgm:spPr/>
      <dgm:t>
        <a:bodyPr/>
        <a:lstStyle/>
        <a:p>
          <a:endParaRPr lang="cs-CZ"/>
        </a:p>
      </dgm:t>
    </dgm:pt>
    <dgm:pt modelId="{85174DA3-2D3E-4E56-BBB5-320A40A3DB36}">
      <dgm:prSet phldrT="[Text]"/>
      <dgm:spPr/>
      <dgm:t>
        <a:bodyPr/>
        <a:lstStyle/>
        <a:p>
          <a:r>
            <a:rPr lang="sk-SK" dirty="0" err="1"/>
            <a:t>develop</a:t>
          </a:r>
          <a:endParaRPr lang="cs-CZ" dirty="0"/>
        </a:p>
      </dgm:t>
    </dgm:pt>
    <dgm:pt modelId="{C228B246-3789-4C09-A9DC-51749E80C7C8}" type="parTrans" cxnId="{0491917E-2399-46C2-AD4B-83298EA97B44}">
      <dgm:prSet/>
      <dgm:spPr/>
      <dgm:t>
        <a:bodyPr/>
        <a:lstStyle/>
        <a:p>
          <a:endParaRPr lang="cs-CZ"/>
        </a:p>
      </dgm:t>
    </dgm:pt>
    <dgm:pt modelId="{701EBD4B-35A7-4EEC-A898-596045FE16E6}" type="sibTrans" cxnId="{0491917E-2399-46C2-AD4B-83298EA97B44}">
      <dgm:prSet/>
      <dgm:spPr/>
      <dgm:t>
        <a:bodyPr/>
        <a:lstStyle/>
        <a:p>
          <a:endParaRPr lang="cs-CZ"/>
        </a:p>
      </dgm:t>
    </dgm:pt>
    <dgm:pt modelId="{2D026324-D69E-4669-97CC-785D56E21374}">
      <dgm:prSet phldrT="[Text]"/>
      <dgm:spPr/>
      <dgm:t>
        <a:bodyPr/>
        <a:lstStyle/>
        <a:p>
          <a:r>
            <a:rPr lang="sk-SK" dirty="0" err="1"/>
            <a:t>instability</a:t>
          </a:r>
          <a:endParaRPr lang="cs-CZ" dirty="0"/>
        </a:p>
      </dgm:t>
    </dgm:pt>
    <dgm:pt modelId="{CA18F26B-07A6-40D5-B6A9-2DC472F39984}" type="parTrans" cxnId="{3F8AEE43-6BE9-4CB8-AC55-FAFF063D4CC6}">
      <dgm:prSet/>
      <dgm:spPr/>
      <dgm:t>
        <a:bodyPr/>
        <a:lstStyle/>
        <a:p>
          <a:endParaRPr lang="cs-CZ"/>
        </a:p>
      </dgm:t>
    </dgm:pt>
    <dgm:pt modelId="{D7EA99D3-BA30-44C4-89F7-206E2657EB6F}" type="sibTrans" cxnId="{3F8AEE43-6BE9-4CB8-AC55-FAFF063D4CC6}">
      <dgm:prSet/>
      <dgm:spPr/>
      <dgm:t>
        <a:bodyPr/>
        <a:lstStyle/>
        <a:p>
          <a:endParaRPr lang="cs-CZ"/>
        </a:p>
      </dgm:t>
    </dgm:pt>
    <dgm:pt modelId="{634DF6A2-FF45-4703-8AC2-6D58171AF0E4}">
      <dgm:prSet phldrT="[Text]"/>
      <dgm:spPr/>
      <dgm:t>
        <a:bodyPr/>
        <a:lstStyle/>
        <a:p>
          <a:r>
            <a:rPr lang="sk-SK" dirty="0" err="1"/>
            <a:t>violence</a:t>
          </a:r>
          <a:endParaRPr lang="cs-CZ" dirty="0"/>
        </a:p>
      </dgm:t>
    </dgm:pt>
    <dgm:pt modelId="{9A53DCF8-69F1-48D4-9D08-D935D128885B}" type="parTrans" cxnId="{A9FDB2EE-7A7B-4E9C-B7E5-31B89193AFB5}">
      <dgm:prSet/>
      <dgm:spPr/>
      <dgm:t>
        <a:bodyPr/>
        <a:lstStyle/>
        <a:p>
          <a:endParaRPr lang="cs-CZ"/>
        </a:p>
      </dgm:t>
    </dgm:pt>
    <dgm:pt modelId="{E021C92F-27D5-408F-AB3A-38E48F91D853}" type="sibTrans" cxnId="{A9FDB2EE-7A7B-4E9C-B7E5-31B89193AFB5}">
      <dgm:prSet/>
      <dgm:spPr/>
      <dgm:t>
        <a:bodyPr/>
        <a:lstStyle/>
        <a:p>
          <a:endParaRPr lang="cs-CZ"/>
        </a:p>
      </dgm:t>
    </dgm:pt>
    <dgm:pt modelId="{B7E4A770-A01E-4C9E-BBA8-60555B820F09}" type="pres">
      <dgm:prSet presAssocID="{2FF4A5E1-6F0D-4C31-AFC6-3E759073A9AD}" presName="cycle" presStyleCnt="0">
        <dgm:presLayoutVars>
          <dgm:dir/>
          <dgm:resizeHandles val="exact"/>
        </dgm:presLayoutVars>
      </dgm:prSet>
      <dgm:spPr/>
      <dgm:t>
        <a:bodyPr/>
        <a:lstStyle/>
        <a:p>
          <a:endParaRPr lang="cs-CZ"/>
        </a:p>
      </dgm:t>
    </dgm:pt>
    <dgm:pt modelId="{5D72FAA9-523A-4BD5-BE16-93B3CEEBA19C}" type="pres">
      <dgm:prSet presAssocID="{04D7AD41-DB6A-4720-B89D-3A5CA3C7F6B9}" presName="node" presStyleLbl="node1" presStyleIdx="0" presStyleCnt="5">
        <dgm:presLayoutVars>
          <dgm:bulletEnabled val="1"/>
        </dgm:presLayoutVars>
      </dgm:prSet>
      <dgm:spPr/>
      <dgm:t>
        <a:bodyPr/>
        <a:lstStyle/>
        <a:p>
          <a:endParaRPr lang="cs-CZ"/>
        </a:p>
      </dgm:t>
    </dgm:pt>
    <dgm:pt modelId="{B7B1B2A3-695F-439B-859A-7E63638C40B1}" type="pres">
      <dgm:prSet presAssocID="{EE2E5F45-1612-42BE-BAE5-0D7B7C4B36DA}" presName="sibTrans" presStyleLbl="sibTrans2D1" presStyleIdx="0" presStyleCnt="5"/>
      <dgm:spPr/>
      <dgm:t>
        <a:bodyPr/>
        <a:lstStyle/>
        <a:p>
          <a:endParaRPr lang="cs-CZ"/>
        </a:p>
      </dgm:t>
    </dgm:pt>
    <dgm:pt modelId="{969B5C83-2671-46DE-8F72-2A0E694E937C}" type="pres">
      <dgm:prSet presAssocID="{EE2E5F45-1612-42BE-BAE5-0D7B7C4B36DA}" presName="connectorText" presStyleLbl="sibTrans2D1" presStyleIdx="0" presStyleCnt="5"/>
      <dgm:spPr/>
      <dgm:t>
        <a:bodyPr/>
        <a:lstStyle/>
        <a:p>
          <a:endParaRPr lang="cs-CZ"/>
        </a:p>
      </dgm:t>
    </dgm:pt>
    <dgm:pt modelId="{40FE8423-D2FA-4A50-BCF4-B5A74CE07CBA}" type="pres">
      <dgm:prSet presAssocID="{7E88971C-5B26-41B8-B19D-C8A3942249E5}" presName="node" presStyleLbl="node1" presStyleIdx="1" presStyleCnt="5">
        <dgm:presLayoutVars>
          <dgm:bulletEnabled val="1"/>
        </dgm:presLayoutVars>
      </dgm:prSet>
      <dgm:spPr/>
      <dgm:t>
        <a:bodyPr/>
        <a:lstStyle/>
        <a:p>
          <a:endParaRPr lang="cs-CZ"/>
        </a:p>
      </dgm:t>
    </dgm:pt>
    <dgm:pt modelId="{F8FF9111-6987-4196-8DDC-E40490CFD95F}" type="pres">
      <dgm:prSet presAssocID="{3F74DE49-79CF-4D34-BE6F-598BB41FD0F3}" presName="sibTrans" presStyleLbl="sibTrans2D1" presStyleIdx="1" presStyleCnt="5"/>
      <dgm:spPr/>
      <dgm:t>
        <a:bodyPr/>
        <a:lstStyle/>
        <a:p>
          <a:endParaRPr lang="cs-CZ"/>
        </a:p>
      </dgm:t>
    </dgm:pt>
    <dgm:pt modelId="{8439C13C-47B0-4ADF-B0E3-DF668073796B}" type="pres">
      <dgm:prSet presAssocID="{3F74DE49-79CF-4D34-BE6F-598BB41FD0F3}" presName="connectorText" presStyleLbl="sibTrans2D1" presStyleIdx="1" presStyleCnt="5"/>
      <dgm:spPr/>
      <dgm:t>
        <a:bodyPr/>
        <a:lstStyle/>
        <a:p>
          <a:endParaRPr lang="cs-CZ"/>
        </a:p>
      </dgm:t>
    </dgm:pt>
    <dgm:pt modelId="{C7461B96-A2A6-41AB-9273-7738A49115D6}" type="pres">
      <dgm:prSet presAssocID="{85174DA3-2D3E-4E56-BBB5-320A40A3DB36}" presName="node" presStyleLbl="node1" presStyleIdx="2" presStyleCnt="5">
        <dgm:presLayoutVars>
          <dgm:bulletEnabled val="1"/>
        </dgm:presLayoutVars>
      </dgm:prSet>
      <dgm:spPr/>
      <dgm:t>
        <a:bodyPr/>
        <a:lstStyle/>
        <a:p>
          <a:endParaRPr lang="cs-CZ"/>
        </a:p>
      </dgm:t>
    </dgm:pt>
    <dgm:pt modelId="{A0EFAB2F-E044-4F85-8D67-3D2A552FBD3B}" type="pres">
      <dgm:prSet presAssocID="{701EBD4B-35A7-4EEC-A898-596045FE16E6}" presName="sibTrans" presStyleLbl="sibTrans2D1" presStyleIdx="2" presStyleCnt="5"/>
      <dgm:spPr/>
      <dgm:t>
        <a:bodyPr/>
        <a:lstStyle/>
        <a:p>
          <a:endParaRPr lang="cs-CZ"/>
        </a:p>
      </dgm:t>
    </dgm:pt>
    <dgm:pt modelId="{F55F7360-98C8-4ABD-B51C-CA1EC1284393}" type="pres">
      <dgm:prSet presAssocID="{701EBD4B-35A7-4EEC-A898-596045FE16E6}" presName="connectorText" presStyleLbl="sibTrans2D1" presStyleIdx="2" presStyleCnt="5"/>
      <dgm:spPr/>
      <dgm:t>
        <a:bodyPr/>
        <a:lstStyle/>
        <a:p>
          <a:endParaRPr lang="cs-CZ"/>
        </a:p>
      </dgm:t>
    </dgm:pt>
    <dgm:pt modelId="{EB796583-3023-4CBE-82CA-3654DD093539}" type="pres">
      <dgm:prSet presAssocID="{2D026324-D69E-4669-97CC-785D56E21374}" presName="node" presStyleLbl="node1" presStyleIdx="3" presStyleCnt="5">
        <dgm:presLayoutVars>
          <dgm:bulletEnabled val="1"/>
        </dgm:presLayoutVars>
      </dgm:prSet>
      <dgm:spPr/>
      <dgm:t>
        <a:bodyPr/>
        <a:lstStyle/>
        <a:p>
          <a:endParaRPr lang="cs-CZ"/>
        </a:p>
      </dgm:t>
    </dgm:pt>
    <dgm:pt modelId="{63339430-88A6-4656-B9AD-6666C0D4F854}" type="pres">
      <dgm:prSet presAssocID="{D7EA99D3-BA30-44C4-89F7-206E2657EB6F}" presName="sibTrans" presStyleLbl="sibTrans2D1" presStyleIdx="3" presStyleCnt="5"/>
      <dgm:spPr/>
      <dgm:t>
        <a:bodyPr/>
        <a:lstStyle/>
        <a:p>
          <a:endParaRPr lang="cs-CZ"/>
        </a:p>
      </dgm:t>
    </dgm:pt>
    <dgm:pt modelId="{4168DCE1-E000-4B9B-A096-29A9627B6428}" type="pres">
      <dgm:prSet presAssocID="{D7EA99D3-BA30-44C4-89F7-206E2657EB6F}" presName="connectorText" presStyleLbl="sibTrans2D1" presStyleIdx="3" presStyleCnt="5"/>
      <dgm:spPr/>
      <dgm:t>
        <a:bodyPr/>
        <a:lstStyle/>
        <a:p>
          <a:endParaRPr lang="cs-CZ"/>
        </a:p>
      </dgm:t>
    </dgm:pt>
    <dgm:pt modelId="{826D4A07-C9BF-4E58-819D-BFAED3779A18}" type="pres">
      <dgm:prSet presAssocID="{634DF6A2-FF45-4703-8AC2-6D58171AF0E4}" presName="node" presStyleLbl="node1" presStyleIdx="4" presStyleCnt="5">
        <dgm:presLayoutVars>
          <dgm:bulletEnabled val="1"/>
        </dgm:presLayoutVars>
      </dgm:prSet>
      <dgm:spPr/>
      <dgm:t>
        <a:bodyPr/>
        <a:lstStyle/>
        <a:p>
          <a:endParaRPr lang="cs-CZ"/>
        </a:p>
      </dgm:t>
    </dgm:pt>
    <dgm:pt modelId="{CB2D1618-0025-4805-AA67-DD35FA1DF8EE}" type="pres">
      <dgm:prSet presAssocID="{E021C92F-27D5-408F-AB3A-38E48F91D853}" presName="sibTrans" presStyleLbl="sibTrans2D1" presStyleIdx="4" presStyleCnt="5"/>
      <dgm:spPr/>
      <dgm:t>
        <a:bodyPr/>
        <a:lstStyle/>
        <a:p>
          <a:endParaRPr lang="cs-CZ"/>
        </a:p>
      </dgm:t>
    </dgm:pt>
    <dgm:pt modelId="{AAD172AD-9630-45C6-B27F-7129038A84F9}" type="pres">
      <dgm:prSet presAssocID="{E021C92F-27D5-408F-AB3A-38E48F91D853}" presName="connectorText" presStyleLbl="sibTrans2D1" presStyleIdx="4" presStyleCnt="5"/>
      <dgm:spPr/>
      <dgm:t>
        <a:bodyPr/>
        <a:lstStyle/>
        <a:p>
          <a:endParaRPr lang="cs-CZ"/>
        </a:p>
      </dgm:t>
    </dgm:pt>
  </dgm:ptLst>
  <dgm:cxnLst>
    <dgm:cxn modelId="{43925988-0377-4378-B627-5BDCF6E92F5B}" type="presOf" srcId="{701EBD4B-35A7-4EEC-A898-596045FE16E6}" destId="{A0EFAB2F-E044-4F85-8D67-3D2A552FBD3B}" srcOrd="0" destOrd="0" presId="urn:microsoft.com/office/officeart/2005/8/layout/cycle2"/>
    <dgm:cxn modelId="{330CBD68-FF0A-495C-9E70-2114C7D204DC}" type="presOf" srcId="{634DF6A2-FF45-4703-8AC2-6D58171AF0E4}" destId="{826D4A07-C9BF-4E58-819D-BFAED3779A18}" srcOrd="0" destOrd="0" presId="urn:microsoft.com/office/officeart/2005/8/layout/cycle2"/>
    <dgm:cxn modelId="{580732BA-27A0-4DBA-95A2-41E0C91E563B}" type="presOf" srcId="{EE2E5F45-1612-42BE-BAE5-0D7B7C4B36DA}" destId="{B7B1B2A3-695F-439B-859A-7E63638C40B1}" srcOrd="0" destOrd="0" presId="urn:microsoft.com/office/officeart/2005/8/layout/cycle2"/>
    <dgm:cxn modelId="{38054973-D2A2-4857-9541-41128C8BDE4E}" srcId="{2FF4A5E1-6F0D-4C31-AFC6-3E759073A9AD}" destId="{04D7AD41-DB6A-4720-B89D-3A5CA3C7F6B9}" srcOrd="0" destOrd="0" parTransId="{44E57426-5D45-4442-A769-7A1681B16ED5}" sibTransId="{EE2E5F45-1612-42BE-BAE5-0D7B7C4B36DA}"/>
    <dgm:cxn modelId="{A9FDB2EE-7A7B-4E9C-B7E5-31B89193AFB5}" srcId="{2FF4A5E1-6F0D-4C31-AFC6-3E759073A9AD}" destId="{634DF6A2-FF45-4703-8AC2-6D58171AF0E4}" srcOrd="4" destOrd="0" parTransId="{9A53DCF8-69F1-48D4-9D08-D935D128885B}" sibTransId="{E021C92F-27D5-408F-AB3A-38E48F91D853}"/>
    <dgm:cxn modelId="{B61FA37E-8376-4C28-A5C7-7B0178E6039F}" type="presOf" srcId="{85174DA3-2D3E-4E56-BBB5-320A40A3DB36}" destId="{C7461B96-A2A6-41AB-9273-7738A49115D6}" srcOrd="0" destOrd="0" presId="urn:microsoft.com/office/officeart/2005/8/layout/cycle2"/>
    <dgm:cxn modelId="{5C44764C-5C44-4DF7-BB1E-EB58889D7D9C}" type="presOf" srcId="{701EBD4B-35A7-4EEC-A898-596045FE16E6}" destId="{F55F7360-98C8-4ABD-B51C-CA1EC1284393}" srcOrd="1" destOrd="0" presId="urn:microsoft.com/office/officeart/2005/8/layout/cycle2"/>
    <dgm:cxn modelId="{F8ECB484-438D-42F9-B40A-844813930C4A}" type="presOf" srcId="{3F74DE49-79CF-4D34-BE6F-598BB41FD0F3}" destId="{8439C13C-47B0-4ADF-B0E3-DF668073796B}" srcOrd="1" destOrd="0" presId="urn:microsoft.com/office/officeart/2005/8/layout/cycle2"/>
    <dgm:cxn modelId="{5D480B9C-30FF-485B-9E91-05E40446972B}" type="presOf" srcId="{2FF4A5E1-6F0D-4C31-AFC6-3E759073A9AD}" destId="{B7E4A770-A01E-4C9E-BBA8-60555B820F09}" srcOrd="0" destOrd="0" presId="urn:microsoft.com/office/officeart/2005/8/layout/cycle2"/>
    <dgm:cxn modelId="{3F8AEE43-6BE9-4CB8-AC55-FAFF063D4CC6}" srcId="{2FF4A5E1-6F0D-4C31-AFC6-3E759073A9AD}" destId="{2D026324-D69E-4669-97CC-785D56E21374}" srcOrd="3" destOrd="0" parTransId="{CA18F26B-07A6-40D5-B6A9-2DC472F39984}" sibTransId="{D7EA99D3-BA30-44C4-89F7-206E2657EB6F}"/>
    <dgm:cxn modelId="{6F4116E1-7203-4149-8E44-9E7B8FD68492}" type="presOf" srcId="{7E88971C-5B26-41B8-B19D-C8A3942249E5}" destId="{40FE8423-D2FA-4A50-BCF4-B5A74CE07CBA}" srcOrd="0" destOrd="0" presId="urn:microsoft.com/office/officeart/2005/8/layout/cycle2"/>
    <dgm:cxn modelId="{C01C2BF7-C7EB-4243-AE44-4DAAFED3A297}" type="presOf" srcId="{E021C92F-27D5-408F-AB3A-38E48F91D853}" destId="{CB2D1618-0025-4805-AA67-DD35FA1DF8EE}" srcOrd="0" destOrd="0" presId="urn:microsoft.com/office/officeart/2005/8/layout/cycle2"/>
    <dgm:cxn modelId="{55FBAD88-490C-4F2A-9036-A23561E27893}" srcId="{2FF4A5E1-6F0D-4C31-AFC6-3E759073A9AD}" destId="{7E88971C-5B26-41B8-B19D-C8A3942249E5}" srcOrd="1" destOrd="0" parTransId="{F8CB8BB7-DED2-4B77-BBEB-A18E28CA1CB6}" sibTransId="{3F74DE49-79CF-4D34-BE6F-598BB41FD0F3}"/>
    <dgm:cxn modelId="{0B175978-4331-4877-AA4F-D65DA6B70BDD}" type="presOf" srcId="{D7EA99D3-BA30-44C4-89F7-206E2657EB6F}" destId="{63339430-88A6-4656-B9AD-6666C0D4F854}" srcOrd="0" destOrd="0" presId="urn:microsoft.com/office/officeart/2005/8/layout/cycle2"/>
    <dgm:cxn modelId="{BF87B1AA-4904-4FCD-B58E-15D6FE8DFE2C}" type="presOf" srcId="{04D7AD41-DB6A-4720-B89D-3A5CA3C7F6B9}" destId="{5D72FAA9-523A-4BD5-BE16-93B3CEEBA19C}" srcOrd="0" destOrd="0" presId="urn:microsoft.com/office/officeart/2005/8/layout/cycle2"/>
    <dgm:cxn modelId="{7C6417F1-8DC7-40D7-B0AA-D204B925D5AA}" type="presOf" srcId="{EE2E5F45-1612-42BE-BAE5-0D7B7C4B36DA}" destId="{969B5C83-2671-46DE-8F72-2A0E694E937C}" srcOrd="1" destOrd="0" presId="urn:microsoft.com/office/officeart/2005/8/layout/cycle2"/>
    <dgm:cxn modelId="{E0722ACE-F764-4DA8-824E-0094928A3D7E}" type="presOf" srcId="{3F74DE49-79CF-4D34-BE6F-598BB41FD0F3}" destId="{F8FF9111-6987-4196-8DDC-E40490CFD95F}" srcOrd="0" destOrd="0" presId="urn:microsoft.com/office/officeart/2005/8/layout/cycle2"/>
    <dgm:cxn modelId="{6C783E73-31CF-40B0-B398-FF27FB808EA9}" type="presOf" srcId="{E021C92F-27D5-408F-AB3A-38E48F91D853}" destId="{AAD172AD-9630-45C6-B27F-7129038A84F9}" srcOrd="1" destOrd="0" presId="urn:microsoft.com/office/officeart/2005/8/layout/cycle2"/>
    <dgm:cxn modelId="{94BE8DE3-1521-48AB-84CC-BA44FE7A7D31}" type="presOf" srcId="{D7EA99D3-BA30-44C4-89F7-206E2657EB6F}" destId="{4168DCE1-E000-4B9B-A096-29A9627B6428}" srcOrd="1" destOrd="0" presId="urn:microsoft.com/office/officeart/2005/8/layout/cycle2"/>
    <dgm:cxn modelId="{B3BC53C5-AC9D-4BCA-A5F5-35F0E665A305}" type="presOf" srcId="{2D026324-D69E-4669-97CC-785D56E21374}" destId="{EB796583-3023-4CBE-82CA-3654DD093539}" srcOrd="0" destOrd="0" presId="urn:microsoft.com/office/officeart/2005/8/layout/cycle2"/>
    <dgm:cxn modelId="{0491917E-2399-46C2-AD4B-83298EA97B44}" srcId="{2FF4A5E1-6F0D-4C31-AFC6-3E759073A9AD}" destId="{85174DA3-2D3E-4E56-BBB5-320A40A3DB36}" srcOrd="2" destOrd="0" parTransId="{C228B246-3789-4C09-A9DC-51749E80C7C8}" sibTransId="{701EBD4B-35A7-4EEC-A898-596045FE16E6}"/>
    <dgm:cxn modelId="{758A4BB5-CD26-4C1B-938C-24504485853F}" type="presParOf" srcId="{B7E4A770-A01E-4C9E-BBA8-60555B820F09}" destId="{5D72FAA9-523A-4BD5-BE16-93B3CEEBA19C}" srcOrd="0" destOrd="0" presId="urn:microsoft.com/office/officeart/2005/8/layout/cycle2"/>
    <dgm:cxn modelId="{80FCC7DD-5CE9-47B0-8B6F-F8034349E4EF}" type="presParOf" srcId="{B7E4A770-A01E-4C9E-BBA8-60555B820F09}" destId="{B7B1B2A3-695F-439B-859A-7E63638C40B1}" srcOrd="1" destOrd="0" presId="urn:microsoft.com/office/officeart/2005/8/layout/cycle2"/>
    <dgm:cxn modelId="{39DC5DDA-2FE6-4AA4-9BF9-2996A755C632}" type="presParOf" srcId="{B7B1B2A3-695F-439B-859A-7E63638C40B1}" destId="{969B5C83-2671-46DE-8F72-2A0E694E937C}" srcOrd="0" destOrd="0" presId="urn:microsoft.com/office/officeart/2005/8/layout/cycle2"/>
    <dgm:cxn modelId="{446847B5-2B6E-40C8-BB2C-FFE6F0A01DD8}" type="presParOf" srcId="{B7E4A770-A01E-4C9E-BBA8-60555B820F09}" destId="{40FE8423-D2FA-4A50-BCF4-B5A74CE07CBA}" srcOrd="2" destOrd="0" presId="urn:microsoft.com/office/officeart/2005/8/layout/cycle2"/>
    <dgm:cxn modelId="{8825401F-C67C-495E-BE76-9F9B0ECDC310}" type="presParOf" srcId="{B7E4A770-A01E-4C9E-BBA8-60555B820F09}" destId="{F8FF9111-6987-4196-8DDC-E40490CFD95F}" srcOrd="3" destOrd="0" presId="urn:microsoft.com/office/officeart/2005/8/layout/cycle2"/>
    <dgm:cxn modelId="{74F7C4A9-1F48-47FB-849C-FEDE1415EB8F}" type="presParOf" srcId="{F8FF9111-6987-4196-8DDC-E40490CFD95F}" destId="{8439C13C-47B0-4ADF-B0E3-DF668073796B}" srcOrd="0" destOrd="0" presId="urn:microsoft.com/office/officeart/2005/8/layout/cycle2"/>
    <dgm:cxn modelId="{FC80A2F3-11B0-44FA-A387-661EB92CD4B7}" type="presParOf" srcId="{B7E4A770-A01E-4C9E-BBA8-60555B820F09}" destId="{C7461B96-A2A6-41AB-9273-7738A49115D6}" srcOrd="4" destOrd="0" presId="urn:microsoft.com/office/officeart/2005/8/layout/cycle2"/>
    <dgm:cxn modelId="{9C93DB3F-22C5-410D-B697-C2C39F454D0C}" type="presParOf" srcId="{B7E4A770-A01E-4C9E-BBA8-60555B820F09}" destId="{A0EFAB2F-E044-4F85-8D67-3D2A552FBD3B}" srcOrd="5" destOrd="0" presId="urn:microsoft.com/office/officeart/2005/8/layout/cycle2"/>
    <dgm:cxn modelId="{032B499B-C6D1-445F-94AF-462945F5E4BA}" type="presParOf" srcId="{A0EFAB2F-E044-4F85-8D67-3D2A552FBD3B}" destId="{F55F7360-98C8-4ABD-B51C-CA1EC1284393}" srcOrd="0" destOrd="0" presId="urn:microsoft.com/office/officeart/2005/8/layout/cycle2"/>
    <dgm:cxn modelId="{9278E695-7A7C-4F56-8A97-F291E367CB0E}" type="presParOf" srcId="{B7E4A770-A01E-4C9E-BBA8-60555B820F09}" destId="{EB796583-3023-4CBE-82CA-3654DD093539}" srcOrd="6" destOrd="0" presId="urn:microsoft.com/office/officeart/2005/8/layout/cycle2"/>
    <dgm:cxn modelId="{62A5E3BC-4134-4144-B405-B82C3D9FFBAE}" type="presParOf" srcId="{B7E4A770-A01E-4C9E-BBA8-60555B820F09}" destId="{63339430-88A6-4656-B9AD-6666C0D4F854}" srcOrd="7" destOrd="0" presId="urn:microsoft.com/office/officeart/2005/8/layout/cycle2"/>
    <dgm:cxn modelId="{7E3792F8-2EBF-433C-94C9-C391328B5C82}" type="presParOf" srcId="{63339430-88A6-4656-B9AD-6666C0D4F854}" destId="{4168DCE1-E000-4B9B-A096-29A9627B6428}" srcOrd="0" destOrd="0" presId="urn:microsoft.com/office/officeart/2005/8/layout/cycle2"/>
    <dgm:cxn modelId="{747F4E58-0013-4113-8434-6B64507F510C}" type="presParOf" srcId="{B7E4A770-A01E-4C9E-BBA8-60555B820F09}" destId="{826D4A07-C9BF-4E58-819D-BFAED3779A18}" srcOrd="8" destOrd="0" presId="urn:microsoft.com/office/officeart/2005/8/layout/cycle2"/>
    <dgm:cxn modelId="{978EA612-A895-4418-8DDD-3C57C6B6486C}" type="presParOf" srcId="{B7E4A770-A01E-4C9E-BBA8-60555B820F09}" destId="{CB2D1618-0025-4805-AA67-DD35FA1DF8EE}" srcOrd="9" destOrd="0" presId="urn:microsoft.com/office/officeart/2005/8/layout/cycle2"/>
    <dgm:cxn modelId="{9C6C45F3-2666-42C0-A5BA-62969D9DD808}" type="presParOf" srcId="{CB2D1618-0025-4805-AA67-DD35FA1DF8EE}" destId="{AAD172AD-9630-45C6-B27F-7129038A84F9}" srcOrd="0" destOrd="0" presId="urn:microsoft.com/office/officeart/2005/8/layout/cycle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3DE15-20E6-42FF-9EEF-E4ED9D8F30F7}">
      <dsp:nvSpPr>
        <dsp:cNvPr id="0" name=""/>
        <dsp:cNvSpPr/>
      </dsp:nvSpPr>
      <dsp:spPr>
        <a:xfrm>
          <a:off x="5557449" y="48699"/>
          <a:ext cx="1636811" cy="1636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resolution</a:t>
          </a:r>
        </a:p>
        <a:p>
          <a:pPr lvl="0" algn="ctr" defTabSz="889000">
            <a:lnSpc>
              <a:spcPct val="90000"/>
            </a:lnSpc>
            <a:spcBef>
              <a:spcPct val="0"/>
            </a:spcBef>
            <a:spcAft>
              <a:spcPct val="35000"/>
            </a:spcAft>
          </a:pPr>
          <a:r>
            <a:rPr lang="en-US" sz="1600" i="1" kern="1200" dirty="0" smtClean="0"/>
            <a:t>(mediation, negotiated settlement)</a:t>
          </a:r>
          <a:endParaRPr lang="cs-CZ" sz="1600" i="1" kern="1200" dirty="0"/>
        </a:p>
      </dsp:txBody>
      <dsp:txXfrm>
        <a:off x="5557449" y="48699"/>
        <a:ext cx="1636811" cy="1636811"/>
      </dsp:txXfrm>
    </dsp:sp>
    <dsp:sp modelId="{C907FC62-107E-463A-8AC2-7036D8CFD7C8}">
      <dsp:nvSpPr>
        <dsp:cNvPr id="0" name=""/>
        <dsp:cNvSpPr/>
      </dsp:nvSpPr>
      <dsp:spPr>
        <a:xfrm>
          <a:off x="1706226" y="1244"/>
          <a:ext cx="6137947" cy="6137947"/>
        </a:xfrm>
        <a:prstGeom prst="circularArrow">
          <a:avLst>
            <a:gd name="adj1" fmla="val 5200"/>
            <a:gd name="adj2" fmla="val 335907"/>
            <a:gd name="adj3" fmla="val 21293265"/>
            <a:gd name="adj4" fmla="val 19766219"/>
            <a:gd name="adj5" fmla="val 6067"/>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B6759B-F496-49F4-B5C5-8E3A255AA9DE}">
      <dsp:nvSpPr>
        <dsp:cNvPr id="0" name=""/>
        <dsp:cNvSpPr/>
      </dsp:nvSpPr>
      <dsp:spPr>
        <a:xfrm>
          <a:off x="6546708" y="3093326"/>
          <a:ext cx="1636811" cy="1636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post-conflict reconstruction</a:t>
          </a:r>
        </a:p>
        <a:p>
          <a:pPr lvl="0" algn="ctr" defTabSz="889000">
            <a:lnSpc>
              <a:spcPct val="90000"/>
            </a:lnSpc>
            <a:spcBef>
              <a:spcPct val="0"/>
            </a:spcBef>
            <a:spcAft>
              <a:spcPct val="35000"/>
            </a:spcAft>
          </a:pPr>
          <a:r>
            <a:rPr lang="en-US" sz="1600" i="1" kern="1200" dirty="0" smtClean="0"/>
            <a:t>(DDR, SSR)</a:t>
          </a:r>
          <a:endParaRPr lang="cs-CZ" sz="1600" i="1" kern="1200" dirty="0"/>
        </a:p>
      </dsp:txBody>
      <dsp:txXfrm>
        <a:off x="6546708" y="3093326"/>
        <a:ext cx="1636811" cy="1636811"/>
      </dsp:txXfrm>
    </dsp:sp>
    <dsp:sp modelId="{95E1A950-345A-4126-A588-E5F544AE1DFD}">
      <dsp:nvSpPr>
        <dsp:cNvPr id="0" name=""/>
        <dsp:cNvSpPr/>
      </dsp:nvSpPr>
      <dsp:spPr>
        <a:xfrm>
          <a:off x="1706226" y="1244"/>
          <a:ext cx="6137947" cy="6137947"/>
        </a:xfrm>
        <a:prstGeom prst="circularArrow">
          <a:avLst>
            <a:gd name="adj1" fmla="val 5200"/>
            <a:gd name="adj2" fmla="val 335907"/>
            <a:gd name="adj3" fmla="val 4014722"/>
            <a:gd name="adj4" fmla="val 2253411"/>
            <a:gd name="adj5" fmla="val 6067"/>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B123B7-EB5B-411A-A632-940009D1D33E}">
      <dsp:nvSpPr>
        <dsp:cNvPr id="0" name=""/>
        <dsp:cNvSpPr/>
      </dsp:nvSpPr>
      <dsp:spPr>
        <a:xfrm>
          <a:off x="3956794" y="4975009"/>
          <a:ext cx="1636811" cy="1636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structural prevention</a:t>
          </a:r>
        </a:p>
        <a:p>
          <a:pPr lvl="0" algn="ctr" defTabSz="889000">
            <a:lnSpc>
              <a:spcPct val="90000"/>
            </a:lnSpc>
            <a:spcBef>
              <a:spcPct val="0"/>
            </a:spcBef>
            <a:spcAft>
              <a:spcPct val="35000"/>
            </a:spcAft>
          </a:pPr>
          <a:r>
            <a:rPr lang="en-US" sz="1600" i="1" kern="1200" dirty="0" smtClean="0"/>
            <a:t>(stabilization projects, HR support)</a:t>
          </a:r>
          <a:endParaRPr lang="cs-CZ" sz="1600" i="1" kern="1200" dirty="0"/>
        </a:p>
      </dsp:txBody>
      <dsp:txXfrm>
        <a:off x="3956794" y="4975009"/>
        <a:ext cx="1636811" cy="1636811"/>
      </dsp:txXfrm>
    </dsp:sp>
    <dsp:sp modelId="{53A20B5C-BABF-46AC-A990-E267EBAE422F}">
      <dsp:nvSpPr>
        <dsp:cNvPr id="0" name=""/>
        <dsp:cNvSpPr/>
      </dsp:nvSpPr>
      <dsp:spPr>
        <a:xfrm>
          <a:off x="1706226" y="1244"/>
          <a:ext cx="6137947" cy="6137947"/>
        </a:xfrm>
        <a:prstGeom prst="circularArrow">
          <a:avLst>
            <a:gd name="adj1" fmla="val 5200"/>
            <a:gd name="adj2" fmla="val 335907"/>
            <a:gd name="adj3" fmla="val 8210682"/>
            <a:gd name="adj4" fmla="val 6449371"/>
            <a:gd name="adj5" fmla="val 6067"/>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0F1A83-EAB9-4A12-A7F6-C0D5B5A616A0}">
      <dsp:nvSpPr>
        <dsp:cNvPr id="0" name=""/>
        <dsp:cNvSpPr/>
      </dsp:nvSpPr>
      <dsp:spPr>
        <a:xfrm>
          <a:off x="1366879" y="3093326"/>
          <a:ext cx="1636811" cy="1636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direct prevention</a:t>
          </a:r>
        </a:p>
        <a:p>
          <a:pPr lvl="0" algn="ctr" defTabSz="889000">
            <a:lnSpc>
              <a:spcPct val="90000"/>
            </a:lnSpc>
            <a:spcBef>
              <a:spcPct val="0"/>
            </a:spcBef>
            <a:spcAft>
              <a:spcPct val="35000"/>
            </a:spcAft>
          </a:pPr>
          <a:r>
            <a:rPr lang="en-US" sz="1600" i="1" kern="1200" dirty="0" smtClean="0"/>
            <a:t>(crisis diplomacy)</a:t>
          </a:r>
          <a:endParaRPr lang="cs-CZ" sz="1600" i="1" kern="1200" dirty="0"/>
        </a:p>
      </dsp:txBody>
      <dsp:txXfrm>
        <a:off x="1366879" y="3093326"/>
        <a:ext cx="1636811" cy="1636811"/>
      </dsp:txXfrm>
    </dsp:sp>
    <dsp:sp modelId="{3210EE41-99CA-436A-9ED1-100879843380}">
      <dsp:nvSpPr>
        <dsp:cNvPr id="0" name=""/>
        <dsp:cNvSpPr/>
      </dsp:nvSpPr>
      <dsp:spPr>
        <a:xfrm>
          <a:off x="1706226" y="1244"/>
          <a:ext cx="6137947" cy="6137947"/>
        </a:xfrm>
        <a:prstGeom prst="circularArrow">
          <a:avLst>
            <a:gd name="adj1" fmla="val 5200"/>
            <a:gd name="adj2" fmla="val 335907"/>
            <a:gd name="adj3" fmla="val 12297874"/>
            <a:gd name="adj4" fmla="val 10770828"/>
            <a:gd name="adj5" fmla="val 6067"/>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6629BE-481A-4198-BF0E-2DC77EC20B93}">
      <dsp:nvSpPr>
        <dsp:cNvPr id="0" name=""/>
        <dsp:cNvSpPr/>
      </dsp:nvSpPr>
      <dsp:spPr>
        <a:xfrm>
          <a:off x="2356139" y="48699"/>
          <a:ext cx="1636811" cy="1636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management</a:t>
          </a:r>
        </a:p>
        <a:p>
          <a:pPr lvl="0" algn="ctr" defTabSz="889000">
            <a:lnSpc>
              <a:spcPct val="90000"/>
            </a:lnSpc>
            <a:spcBef>
              <a:spcPct val="0"/>
            </a:spcBef>
            <a:spcAft>
              <a:spcPct val="35000"/>
            </a:spcAft>
          </a:pPr>
          <a:r>
            <a:rPr lang="en-US" sz="1600" i="1" kern="1200" dirty="0" smtClean="0"/>
            <a:t>(peacekeeping, arms embargo)</a:t>
          </a:r>
          <a:endParaRPr lang="cs-CZ" sz="1600" i="1" kern="1200" dirty="0"/>
        </a:p>
      </dsp:txBody>
      <dsp:txXfrm>
        <a:off x="2356139" y="48699"/>
        <a:ext cx="1636811" cy="1636811"/>
      </dsp:txXfrm>
    </dsp:sp>
    <dsp:sp modelId="{B8E22951-9E6E-4884-8F6A-45C86693D926}">
      <dsp:nvSpPr>
        <dsp:cNvPr id="0" name=""/>
        <dsp:cNvSpPr/>
      </dsp:nvSpPr>
      <dsp:spPr>
        <a:xfrm>
          <a:off x="1706226" y="1244"/>
          <a:ext cx="6137947" cy="6137947"/>
        </a:xfrm>
        <a:prstGeom prst="circularArrow">
          <a:avLst>
            <a:gd name="adj1" fmla="val 5200"/>
            <a:gd name="adj2" fmla="val 335907"/>
            <a:gd name="adj3" fmla="val 16865710"/>
            <a:gd name="adj4" fmla="val 15198382"/>
            <a:gd name="adj5" fmla="val 6067"/>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2FAA9-523A-4BD5-BE16-93B3CEEBA19C}">
      <dsp:nvSpPr>
        <dsp:cNvPr id="0" name=""/>
        <dsp:cNvSpPr/>
      </dsp:nvSpPr>
      <dsp:spPr>
        <a:xfrm>
          <a:off x="2554700" y="1367"/>
          <a:ext cx="1257531" cy="125753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sk-SK" sz="1700" kern="1200" dirty="0" err="1"/>
            <a:t>ceasefire</a:t>
          </a:r>
          <a:endParaRPr lang="cs-CZ" sz="1700" kern="1200" dirty="0"/>
        </a:p>
      </dsp:txBody>
      <dsp:txXfrm>
        <a:off x="2738861" y="185528"/>
        <a:ext cx="889209" cy="889209"/>
      </dsp:txXfrm>
    </dsp:sp>
    <dsp:sp modelId="{B7B1B2A3-695F-439B-859A-7E63638C40B1}">
      <dsp:nvSpPr>
        <dsp:cNvPr id="0" name=""/>
        <dsp:cNvSpPr/>
      </dsp:nvSpPr>
      <dsp:spPr>
        <a:xfrm rot="2160000">
          <a:off x="3772469" y="967270"/>
          <a:ext cx="334214" cy="4244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cs-CZ" sz="1400" kern="1200"/>
        </a:p>
      </dsp:txBody>
      <dsp:txXfrm>
        <a:off x="3782043" y="1022686"/>
        <a:ext cx="233950" cy="254650"/>
      </dsp:txXfrm>
    </dsp:sp>
    <dsp:sp modelId="{40FE8423-D2FA-4A50-BCF4-B5A74CE07CBA}">
      <dsp:nvSpPr>
        <dsp:cNvPr id="0" name=""/>
        <dsp:cNvSpPr/>
      </dsp:nvSpPr>
      <dsp:spPr>
        <a:xfrm>
          <a:off x="4082225" y="1111179"/>
          <a:ext cx="1257531" cy="125753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sk-SK" sz="1700" kern="1200" dirty="0" err="1"/>
            <a:t>peace</a:t>
          </a:r>
          <a:endParaRPr lang="cs-CZ" sz="1700" kern="1200" dirty="0"/>
        </a:p>
      </dsp:txBody>
      <dsp:txXfrm>
        <a:off x="4266386" y="1295340"/>
        <a:ext cx="889209" cy="889209"/>
      </dsp:txXfrm>
    </dsp:sp>
    <dsp:sp modelId="{F8FF9111-6987-4196-8DDC-E40490CFD95F}">
      <dsp:nvSpPr>
        <dsp:cNvPr id="0" name=""/>
        <dsp:cNvSpPr/>
      </dsp:nvSpPr>
      <dsp:spPr>
        <a:xfrm rot="6480000">
          <a:off x="4255075" y="2416596"/>
          <a:ext cx="334214" cy="4244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cs-CZ" sz="1400" kern="1200"/>
        </a:p>
      </dsp:txBody>
      <dsp:txXfrm rot="10800000">
        <a:off x="4320699" y="2453801"/>
        <a:ext cx="233950" cy="254650"/>
      </dsp:txXfrm>
    </dsp:sp>
    <dsp:sp modelId="{C7461B96-A2A6-41AB-9273-7738A49115D6}">
      <dsp:nvSpPr>
        <dsp:cNvPr id="0" name=""/>
        <dsp:cNvSpPr/>
      </dsp:nvSpPr>
      <dsp:spPr>
        <a:xfrm>
          <a:off x="3498762" y="2906891"/>
          <a:ext cx="1257531" cy="125753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sk-SK" sz="1700" kern="1200" dirty="0" err="1"/>
            <a:t>develop</a:t>
          </a:r>
          <a:endParaRPr lang="cs-CZ" sz="1700" kern="1200" dirty="0"/>
        </a:p>
      </dsp:txBody>
      <dsp:txXfrm>
        <a:off x="3682923" y="3091052"/>
        <a:ext cx="889209" cy="889209"/>
      </dsp:txXfrm>
    </dsp:sp>
    <dsp:sp modelId="{A0EFAB2F-E044-4F85-8D67-3D2A552FBD3B}">
      <dsp:nvSpPr>
        <dsp:cNvPr id="0" name=""/>
        <dsp:cNvSpPr/>
      </dsp:nvSpPr>
      <dsp:spPr>
        <a:xfrm rot="10800000">
          <a:off x="3025818" y="3323449"/>
          <a:ext cx="334214" cy="4244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cs-CZ" sz="1400" kern="1200"/>
        </a:p>
      </dsp:txBody>
      <dsp:txXfrm rot="10800000">
        <a:off x="3126082" y="3408332"/>
        <a:ext cx="233950" cy="254650"/>
      </dsp:txXfrm>
    </dsp:sp>
    <dsp:sp modelId="{EB796583-3023-4CBE-82CA-3654DD093539}">
      <dsp:nvSpPr>
        <dsp:cNvPr id="0" name=""/>
        <dsp:cNvSpPr/>
      </dsp:nvSpPr>
      <dsp:spPr>
        <a:xfrm>
          <a:off x="1610638" y="2906891"/>
          <a:ext cx="1257531" cy="125753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sk-SK" sz="1700" kern="1200" dirty="0" err="1"/>
            <a:t>instability</a:t>
          </a:r>
          <a:endParaRPr lang="cs-CZ" sz="1700" kern="1200" dirty="0"/>
        </a:p>
      </dsp:txBody>
      <dsp:txXfrm>
        <a:off x="1794799" y="3091052"/>
        <a:ext cx="889209" cy="889209"/>
      </dsp:txXfrm>
    </dsp:sp>
    <dsp:sp modelId="{63339430-88A6-4656-B9AD-6666C0D4F854}">
      <dsp:nvSpPr>
        <dsp:cNvPr id="0" name=""/>
        <dsp:cNvSpPr/>
      </dsp:nvSpPr>
      <dsp:spPr>
        <a:xfrm rot="15120000">
          <a:off x="1783489" y="2434588"/>
          <a:ext cx="334214" cy="4244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cs-CZ" sz="1400" kern="1200"/>
        </a:p>
      </dsp:txBody>
      <dsp:txXfrm rot="10800000">
        <a:off x="1849113" y="2567149"/>
        <a:ext cx="233950" cy="254650"/>
      </dsp:txXfrm>
    </dsp:sp>
    <dsp:sp modelId="{826D4A07-C9BF-4E58-819D-BFAED3779A18}">
      <dsp:nvSpPr>
        <dsp:cNvPr id="0" name=""/>
        <dsp:cNvSpPr/>
      </dsp:nvSpPr>
      <dsp:spPr>
        <a:xfrm>
          <a:off x="1027176" y="1111179"/>
          <a:ext cx="1257531" cy="125753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sk-SK" sz="1700" kern="1200" dirty="0" err="1"/>
            <a:t>violence</a:t>
          </a:r>
          <a:endParaRPr lang="cs-CZ" sz="1700" kern="1200" dirty="0"/>
        </a:p>
      </dsp:txBody>
      <dsp:txXfrm>
        <a:off x="1211337" y="1295340"/>
        <a:ext cx="889209" cy="889209"/>
      </dsp:txXfrm>
    </dsp:sp>
    <dsp:sp modelId="{CB2D1618-0025-4805-AA67-DD35FA1DF8EE}">
      <dsp:nvSpPr>
        <dsp:cNvPr id="0" name=""/>
        <dsp:cNvSpPr/>
      </dsp:nvSpPr>
      <dsp:spPr>
        <a:xfrm rot="19440000">
          <a:off x="2244944" y="978390"/>
          <a:ext cx="334214" cy="4244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cs-CZ" sz="1400" kern="1200"/>
        </a:p>
      </dsp:txBody>
      <dsp:txXfrm>
        <a:off x="2254518" y="1092740"/>
        <a:ext cx="233950" cy="254650"/>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33D7C2-5ADD-44E0-8E45-8BF0C4E2C724}" type="datetimeFigureOut">
              <a:rPr lang="cs-CZ" smtClean="0"/>
              <a:t>16.10.2018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852554-46D1-461C-8965-E5441296FE0A}" type="slidenum">
              <a:rPr lang="cs-CZ" smtClean="0"/>
              <a:t>‹#›</a:t>
            </a:fld>
            <a:endParaRPr lang="cs-CZ"/>
          </a:p>
        </p:txBody>
      </p:sp>
    </p:spTree>
    <p:extLst>
      <p:ext uri="{BB962C8B-B14F-4D97-AF65-F5344CB8AC3E}">
        <p14:creationId xmlns:p14="http://schemas.microsoft.com/office/powerpoint/2010/main" val="55554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D852554-46D1-461C-8965-E5441296FE0A}" type="slidenum">
              <a:rPr lang="cs-CZ" smtClean="0"/>
              <a:t>1</a:t>
            </a:fld>
            <a:endParaRPr lang="cs-CZ"/>
          </a:p>
        </p:txBody>
      </p:sp>
    </p:spTree>
    <p:extLst>
      <p:ext uri="{BB962C8B-B14F-4D97-AF65-F5344CB8AC3E}">
        <p14:creationId xmlns:p14="http://schemas.microsoft.com/office/powerpoint/2010/main" val="3518184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Victimization over time</a:t>
            </a:r>
          </a:p>
          <a:p>
            <a:r>
              <a:rPr lang="en-US" dirty="0" smtClean="0"/>
              <a:t>Incompatibility of belief systems</a:t>
            </a:r>
          </a:p>
          <a:p>
            <a:r>
              <a:rPr lang="en-US" dirty="0" smtClean="0"/>
              <a:t>Extreme fractionalization</a:t>
            </a:r>
          </a:p>
          <a:p>
            <a:r>
              <a:rPr lang="en-US" dirty="0" smtClean="0"/>
              <a:t>War profiteering</a:t>
            </a:r>
          </a:p>
          <a:p>
            <a:r>
              <a:rPr lang="en-US" dirty="0" smtClean="0"/>
              <a:t>Loss-of-face</a:t>
            </a:r>
            <a:r>
              <a:rPr lang="en-US" baseline="0" dirty="0" smtClean="0"/>
              <a:t> incentive</a:t>
            </a:r>
          </a:p>
          <a:p>
            <a:r>
              <a:rPr lang="en-US" baseline="0" dirty="0" smtClean="0"/>
              <a:t>Acknowledging legitimacy and sovereignty</a:t>
            </a:r>
            <a:endParaRPr lang="cs-CZ" dirty="0"/>
          </a:p>
        </p:txBody>
      </p:sp>
      <p:sp>
        <p:nvSpPr>
          <p:cNvPr id="4" name="Zástupný symbol pro číslo snímku 3"/>
          <p:cNvSpPr>
            <a:spLocks noGrp="1"/>
          </p:cNvSpPr>
          <p:nvPr>
            <p:ph type="sldNum" sz="quarter" idx="10"/>
          </p:nvPr>
        </p:nvSpPr>
        <p:spPr/>
        <p:txBody>
          <a:bodyPr/>
          <a:lstStyle/>
          <a:p>
            <a:fld id="{AD852554-46D1-461C-8965-E5441296FE0A}" type="slidenum">
              <a:rPr lang="cs-CZ" smtClean="0"/>
              <a:t>2</a:t>
            </a:fld>
            <a:endParaRPr lang="cs-CZ"/>
          </a:p>
        </p:txBody>
      </p:sp>
    </p:spTree>
    <p:extLst>
      <p:ext uri="{BB962C8B-B14F-4D97-AF65-F5344CB8AC3E}">
        <p14:creationId xmlns:p14="http://schemas.microsoft.com/office/powerpoint/2010/main" val="2433278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D852554-46D1-461C-8965-E5441296FE0A}" type="slidenum">
              <a:rPr lang="cs-CZ" smtClean="0"/>
              <a:t>7</a:t>
            </a:fld>
            <a:endParaRPr lang="cs-CZ"/>
          </a:p>
        </p:txBody>
      </p:sp>
    </p:spTree>
    <p:extLst>
      <p:ext uri="{BB962C8B-B14F-4D97-AF65-F5344CB8AC3E}">
        <p14:creationId xmlns:p14="http://schemas.microsoft.com/office/powerpoint/2010/main" val="926278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D852554-46D1-461C-8965-E5441296FE0A}" type="slidenum">
              <a:rPr lang="cs-CZ" smtClean="0"/>
              <a:t>11</a:t>
            </a:fld>
            <a:endParaRPr lang="cs-CZ"/>
          </a:p>
        </p:txBody>
      </p:sp>
    </p:spTree>
    <p:extLst>
      <p:ext uri="{BB962C8B-B14F-4D97-AF65-F5344CB8AC3E}">
        <p14:creationId xmlns:p14="http://schemas.microsoft.com/office/powerpoint/2010/main" val="3917283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D852554-46D1-461C-8965-E5441296FE0A}" type="slidenum">
              <a:rPr lang="cs-CZ" smtClean="0"/>
              <a:t>14</a:t>
            </a:fld>
            <a:endParaRPr lang="cs-CZ"/>
          </a:p>
        </p:txBody>
      </p:sp>
    </p:spTree>
    <p:extLst>
      <p:ext uri="{BB962C8B-B14F-4D97-AF65-F5344CB8AC3E}">
        <p14:creationId xmlns:p14="http://schemas.microsoft.com/office/powerpoint/2010/main" val="21627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10/16/2018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International security - ire107</a:t>
            </a:r>
          </a:p>
        </p:txBody>
      </p:sp>
      <p:sp>
        <p:nvSpPr>
          <p:cNvPr id="3" name="Subtitle 2"/>
          <p:cNvSpPr>
            <a:spLocks noGrp="1"/>
          </p:cNvSpPr>
          <p:nvPr>
            <p:ph type="subTitle" idx="1"/>
          </p:nvPr>
        </p:nvSpPr>
        <p:spPr/>
        <p:txBody>
          <a:bodyPr/>
          <a:lstStyle/>
          <a:p>
            <a:r>
              <a:rPr lang="en-US" dirty="0"/>
              <a:t>Fall 2018</a:t>
            </a:r>
          </a:p>
        </p:txBody>
      </p:sp>
      <p:sp>
        <p:nvSpPr>
          <p:cNvPr id="4" name="TextovéPole 3">
            <a:extLst>
              <a:ext uri="{FF2B5EF4-FFF2-40B4-BE49-F238E27FC236}">
                <a16:creationId xmlns:a16="http://schemas.microsoft.com/office/drawing/2014/main" id="{35946710-89F4-4684-BC70-5FBE93D4D3B2}"/>
              </a:ext>
            </a:extLst>
          </p:cNvPr>
          <p:cNvSpPr txBox="1"/>
          <p:nvPr/>
        </p:nvSpPr>
        <p:spPr>
          <a:xfrm>
            <a:off x="704021" y="5181600"/>
            <a:ext cx="7024954" cy="70788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smtClean="0">
                <a:solidFill>
                  <a:schemeClr val="bg1"/>
                </a:solidFill>
              </a:rPr>
              <a:t>Conflict management</a:t>
            </a:r>
            <a:endParaRPr lang="en-US" sz="4000" b="1" dirty="0">
              <a:solidFill>
                <a:schemeClr val="bg1"/>
              </a:solidFill>
            </a:endParaRPr>
          </a:p>
        </p:txBody>
      </p:sp>
      <p:sp>
        <p:nvSpPr>
          <p:cNvPr id="5" name="TextovéPole 4">
            <a:extLst>
              <a:ext uri="{FF2B5EF4-FFF2-40B4-BE49-F238E27FC236}">
                <a16:creationId xmlns:a16="http://schemas.microsoft.com/office/drawing/2014/main" id="{27D2B24F-EDAE-42E3-8C48-E4CF6DC79392}"/>
              </a:ext>
            </a:extLst>
          </p:cNvPr>
          <p:cNvSpPr txBox="1"/>
          <p:nvPr/>
        </p:nvSpPr>
        <p:spPr>
          <a:xfrm>
            <a:off x="9267825" y="5181600"/>
            <a:ext cx="257175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dirty="0">
                <a:solidFill>
                  <a:schemeClr val="bg1"/>
                </a:solidFill>
              </a:rPr>
              <a:t>dr. Martin </a:t>
            </a:r>
            <a:r>
              <a:rPr lang="cs-CZ" dirty="0" err="1">
                <a:solidFill>
                  <a:schemeClr val="bg1"/>
                </a:solidFill>
              </a:rPr>
              <a:t>Chovančík</a:t>
            </a:r>
          </a:p>
          <a:p>
            <a:r>
              <a:rPr lang="cs-CZ" dirty="0">
                <a:solidFill>
                  <a:schemeClr val="bg1"/>
                </a:solidFill>
              </a:rPr>
              <a:t>dr. Petr Suchý</a:t>
            </a:r>
          </a:p>
          <a:p>
            <a:r>
              <a:rPr lang="cs-CZ" dirty="0">
                <a:solidFill>
                  <a:schemeClr val="bg1"/>
                </a:solidFill>
              </a:rPr>
              <a:t>dr. </a:t>
            </a:r>
            <a:r>
              <a:rPr lang="cs-CZ" dirty="0" err="1">
                <a:solidFill>
                  <a:schemeClr val="bg1"/>
                </a:solidFill>
              </a:rPr>
              <a:t>Maya</a:t>
            </a:r>
            <a:r>
              <a:rPr lang="cs-CZ" dirty="0">
                <a:solidFill>
                  <a:schemeClr val="bg1"/>
                </a:solidFill>
              </a:rPr>
              <a:t> </a:t>
            </a:r>
            <a:r>
              <a:rPr lang="cs-CZ" dirty="0" err="1">
                <a:solidFill>
                  <a:schemeClr val="bg1"/>
                </a:solidFill>
              </a:rPr>
              <a:t>Hadar</a:t>
            </a:r>
          </a:p>
        </p:txBody>
      </p:sp>
    </p:spTree>
    <p:extLst>
      <p:ext uri="{BB962C8B-B14F-4D97-AF65-F5344CB8AC3E}">
        <p14:creationId xmlns:p14="http://schemas.microsoft.com/office/powerpoint/2010/main" val="401567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Conflict management</a:t>
            </a:r>
            <a:endParaRPr lang="cs-CZ" dirty="0"/>
          </a:p>
        </p:txBody>
      </p:sp>
      <p:sp>
        <p:nvSpPr>
          <p:cNvPr id="3" name="Zástupný symbol pro obsah 2"/>
          <p:cNvSpPr>
            <a:spLocks noGrp="1"/>
          </p:cNvSpPr>
          <p:nvPr>
            <p:ph idx="1"/>
          </p:nvPr>
        </p:nvSpPr>
        <p:spPr>
          <a:xfrm>
            <a:off x="581193" y="2314310"/>
            <a:ext cx="7469987" cy="4365270"/>
          </a:xfrm>
        </p:spPr>
        <p:txBody>
          <a:bodyPr>
            <a:normAutofit fontScale="92500" lnSpcReduction="20000"/>
          </a:bodyPr>
          <a:lstStyle/>
          <a:p>
            <a:r>
              <a:rPr lang="en-US" b="1" dirty="0" smtClean="0"/>
              <a:t>Conflict management de-escalation </a:t>
            </a:r>
            <a:r>
              <a:rPr lang="en-US" b="1" dirty="0" smtClean="0"/>
              <a:t>strategies</a:t>
            </a:r>
          </a:p>
          <a:p>
            <a:endParaRPr lang="en-US" dirty="0" smtClean="0"/>
          </a:p>
          <a:p>
            <a:r>
              <a:rPr lang="en-US" dirty="0" smtClean="0"/>
              <a:t>GRIT graduated reciprocation in tension-reduction</a:t>
            </a:r>
          </a:p>
          <a:p>
            <a:pPr lvl="1"/>
            <a:r>
              <a:rPr lang="en-US" dirty="0" smtClean="0"/>
              <a:t>One-sided announcement of conciliatory measures, which continues even without immediate </a:t>
            </a:r>
            <a:r>
              <a:rPr lang="en-US" dirty="0" smtClean="0"/>
              <a:t>reciprocity</a:t>
            </a:r>
          </a:p>
          <a:p>
            <a:pPr lvl="1"/>
            <a:endParaRPr lang="en-US" dirty="0" smtClean="0"/>
          </a:p>
          <a:p>
            <a:r>
              <a:rPr lang="en-US" dirty="0" smtClean="0"/>
              <a:t>TFT </a:t>
            </a:r>
            <a:r>
              <a:rPr lang="en-US" dirty="0"/>
              <a:t>Tit for Tat</a:t>
            </a:r>
          </a:p>
          <a:p>
            <a:pPr lvl="1"/>
            <a:r>
              <a:rPr lang="en-US" dirty="0"/>
              <a:t>Simulation and game theory based</a:t>
            </a:r>
          </a:p>
          <a:p>
            <a:pPr lvl="1"/>
            <a:r>
              <a:rPr lang="en-US" dirty="0"/>
              <a:t>Initiate cooperative stance, and then reciprocate consistently depending adversary’s response (positive or negative)</a:t>
            </a:r>
          </a:p>
          <a:p>
            <a:endParaRPr lang="en-US" dirty="0" smtClean="0"/>
          </a:p>
          <a:p>
            <a:r>
              <a:rPr lang="en-US" dirty="0" smtClean="0"/>
              <a:t>Mutually enticing opportunity </a:t>
            </a:r>
          </a:p>
          <a:p>
            <a:pPr lvl="1"/>
            <a:r>
              <a:rPr lang="en-US" dirty="0" smtClean="0"/>
              <a:t>Third party creation of conditions with pull-factor from current deadlock or Mutually Hurting Stalemate </a:t>
            </a:r>
            <a:endParaRPr lang="en-US" dirty="0" smtClean="0"/>
          </a:p>
          <a:p>
            <a:endParaRPr lang="en-US" dirty="0" smtClean="0"/>
          </a:p>
          <a:p>
            <a:pPr marL="324000" lvl="1" indent="0">
              <a:buNone/>
            </a:pPr>
            <a:endParaRPr lang="cs-CZ" dirty="0"/>
          </a:p>
        </p:txBody>
      </p:sp>
      <p:pic>
        <p:nvPicPr>
          <p:cNvPr id="3074" name="Picture 2" descr="Image result for zartman conflict manage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6439" y="1994735"/>
            <a:ext cx="3024369" cy="4547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773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Conflict management - mediation</a:t>
            </a:r>
            <a:endParaRPr lang="cs-CZ" dirty="0"/>
          </a:p>
        </p:txBody>
      </p:sp>
      <p:sp>
        <p:nvSpPr>
          <p:cNvPr id="5" name="Zástupný symbol pro obsah 4"/>
          <p:cNvSpPr>
            <a:spLocks noGrp="1"/>
          </p:cNvSpPr>
          <p:nvPr>
            <p:ph idx="1"/>
          </p:nvPr>
        </p:nvSpPr>
        <p:spPr>
          <a:xfrm>
            <a:off x="480831" y="1862254"/>
            <a:ext cx="8105608" cy="4995746"/>
          </a:xfrm>
        </p:spPr>
        <p:txBody>
          <a:bodyPr>
            <a:normAutofit fontScale="85000" lnSpcReduction="20000"/>
          </a:bodyPr>
          <a:lstStyle/>
          <a:p>
            <a:pPr marL="182880" indent="-182880">
              <a:defRPr/>
            </a:pPr>
            <a:r>
              <a:rPr lang="en-US" sz="2400" b="1" dirty="0" smtClean="0"/>
              <a:t>Mediation </a:t>
            </a:r>
          </a:p>
          <a:p>
            <a:pPr marL="182880" indent="-182880">
              <a:defRPr/>
            </a:pPr>
            <a:r>
              <a:rPr lang="en-US" sz="2400" dirty="0" smtClean="0"/>
              <a:t>Defined </a:t>
            </a:r>
            <a:r>
              <a:rPr lang="en-US" sz="2400" dirty="0"/>
              <a:t>as negotiation facilitated by third, presumably impartial, parties, to help seek a solution the direct parties cannot find themselves</a:t>
            </a:r>
          </a:p>
          <a:p>
            <a:pPr marL="182880" indent="-182880">
              <a:defRPr/>
            </a:pPr>
            <a:r>
              <a:rPr lang="en-US" sz="2400" dirty="0"/>
              <a:t>Voluntary </a:t>
            </a:r>
          </a:p>
          <a:p>
            <a:pPr lvl="1" indent="-182880">
              <a:defRPr/>
            </a:pPr>
            <a:r>
              <a:rPr lang="en-US" sz="2000" dirty="0">
                <a:solidFill>
                  <a:schemeClr val="tx1">
                    <a:lumMod val="85000"/>
                    <a:lumOff val="15000"/>
                  </a:schemeClr>
                </a:solidFill>
              </a:rPr>
              <a:t>in selecting mediation, mediator, presence, progress, and most of all propositions and results</a:t>
            </a:r>
          </a:p>
          <a:p>
            <a:pPr marL="182880" indent="-182880">
              <a:defRPr/>
            </a:pPr>
            <a:r>
              <a:rPr lang="en-US" sz="2400" dirty="0"/>
              <a:t>Dynamic </a:t>
            </a:r>
            <a:r>
              <a:rPr lang="en-US" sz="2400" dirty="0" smtClean="0"/>
              <a:t>process</a:t>
            </a:r>
          </a:p>
          <a:p>
            <a:pPr marL="182880" indent="-182880">
              <a:defRPr/>
            </a:pPr>
            <a:endParaRPr lang="en-US" sz="2400" dirty="0" smtClean="0"/>
          </a:p>
          <a:p>
            <a:pPr marL="182880" indent="-182880">
              <a:defRPr/>
            </a:pPr>
            <a:r>
              <a:rPr lang="sk-SK" altLang="cs-CZ" sz="2400" u="sng" dirty="0" err="1"/>
              <a:t>concession</a:t>
            </a:r>
            <a:r>
              <a:rPr lang="sk-SK" altLang="cs-CZ" sz="2400" u="sng" dirty="0"/>
              <a:t>,</a:t>
            </a:r>
            <a:r>
              <a:rPr lang="en-US" altLang="cs-CZ" sz="2400" u="sng" dirty="0"/>
              <a:t> </a:t>
            </a:r>
            <a:r>
              <a:rPr lang="sk-SK" altLang="cs-CZ" sz="2400" u="sng" dirty="0" err="1"/>
              <a:t>compensation</a:t>
            </a:r>
            <a:r>
              <a:rPr lang="sk-SK" altLang="cs-CZ" sz="2400" u="sng" dirty="0"/>
              <a:t>, and </a:t>
            </a:r>
            <a:r>
              <a:rPr lang="sk-SK" altLang="cs-CZ" sz="2400" u="sng" dirty="0" err="1"/>
              <a:t>construction</a:t>
            </a:r>
            <a:r>
              <a:rPr lang="en-US" altLang="cs-CZ" sz="2400" u="sng" dirty="0"/>
              <a:t> </a:t>
            </a:r>
            <a:r>
              <a:rPr lang="en-US" altLang="cs-CZ" sz="2400" dirty="0"/>
              <a:t>OR positive-sum negotiations and bargaining negotiations</a:t>
            </a:r>
          </a:p>
          <a:p>
            <a:pPr marL="182880" indent="-182880">
              <a:defRPr/>
            </a:pPr>
            <a:r>
              <a:rPr lang="en-US" sz="2400" dirty="0" smtClean="0"/>
              <a:t>Cheap</a:t>
            </a:r>
            <a:endParaRPr lang="en-US" sz="2400" dirty="0"/>
          </a:p>
          <a:p>
            <a:pPr lvl="1" indent="-182880">
              <a:defRPr/>
            </a:pPr>
            <a:r>
              <a:rPr lang="en-US" sz="2000" dirty="0">
                <a:solidFill>
                  <a:schemeClr val="tx1">
                    <a:lumMod val="85000"/>
                    <a:lumOff val="15000"/>
                  </a:schemeClr>
                </a:solidFill>
              </a:rPr>
              <a:t>cheaper than any other form of third party involvement</a:t>
            </a:r>
          </a:p>
          <a:p>
            <a:pPr marL="182880" indent="-182880">
              <a:defRPr/>
            </a:pPr>
            <a:r>
              <a:rPr lang="en-US" sz="2400" dirty="0"/>
              <a:t>Absence of </a:t>
            </a:r>
            <a:r>
              <a:rPr lang="en-US" sz="2400" dirty="0" smtClean="0"/>
              <a:t>coercion</a:t>
            </a:r>
            <a:endParaRPr lang="en-US" sz="2400" dirty="0"/>
          </a:p>
          <a:p>
            <a:pPr lvl="1" indent="-182880">
              <a:defRPr/>
            </a:pPr>
            <a:r>
              <a:rPr lang="en-US" sz="2000" dirty="0">
                <a:solidFill>
                  <a:schemeClr val="tx1">
                    <a:lumMod val="85000"/>
                    <a:lumOff val="15000"/>
                  </a:schemeClr>
                </a:solidFill>
              </a:rPr>
              <a:t>Although possibility of “mediation with muscle</a:t>
            </a:r>
            <a:r>
              <a:rPr lang="en-US" sz="2000" dirty="0" smtClean="0">
                <a:solidFill>
                  <a:schemeClr val="tx1">
                    <a:lumMod val="85000"/>
                    <a:lumOff val="15000"/>
                  </a:schemeClr>
                </a:solidFill>
              </a:rPr>
              <a:t>”</a:t>
            </a:r>
            <a:endParaRPr lang="cs-CZ" dirty="0"/>
          </a:p>
        </p:txBody>
      </p:sp>
      <p:sp>
        <p:nvSpPr>
          <p:cNvPr id="6" name="TextovéPole 5"/>
          <p:cNvSpPr txBox="1"/>
          <p:nvPr/>
        </p:nvSpPr>
        <p:spPr>
          <a:xfrm>
            <a:off x="9456234" y="2464420"/>
            <a:ext cx="2154574" cy="397031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marL="182563" indent="-182563"/>
            <a:r>
              <a:rPr lang="en-US" altLang="cs-CZ" i="1" dirty="0" smtClean="0"/>
              <a:t>   the </a:t>
            </a:r>
            <a:r>
              <a:rPr lang="en-US" altLang="cs-CZ" i="1" dirty="0"/>
              <a:t>process of combining conflicting positions into a joint agreement… and is the most common (although not the only) way of preventing, managing, resolving, and transforming </a:t>
            </a:r>
            <a:r>
              <a:rPr lang="en-US" altLang="cs-CZ" i="1" dirty="0" smtClean="0"/>
              <a:t>conflicts</a:t>
            </a:r>
          </a:p>
          <a:p>
            <a:pPr marL="182563" indent="-182563"/>
            <a:endParaRPr lang="en-US" altLang="cs-CZ" i="1" dirty="0" smtClean="0"/>
          </a:p>
          <a:p>
            <a:pPr marL="182563" indent="-182563"/>
            <a:r>
              <a:rPr lang="en-US" altLang="cs-CZ" dirty="0"/>
              <a:t> </a:t>
            </a:r>
            <a:r>
              <a:rPr lang="en-US" altLang="cs-CZ" dirty="0" smtClean="0"/>
              <a:t> </a:t>
            </a:r>
            <a:r>
              <a:rPr lang="en-US" altLang="cs-CZ" dirty="0"/>
              <a:t>(</a:t>
            </a:r>
            <a:r>
              <a:rPr lang="en-US" altLang="cs-CZ" dirty="0" err="1"/>
              <a:t>Zartman</a:t>
            </a:r>
            <a:r>
              <a:rPr lang="en-US" altLang="cs-CZ" dirty="0"/>
              <a:t> 2009: 322).</a:t>
            </a:r>
          </a:p>
        </p:txBody>
      </p:sp>
    </p:spTree>
    <p:extLst>
      <p:ext uri="{BB962C8B-B14F-4D97-AF65-F5344CB8AC3E}">
        <p14:creationId xmlns:p14="http://schemas.microsoft.com/office/powerpoint/2010/main" val="3329760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Military Conflict management</a:t>
            </a:r>
            <a:endParaRPr lang="cs-CZ" dirty="0"/>
          </a:p>
        </p:txBody>
      </p:sp>
      <p:sp>
        <p:nvSpPr>
          <p:cNvPr id="3" name="Zástupný symbol pro obsah 2"/>
          <p:cNvSpPr>
            <a:spLocks noGrp="1"/>
          </p:cNvSpPr>
          <p:nvPr>
            <p:ph idx="1"/>
          </p:nvPr>
        </p:nvSpPr>
        <p:spPr>
          <a:xfrm>
            <a:off x="581193" y="2180496"/>
            <a:ext cx="7302720" cy="4253758"/>
          </a:xfrm>
        </p:spPr>
        <p:txBody>
          <a:bodyPr>
            <a:normAutofit fontScale="92500" lnSpcReduction="10000"/>
          </a:bodyPr>
          <a:lstStyle/>
          <a:p>
            <a:pPr>
              <a:defRPr/>
            </a:pPr>
            <a:r>
              <a:rPr lang="en-US" sz="2400" dirty="0">
                <a:latin typeface="Arial" pitchFamily="34" charset="0"/>
                <a:cs typeface="Arial" pitchFamily="34" charset="0"/>
              </a:rPr>
              <a:t>intervention by mainly </a:t>
            </a:r>
            <a:r>
              <a:rPr lang="en-US" sz="2400" b="1" dirty="0">
                <a:latin typeface="Arial" pitchFamily="34" charset="0"/>
                <a:cs typeface="Arial" pitchFamily="34" charset="0"/>
              </a:rPr>
              <a:t>military</a:t>
            </a:r>
            <a:r>
              <a:rPr lang="en-US" sz="2400" dirty="0">
                <a:latin typeface="Arial" pitchFamily="34" charset="0"/>
                <a:cs typeface="Arial" pitchFamily="34" charset="0"/>
              </a:rPr>
              <a:t>, usually </a:t>
            </a:r>
            <a:r>
              <a:rPr lang="en-US" sz="2400" b="1" dirty="0">
                <a:latin typeface="Arial" pitchFamily="34" charset="0"/>
                <a:cs typeface="Arial" pitchFamily="34" charset="0"/>
              </a:rPr>
              <a:t>multinational force</a:t>
            </a:r>
            <a:endParaRPr lang="cs-CZ" sz="2400" b="1" dirty="0">
              <a:latin typeface="Arial" pitchFamily="34" charset="0"/>
              <a:cs typeface="Arial" pitchFamily="34" charset="0"/>
            </a:endParaRPr>
          </a:p>
          <a:p>
            <a:pPr>
              <a:buNone/>
              <a:defRPr/>
            </a:pPr>
            <a:endParaRPr lang="cs-CZ" sz="800" b="1" dirty="0">
              <a:latin typeface="Arial" pitchFamily="34" charset="0"/>
              <a:cs typeface="Arial" pitchFamily="34" charset="0"/>
            </a:endParaRPr>
          </a:p>
          <a:p>
            <a:pPr>
              <a:defRPr/>
            </a:pPr>
            <a:r>
              <a:rPr lang="en-GB" sz="2400" dirty="0">
                <a:latin typeface="Arial" pitchFamily="34" charset="0"/>
                <a:cs typeface="Arial" pitchFamily="34" charset="0"/>
              </a:rPr>
              <a:t>activities aimed at creating</a:t>
            </a:r>
            <a:r>
              <a:rPr lang="cs-CZ" sz="2400" dirty="0">
                <a:latin typeface="Arial" pitchFamily="34" charset="0"/>
                <a:cs typeface="Arial" pitchFamily="34" charset="0"/>
              </a:rPr>
              <a:t>/</a:t>
            </a:r>
            <a:r>
              <a:rPr lang="en-GB" sz="2400" dirty="0">
                <a:latin typeface="Arial" pitchFamily="34" charset="0"/>
                <a:cs typeface="Arial" pitchFamily="34" charset="0"/>
              </a:rPr>
              <a:t>maintaining a </a:t>
            </a:r>
            <a:r>
              <a:rPr lang="en-GB" sz="2400" b="1" dirty="0">
                <a:latin typeface="Arial" pitchFamily="34" charset="0"/>
                <a:cs typeface="Arial" pitchFamily="34" charset="0"/>
              </a:rPr>
              <a:t>secure environment </a:t>
            </a:r>
            <a:r>
              <a:rPr lang="en-GB" sz="2400" dirty="0">
                <a:latin typeface="Arial" pitchFamily="34" charset="0"/>
                <a:cs typeface="Arial" pitchFamily="34" charset="0"/>
              </a:rPr>
              <a:t>in order to end a crisis and/or enable </a:t>
            </a:r>
            <a:r>
              <a:rPr lang="en-GB" sz="2400" b="1" dirty="0">
                <a:latin typeface="Arial" pitchFamily="34" charset="0"/>
                <a:cs typeface="Arial" pitchFamily="34" charset="0"/>
              </a:rPr>
              <a:t>peace </a:t>
            </a:r>
            <a:r>
              <a:rPr lang="en-US" sz="2400" b="1" dirty="0">
                <a:latin typeface="Arial" pitchFamily="34" charset="0"/>
                <a:cs typeface="Arial" pitchFamily="34" charset="0"/>
              </a:rPr>
              <a:t>to be established/maintained</a:t>
            </a:r>
            <a:endParaRPr lang="cs-CZ" sz="2400" b="1" dirty="0">
              <a:latin typeface="Arial" pitchFamily="34" charset="0"/>
              <a:cs typeface="Arial" pitchFamily="34" charset="0"/>
            </a:endParaRPr>
          </a:p>
          <a:p>
            <a:pPr>
              <a:buNone/>
              <a:defRPr/>
            </a:pPr>
            <a:endParaRPr lang="cs-CZ" sz="800" b="1" dirty="0">
              <a:latin typeface="Arial" pitchFamily="34" charset="0"/>
              <a:cs typeface="Arial" pitchFamily="34" charset="0"/>
            </a:endParaRPr>
          </a:p>
          <a:p>
            <a:pPr>
              <a:defRPr/>
            </a:pPr>
            <a:r>
              <a:rPr lang="cs-CZ" sz="2400" dirty="0">
                <a:latin typeface="Arial" pitchFamily="34" charset="0"/>
                <a:cs typeface="Arial" pitchFamily="34" charset="0"/>
              </a:rPr>
              <a:t>MCM </a:t>
            </a:r>
            <a:r>
              <a:rPr lang="en-US" sz="2400" dirty="0">
                <a:latin typeface="Arial" pitchFamily="34" charset="0"/>
                <a:cs typeface="Arial" pitchFamily="34" charset="0"/>
              </a:rPr>
              <a:t>includes</a:t>
            </a:r>
            <a:r>
              <a:rPr lang="cs-CZ" sz="2400" dirty="0">
                <a:latin typeface="Arial" pitchFamily="34" charset="0"/>
                <a:cs typeface="Arial" pitchFamily="34" charset="0"/>
              </a:rPr>
              <a:t>:</a:t>
            </a:r>
          </a:p>
          <a:p>
            <a:pPr lvl="1">
              <a:defRPr/>
            </a:pPr>
            <a:r>
              <a:rPr lang="en-US" sz="2000" dirty="0">
                <a:latin typeface="Arial" pitchFamily="34" charset="0"/>
                <a:cs typeface="Arial" pitchFamily="34" charset="0"/>
              </a:rPr>
              <a:t>peacekeeping missions</a:t>
            </a:r>
            <a:endParaRPr lang="cs-CZ" sz="2000" dirty="0">
              <a:latin typeface="Arial" pitchFamily="34" charset="0"/>
              <a:cs typeface="Arial" pitchFamily="34" charset="0"/>
            </a:endParaRPr>
          </a:p>
          <a:p>
            <a:pPr lvl="1">
              <a:defRPr/>
            </a:pPr>
            <a:r>
              <a:rPr lang="en-US" sz="2000" dirty="0">
                <a:latin typeface="Arial" pitchFamily="34" charset="0"/>
                <a:cs typeface="Arial" pitchFamily="34" charset="0"/>
              </a:rPr>
              <a:t>conflict prevention missions</a:t>
            </a:r>
            <a:endParaRPr lang="cs-CZ" sz="2000" dirty="0">
              <a:latin typeface="Arial" pitchFamily="34" charset="0"/>
              <a:cs typeface="Arial" pitchFamily="34" charset="0"/>
            </a:endParaRPr>
          </a:p>
          <a:p>
            <a:pPr lvl="1">
              <a:defRPr/>
            </a:pPr>
            <a:r>
              <a:rPr lang="en-US" sz="2000" dirty="0">
                <a:latin typeface="Arial" pitchFamily="34" charset="0"/>
                <a:cs typeface="Arial" pitchFamily="34" charset="0"/>
              </a:rPr>
              <a:t>stabilization and reconstruction missions</a:t>
            </a:r>
            <a:endParaRPr lang="cs-CZ" sz="2000" dirty="0">
              <a:latin typeface="Arial" pitchFamily="34" charset="0"/>
              <a:cs typeface="Arial" pitchFamily="34" charset="0"/>
            </a:endParaRPr>
          </a:p>
          <a:p>
            <a:pPr lvl="1">
              <a:defRPr/>
            </a:pPr>
            <a:r>
              <a:rPr lang="en-US" sz="2000" dirty="0">
                <a:latin typeface="Arial" pitchFamily="34" charset="0"/>
                <a:cs typeface="Arial" pitchFamily="34" charset="0"/>
              </a:rPr>
              <a:t>humanitarian </a:t>
            </a:r>
            <a:r>
              <a:rPr lang="cs-CZ" sz="2000" dirty="0" err="1">
                <a:latin typeface="Arial" pitchFamily="34" charset="0"/>
                <a:cs typeface="Arial" pitchFamily="34" charset="0"/>
              </a:rPr>
              <a:t>missions</a:t>
            </a:r>
            <a:endParaRPr lang="en-GB" sz="2000" dirty="0">
              <a:latin typeface="Arial" pitchFamily="34" charset="0"/>
              <a:cs typeface="Arial" pitchFamily="34" charset="0"/>
            </a:endParaRPr>
          </a:p>
          <a:p>
            <a:endParaRPr lang="cs-CZ" dirty="0"/>
          </a:p>
        </p:txBody>
      </p:sp>
      <p:pic>
        <p:nvPicPr>
          <p:cNvPr id="2050" name="Picture 2" descr="Image result for oxford handbook of peacekeeping opera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7460" y="1971210"/>
            <a:ext cx="3094615" cy="44630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901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Military Conflict management</a:t>
            </a:r>
            <a:endParaRPr lang="cs-CZ" dirty="0"/>
          </a:p>
        </p:txBody>
      </p:sp>
      <p:sp>
        <p:nvSpPr>
          <p:cNvPr id="3" name="Zástupný symbol pro obsah 2"/>
          <p:cNvSpPr>
            <a:spLocks noGrp="1"/>
          </p:cNvSpPr>
          <p:nvPr>
            <p:ph idx="1"/>
          </p:nvPr>
        </p:nvSpPr>
        <p:spPr>
          <a:xfrm>
            <a:off x="581193" y="2180496"/>
            <a:ext cx="6968184" cy="4231455"/>
          </a:xfrm>
        </p:spPr>
        <p:txBody>
          <a:bodyPr>
            <a:normAutofit fontScale="85000" lnSpcReduction="10000"/>
          </a:bodyPr>
          <a:lstStyle/>
          <a:p>
            <a:pPr>
              <a:defRPr/>
            </a:pPr>
            <a:r>
              <a:rPr lang="en-GB" dirty="0">
                <a:latin typeface="Arial" pitchFamily="34" charset="0"/>
                <a:cs typeface="Arial" pitchFamily="34" charset="0"/>
              </a:rPr>
              <a:t>first, the </a:t>
            </a:r>
            <a:r>
              <a:rPr lang="en-GB" b="1" dirty="0">
                <a:latin typeface="Arial" pitchFamily="34" charset="0"/>
                <a:cs typeface="Arial" pitchFamily="34" charset="0"/>
              </a:rPr>
              <a:t>spectrum of tasks has </a:t>
            </a:r>
            <a:r>
              <a:rPr lang="en-GB" b="1" dirty="0" smtClean="0">
                <a:latin typeface="Arial" pitchFamily="34" charset="0"/>
                <a:cs typeface="Arial" pitchFamily="34" charset="0"/>
              </a:rPr>
              <a:t>expanded</a:t>
            </a:r>
          </a:p>
          <a:p>
            <a:pPr>
              <a:defRPr/>
            </a:pPr>
            <a:endParaRPr lang="en-GB" b="1" dirty="0">
              <a:latin typeface="Arial" pitchFamily="34" charset="0"/>
              <a:cs typeface="Arial" pitchFamily="34" charset="0"/>
            </a:endParaRPr>
          </a:p>
          <a:p>
            <a:pPr>
              <a:defRPr/>
            </a:pPr>
            <a:r>
              <a:rPr lang="en-GB" dirty="0" smtClean="0">
                <a:latin typeface="Arial" pitchFamily="34" charset="0"/>
                <a:cs typeface="Arial" pitchFamily="34" charset="0"/>
              </a:rPr>
              <a:t>from </a:t>
            </a:r>
            <a:r>
              <a:rPr lang="en-GB" b="1" dirty="0">
                <a:latin typeface="Arial" pitchFamily="34" charset="0"/>
                <a:cs typeface="Arial" pitchFamily="34" charset="0"/>
              </a:rPr>
              <a:t>traditional peacekeeping </a:t>
            </a:r>
            <a:r>
              <a:rPr lang="en-GB" dirty="0">
                <a:latin typeface="Arial" pitchFamily="34" charset="0"/>
                <a:cs typeface="Arial" pitchFamily="34" charset="0"/>
              </a:rPr>
              <a:t>(containment and reduction of military escalation) to </a:t>
            </a:r>
            <a:r>
              <a:rPr lang="en-GB" b="1" dirty="0">
                <a:latin typeface="Arial" pitchFamily="34" charset="0"/>
                <a:cs typeface="Arial" pitchFamily="34" charset="0"/>
              </a:rPr>
              <a:t>social, political, and economic transformation </a:t>
            </a:r>
            <a:r>
              <a:rPr lang="cs-CZ" dirty="0">
                <a:latin typeface="Arial" pitchFamily="34" charset="0"/>
                <a:cs typeface="Arial" pitchFamily="34" charset="0"/>
              </a:rPr>
              <a:t>(</a:t>
            </a:r>
            <a:r>
              <a:rPr lang="en-GB" dirty="0">
                <a:latin typeface="Arial" pitchFamily="34" charset="0"/>
                <a:cs typeface="Arial" pitchFamily="34" charset="0"/>
              </a:rPr>
              <a:t>conflict resolution</a:t>
            </a:r>
            <a:r>
              <a:rPr lang="cs-CZ" dirty="0" smtClean="0">
                <a:latin typeface="Arial" pitchFamily="34" charset="0"/>
                <a:cs typeface="Arial" pitchFamily="34" charset="0"/>
              </a:rPr>
              <a:t>)</a:t>
            </a:r>
            <a:endParaRPr lang="en-US" dirty="0" smtClean="0">
              <a:latin typeface="Arial" pitchFamily="34" charset="0"/>
              <a:cs typeface="Arial" pitchFamily="34" charset="0"/>
            </a:endParaRPr>
          </a:p>
          <a:p>
            <a:pPr>
              <a:defRPr/>
            </a:pPr>
            <a:endParaRPr lang="en-GB" dirty="0">
              <a:latin typeface="Arial" pitchFamily="34" charset="0"/>
              <a:cs typeface="Arial" pitchFamily="34" charset="0"/>
            </a:endParaRPr>
          </a:p>
          <a:p>
            <a:r>
              <a:rPr lang="en-US" b="1" dirty="0" smtClean="0"/>
              <a:t>from consenting states to hostile environments</a:t>
            </a:r>
          </a:p>
          <a:p>
            <a:endParaRPr lang="en-US" b="1" dirty="0" smtClean="0"/>
          </a:p>
          <a:p>
            <a:r>
              <a:rPr lang="en-US" b="1" dirty="0" smtClean="0"/>
              <a:t>from buffer zones to active engagement</a:t>
            </a:r>
          </a:p>
          <a:p>
            <a:endParaRPr lang="en-US" b="1" dirty="0" smtClean="0"/>
          </a:p>
          <a:p>
            <a:r>
              <a:rPr lang="en-US" dirty="0" smtClean="0"/>
              <a:t>from single actors to multinational coalitions and IOs in </a:t>
            </a:r>
            <a:r>
              <a:rPr lang="en-US" b="1" dirty="0" smtClean="0"/>
              <a:t>cooperation to cover the spectrum</a:t>
            </a:r>
          </a:p>
          <a:p>
            <a:endParaRPr lang="en-US" dirty="0"/>
          </a:p>
          <a:p>
            <a:r>
              <a:rPr lang="en-US" dirty="0" smtClean="0"/>
              <a:t>“</a:t>
            </a:r>
            <a:r>
              <a:rPr lang="en-US" dirty="0"/>
              <a:t>Comprehensive Approach</a:t>
            </a:r>
            <a:r>
              <a:rPr lang="en-US" dirty="0" smtClean="0"/>
              <a:t>” to complex political emergencies</a:t>
            </a:r>
            <a:endParaRPr lang="cs-CZ" dirty="0"/>
          </a:p>
        </p:txBody>
      </p:sp>
      <p:pic>
        <p:nvPicPr>
          <p:cNvPr id="4098" name="Picture 2" descr="Image result for un peacekeeping bellam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033" y="1919735"/>
            <a:ext cx="3152775" cy="475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545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Conflict resolution</a:t>
            </a:r>
            <a:endParaRPr lang="cs-CZ" dirty="0"/>
          </a:p>
        </p:txBody>
      </p:sp>
      <p:sp>
        <p:nvSpPr>
          <p:cNvPr id="3" name="Zástupný symbol pro obsah 2"/>
          <p:cNvSpPr>
            <a:spLocks noGrp="1"/>
          </p:cNvSpPr>
          <p:nvPr>
            <p:ph idx="1"/>
          </p:nvPr>
        </p:nvSpPr>
        <p:spPr>
          <a:xfrm>
            <a:off x="703855" y="2336788"/>
            <a:ext cx="11029615" cy="4521212"/>
          </a:xfrm>
        </p:spPr>
        <p:txBody>
          <a:bodyPr>
            <a:normAutofit fontScale="92500" lnSpcReduction="20000"/>
          </a:bodyPr>
          <a:lstStyle/>
          <a:p>
            <a:r>
              <a:rPr lang="en-US" dirty="0" smtClean="0"/>
              <a:t>Peacemaking in the narrow definition</a:t>
            </a:r>
          </a:p>
          <a:p>
            <a:endParaRPr lang="en-US" dirty="0" smtClean="0"/>
          </a:p>
          <a:p>
            <a:r>
              <a:rPr lang="en-US" dirty="0" smtClean="0"/>
              <a:t>unless victory is achieved stems from negotiation</a:t>
            </a:r>
          </a:p>
          <a:p>
            <a:endParaRPr lang="en-US" dirty="0"/>
          </a:p>
          <a:p>
            <a:r>
              <a:rPr lang="en-US" b="1" dirty="0"/>
              <a:t>r</a:t>
            </a:r>
            <a:r>
              <a:rPr lang="en-US" b="1" dirty="0" smtClean="0"/>
              <a:t>esolution options revolve around</a:t>
            </a:r>
          </a:p>
          <a:p>
            <a:pPr lvl="1"/>
            <a:r>
              <a:rPr lang="en-US" dirty="0" smtClean="0"/>
              <a:t>Priority change </a:t>
            </a:r>
          </a:p>
          <a:p>
            <a:pPr lvl="1"/>
            <a:r>
              <a:rPr lang="en-US" dirty="0" smtClean="0"/>
              <a:t>Division of subject of contention (part in the executive)</a:t>
            </a:r>
          </a:p>
          <a:p>
            <a:pPr lvl="1"/>
            <a:r>
              <a:rPr lang="en-US" dirty="0" smtClean="0"/>
              <a:t>Barter exchange </a:t>
            </a:r>
          </a:p>
          <a:p>
            <a:pPr lvl="1"/>
            <a:r>
              <a:rPr lang="en-US" dirty="0" smtClean="0"/>
              <a:t>Joint control (coalition)</a:t>
            </a:r>
          </a:p>
          <a:p>
            <a:pPr lvl="1"/>
            <a:r>
              <a:rPr lang="en-US" dirty="0" smtClean="0"/>
              <a:t>Delegated control </a:t>
            </a:r>
          </a:p>
          <a:p>
            <a:pPr lvl="1"/>
            <a:r>
              <a:rPr lang="en-US" dirty="0" smtClean="0"/>
              <a:t>Arbitrage </a:t>
            </a:r>
          </a:p>
          <a:p>
            <a:pPr lvl="1"/>
            <a:r>
              <a:rPr lang="en-US" dirty="0" smtClean="0"/>
              <a:t>Deferral </a:t>
            </a:r>
          </a:p>
          <a:p>
            <a:pPr lvl="1"/>
            <a:endParaRPr lang="en-US" dirty="0" smtClean="0"/>
          </a:p>
          <a:p>
            <a:r>
              <a:rPr lang="en-US" dirty="0"/>
              <a:t>e</a:t>
            </a:r>
            <a:r>
              <a:rPr lang="en-US" dirty="0" smtClean="0"/>
              <a:t>mployed instruments involve ALL deployed instruments - MULTITRACK</a:t>
            </a:r>
          </a:p>
          <a:p>
            <a:endParaRPr lang="en-US" dirty="0"/>
          </a:p>
          <a:p>
            <a:endParaRPr lang="en-US" dirty="0" smtClean="0"/>
          </a:p>
        </p:txBody>
      </p:sp>
      <p:pic>
        <p:nvPicPr>
          <p:cNvPr id="5122" name="Picture 2" descr="Image result for armed conflict resolution ramsboth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1112" y="1988633"/>
            <a:ext cx="3269695" cy="471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495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Conflict resolution - negotiation</a:t>
            </a:r>
            <a:endParaRPr lang="cs-CZ" dirty="0"/>
          </a:p>
        </p:txBody>
      </p:sp>
      <p:sp>
        <p:nvSpPr>
          <p:cNvPr id="3" name="Zástupný symbol pro obsah 2"/>
          <p:cNvSpPr>
            <a:spLocks noGrp="1"/>
          </p:cNvSpPr>
          <p:nvPr>
            <p:ph idx="1"/>
          </p:nvPr>
        </p:nvSpPr>
        <p:spPr>
          <a:xfrm>
            <a:off x="581192" y="2007220"/>
            <a:ext cx="11029615" cy="4716965"/>
          </a:xfrm>
        </p:spPr>
        <p:txBody>
          <a:bodyPr>
            <a:normAutofit lnSpcReduction="10000"/>
          </a:bodyPr>
          <a:lstStyle/>
          <a:p>
            <a:pPr marL="182880" indent="-182880">
              <a:defRPr/>
            </a:pPr>
            <a:r>
              <a:rPr lang="en-US" b="1" dirty="0"/>
              <a:t>1. pre-negotiation </a:t>
            </a:r>
          </a:p>
          <a:p>
            <a:pPr marL="457517" lvl="1" indent="-182880">
              <a:defRPr/>
            </a:pPr>
            <a:r>
              <a:rPr lang="en-US" dirty="0"/>
              <a:t>our dominant field today, where mediation comes into play the most often</a:t>
            </a:r>
          </a:p>
          <a:p>
            <a:pPr marL="457517" lvl="1" indent="-182880">
              <a:defRPr/>
            </a:pPr>
            <a:r>
              <a:rPr lang="en-US" dirty="0"/>
              <a:t>aims to frame a possible acceptance of a negotiated settlement or even meeting for negotiations </a:t>
            </a:r>
          </a:p>
          <a:p>
            <a:pPr marL="182880" indent="-182880">
              <a:defRPr/>
            </a:pPr>
            <a:r>
              <a:rPr lang="en-US" b="1" dirty="0">
                <a:solidFill>
                  <a:schemeClr val="tx1">
                    <a:lumMod val="85000"/>
                    <a:lumOff val="15000"/>
                  </a:schemeClr>
                </a:solidFill>
              </a:rPr>
              <a:t>2. agreement formula</a:t>
            </a:r>
          </a:p>
          <a:p>
            <a:pPr marL="457517" lvl="1" indent="-182880">
              <a:defRPr/>
            </a:pPr>
            <a:r>
              <a:rPr lang="en-US" dirty="0">
                <a:solidFill>
                  <a:schemeClr val="tx1">
                    <a:lumMod val="85000"/>
                    <a:lumOff val="15000"/>
                  </a:schemeClr>
                </a:solidFill>
              </a:rPr>
              <a:t>within the negotiation or mediation processes this phase entails the establishment of major agreement framework such as recognition, need for concessions, shared rule, or third party assistance</a:t>
            </a:r>
          </a:p>
          <a:p>
            <a:pPr marL="182880" indent="-182880">
              <a:defRPr/>
            </a:pPr>
            <a:r>
              <a:rPr lang="en-US" b="1" dirty="0">
                <a:solidFill>
                  <a:schemeClr val="tx1">
                    <a:lumMod val="85000"/>
                    <a:lumOff val="15000"/>
                  </a:schemeClr>
                </a:solidFill>
              </a:rPr>
              <a:t>3. agreement details</a:t>
            </a:r>
          </a:p>
          <a:p>
            <a:pPr marL="457517" lvl="1" indent="-182880">
              <a:defRPr/>
            </a:pPr>
            <a:r>
              <a:rPr lang="en-US" dirty="0">
                <a:solidFill>
                  <a:schemeClr val="tx1">
                    <a:lumMod val="85000"/>
                    <a:lumOff val="15000"/>
                  </a:schemeClr>
                </a:solidFill>
              </a:rPr>
              <a:t>perhaps the longest phase delivers the specifics</a:t>
            </a:r>
          </a:p>
          <a:p>
            <a:pPr marL="182880" indent="-182880">
              <a:defRPr/>
            </a:pPr>
            <a:endParaRPr lang="en-US" dirty="0">
              <a:solidFill>
                <a:schemeClr val="tx1">
                  <a:lumMod val="85000"/>
                  <a:lumOff val="15000"/>
                </a:schemeClr>
              </a:solidFill>
            </a:endParaRPr>
          </a:p>
          <a:p>
            <a:pPr marL="182880" indent="-182880">
              <a:defRPr/>
            </a:pPr>
            <a:r>
              <a:rPr lang="en-US" dirty="0">
                <a:solidFill>
                  <a:schemeClr val="tx1">
                    <a:lumMod val="85000"/>
                    <a:lumOff val="15000"/>
                  </a:schemeClr>
                </a:solidFill>
              </a:rPr>
              <a:t>actors readjust their strategies ‘phase by phase’ according to their subjective consideration of three factors: </a:t>
            </a:r>
          </a:p>
          <a:p>
            <a:pPr marL="457517" lvl="1" indent="-182880">
              <a:defRPr/>
            </a:pPr>
            <a:r>
              <a:rPr lang="en-US" dirty="0">
                <a:solidFill>
                  <a:schemeClr val="tx1">
                    <a:lumMod val="85000"/>
                    <a:lumOff val="15000"/>
                  </a:schemeClr>
                </a:solidFill>
              </a:rPr>
              <a:t>the </a:t>
            </a:r>
            <a:r>
              <a:rPr lang="en-US" b="1" dirty="0">
                <a:solidFill>
                  <a:schemeClr val="tx1">
                    <a:lumMod val="85000"/>
                    <a:lumOff val="15000"/>
                  </a:schemeClr>
                </a:solidFill>
              </a:rPr>
              <a:t>contents of the peace proposal, </a:t>
            </a:r>
          </a:p>
          <a:p>
            <a:pPr marL="457517" lvl="1" indent="-182880">
              <a:defRPr/>
            </a:pPr>
            <a:r>
              <a:rPr lang="en-US" dirty="0">
                <a:solidFill>
                  <a:schemeClr val="tx1">
                    <a:lumMod val="85000"/>
                    <a:lumOff val="15000"/>
                  </a:schemeClr>
                </a:solidFill>
              </a:rPr>
              <a:t>the </a:t>
            </a:r>
            <a:r>
              <a:rPr lang="en-US" b="1" dirty="0">
                <a:solidFill>
                  <a:schemeClr val="tx1">
                    <a:lumMod val="85000"/>
                    <a:lumOff val="15000"/>
                  </a:schemeClr>
                </a:solidFill>
              </a:rPr>
              <a:t>resources under their control</a:t>
            </a:r>
          </a:p>
          <a:p>
            <a:pPr marL="457517" lvl="1" indent="-182880">
              <a:defRPr/>
            </a:pPr>
            <a:r>
              <a:rPr lang="en-US" dirty="0">
                <a:solidFill>
                  <a:schemeClr val="tx1">
                    <a:lumMod val="85000"/>
                    <a:lumOff val="15000"/>
                  </a:schemeClr>
                </a:solidFill>
              </a:rPr>
              <a:t>the </a:t>
            </a:r>
            <a:r>
              <a:rPr lang="en-US" b="1" dirty="0">
                <a:solidFill>
                  <a:schemeClr val="tx1">
                    <a:lumMod val="85000"/>
                    <a:lumOff val="15000"/>
                  </a:schemeClr>
                </a:solidFill>
              </a:rPr>
              <a:t>strength of the incentives </a:t>
            </a:r>
            <a:r>
              <a:rPr lang="en-US" dirty="0">
                <a:solidFill>
                  <a:schemeClr val="tx1">
                    <a:lumMod val="85000"/>
                    <a:lumOff val="15000"/>
                  </a:schemeClr>
                </a:solidFill>
              </a:rPr>
              <a:t>and pressures from external interveners.</a:t>
            </a:r>
            <a:endParaRPr lang="sk-SK" dirty="0">
              <a:solidFill>
                <a:schemeClr val="tx1">
                  <a:lumMod val="85000"/>
                  <a:lumOff val="15000"/>
                </a:schemeClr>
              </a:solidFill>
            </a:endParaRPr>
          </a:p>
          <a:p>
            <a:endParaRPr lang="cs-CZ" dirty="0"/>
          </a:p>
        </p:txBody>
      </p:sp>
    </p:spTree>
    <p:extLst>
      <p:ext uri="{BB962C8B-B14F-4D97-AF65-F5344CB8AC3E}">
        <p14:creationId xmlns:p14="http://schemas.microsoft.com/office/powerpoint/2010/main" val="2923576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Conflict </a:t>
            </a:r>
            <a:r>
              <a:rPr lang="en-US" dirty="0" smtClean="0"/>
              <a:t>resolution</a:t>
            </a:r>
            <a:endParaRPr lang="cs-CZ" dirty="0"/>
          </a:p>
        </p:txBody>
      </p:sp>
      <p:sp>
        <p:nvSpPr>
          <p:cNvPr id="3" name="Zástupný symbol pro obsah 2"/>
          <p:cNvSpPr>
            <a:spLocks noGrp="1"/>
          </p:cNvSpPr>
          <p:nvPr>
            <p:ph idx="1"/>
          </p:nvPr>
        </p:nvSpPr>
        <p:spPr>
          <a:xfrm>
            <a:off x="581192" y="2180496"/>
            <a:ext cx="3923901" cy="3997280"/>
          </a:xfrm>
        </p:spPr>
        <p:txBody>
          <a:bodyPr>
            <a:normAutofit/>
          </a:bodyPr>
          <a:lstStyle/>
          <a:p>
            <a:r>
              <a:rPr lang="en-US" dirty="0" smtClean="0"/>
              <a:t>Dilemmas include:</a:t>
            </a:r>
          </a:p>
          <a:p>
            <a:endParaRPr lang="en-US" dirty="0" smtClean="0"/>
          </a:p>
          <a:p>
            <a:r>
              <a:rPr lang="en-US" dirty="0" smtClean="0"/>
              <a:t>Negotiated </a:t>
            </a:r>
            <a:r>
              <a:rPr lang="en-US" dirty="0"/>
              <a:t>settlement vs. Victory</a:t>
            </a:r>
          </a:p>
          <a:p>
            <a:pPr lvl="1"/>
            <a:r>
              <a:rPr lang="en-US" dirty="0"/>
              <a:t>strenuous debate over more stable and lasting peace</a:t>
            </a:r>
          </a:p>
          <a:p>
            <a:r>
              <a:rPr lang="en-US" dirty="0"/>
              <a:t>Inclusivity vs. Spoilers</a:t>
            </a:r>
          </a:p>
          <a:p>
            <a:pPr lvl="1"/>
            <a:r>
              <a:rPr lang="en-US" dirty="0"/>
              <a:t>negotiation dilemma of including relevant stakeholders</a:t>
            </a:r>
          </a:p>
          <a:p>
            <a:r>
              <a:rPr lang="en-US" dirty="0"/>
              <a:t>Guarantees vs. Non-intervention</a:t>
            </a:r>
          </a:p>
          <a:p>
            <a:pPr lvl="1"/>
            <a:r>
              <a:rPr lang="en-US" dirty="0"/>
              <a:t>peace agreement guarantor and guarantees</a:t>
            </a:r>
          </a:p>
          <a:p>
            <a:endParaRPr lang="cs-CZ" dirty="0"/>
          </a:p>
        </p:txBody>
      </p:sp>
      <p:pic>
        <p:nvPicPr>
          <p:cNvPr id="4" name="Zástupný symbol pro obsah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18075" y="-14288"/>
            <a:ext cx="7273925" cy="6872288"/>
          </a:xfrm>
          <a:prstGeom prst="rect">
            <a:avLst/>
          </a:prstGeom>
        </p:spPr>
      </p:pic>
    </p:spTree>
    <p:extLst>
      <p:ext uri="{BB962C8B-B14F-4D97-AF65-F5344CB8AC3E}">
        <p14:creationId xmlns:p14="http://schemas.microsoft.com/office/powerpoint/2010/main" val="2211475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Post-conflict reconstruction</a:t>
            </a:r>
            <a:endParaRPr lang="cs-CZ" dirty="0"/>
          </a:p>
        </p:txBody>
      </p:sp>
      <p:sp>
        <p:nvSpPr>
          <p:cNvPr id="3" name="Zástupný symbol pro obsah 2"/>
          <p:cNvSpPr>
            <a:spLocks noGrp="1"/>
          </p:cNvSpPr>
          <p:nvPr>
            <p:ph idx="1"/>
          </p:nvPr>
        </p:nvSpPr>
        <p:spPr>
          <a:xfrm>
            <a:off x="581192" y="2057833"/>
            <a:ext cx="11029615" cy="4432177"/>
          </a:xfrm>
        </p:spPr>
        <p:txBody>
          <a:bodyPr>
            <a:normAutofit fontScale="77500" lnSpcReduction="20000"/>
          </a:bodyPr>
          <a:lstStyle/>
          <a:p>
            <a:r>
              <a:rPr lang="en-US" altLang="cs-CZ" sz="2600" dirty="0"/>
              <a:t>Activities aimed at renewing the socio-economic structure of the society and the establishment of adequate conditions for the secure and peaceful development of society</a:t>
            </a:r>
          </a:p>
          <a:p>
            <a:endParaRPr lang="en-US" altLang="cs-CZ" sz="2800" dirty="0"/>
          </a:p>
          <a:p>
            <a:r>
              <a:rPr lang="en-US" altLang="cs-CZ" sz="2800" dirty="0"/>
              <a:t>Key concepts:</a:t>
            </a:r>
          </a:p>
          <a:p>
            <a:pPr lvl="1"/>
            <a:r>
              <a:rPr lang="en-US" altLang="cs-CZ" sz="2400" dirty="0"/>
              <a:t>System inclusion</a:t>
            </a:r>
          </a:p>
          <a:p>
            <a:pPr lvl="1"/>
            <a:r>
              <a:rPr lang="en-US" altLang="cs-CZ" sz="2400" dirty="0"/>
              <a:t>External assistance</a:t>
            </a:r>
          </a:p>
          <a:p>
            <a:pPr lvl="1"/>
            <a:r>
              <a:rPr lang="en-US" altLang="cs-CZ" sz="2400" dirty="0"/>
              <a:t>Sustainability after self reliance</a:t>
            </a:r>
          </a:p>
          <a:p>
            <a:endParaRPr lang="en-US" altLang="cs-CZ" sz="2800" dirty="0"/>
          </a:p>
          <a:p>
            <a:r>
              <a:rPr lang="en-US" altLang="cs-CZ" sz="2800" b="1" dirty="0"/>
              <a:t>Reconstruction serves as structural </a:t>
            </a:r>
            <a:r>
              <a:rPr lang="en-US" altLang="cs-CZ" sz="2800" b="1" dirty="0" smtClean="0"/>
              <a:t>prevention</a:t>
            </a:r>
          </a:p>
          <a:p>
            <a:endParaRPr lang="en-US" altLang="cs-CZ" sz="2800" b="1" dirty="0" smtClean="0"/>
          </a:p>
          <a:p>
            <a:r>
              <a:rPr lang="en-US" altLang="cs-CZ" sz="2300" b="1" dirty="0"/>
              <a:t>Nation building </a:t>
            </a:r>
            <a:r>
              <a:rPr lang="en-US" altLang="cs-CZ" sz="2300" dirty="0"/>
              <a:t>– synonym for post-conflict reconstruction? Or for democratization and westernization? – only a </a:t>
            </a:r>
            <a:r>
              <a:rPr lang="en-US" altLang="cs-CZ" sz="2300" b="1" dirty="0"/>
              <a:t>part</a:t>
            </a:r>
            <a:r>
              <a:rPr lang="en-US" altLang="cs-CZ" sz="2300" dirty="0"/>
              <a:t> of post-conflict reconstruction </a:t>
            </a:r>
            <a:endParaRPr lang="cs-CZ" sz="1400" dirty="0"/>
          </a:p>
        </p:txBody>
      </p:sp>
    </p:spTree>
    <p:extLst>
      <p:ext uri="{BB962C8B-B14F-4D97-AF65-F5344CB8AC3E}">
        <p14:creationId xmlns:p14="http://schemas.microsoft.com/office/powerpoint/2010/main" val="3698562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Post-conflict reconstruction</a:t>
            </a:r>
            <a:endParaRPr lang="cs-CZ" dirty="0"/>
          </a:p>
        </p:txBody>
      </p:sp>
      <p:sp>
        <p:nvSpPr>
          <p:cNvPr id="3" name="Zástupný symbol pro obsah 2"/>
          <p:cNvSpPr>
            <a:spLocks noGrp="1"/>
          </p:cNvSpPr>
          <p:nvPr>
            <p:ph idx="1"/>
          </p:nvPr>
        </p:nvSpPr>
        <p:spPr>
          <a:xfrm>
            <a:off x="581192" y="2180496"/>
            <a:ext cx="11029615" cy="4465631"/>
          </a:xfrm>
        </p:spPr>
        <p:txBody>
          <a:bodyPr>
            <a:normAutofit lnSpcReduction="10000"/>
          </a:bodyPr>
          <a:lstStyle/>
          <a:p>
            <a:r>
              <a:rPr lang="en-US" altLang="cs-CZ" sz="2400" dirty="0" smtClean="0"/>
              <a:t>4 pillars</a:t>
            </a:r>
          </a:p>
          <a:p>
            <a:pPr lvl="1"/>
            <a:r>
              <a:rPr lang="en-US" altLang="cs-CZ" sz="1800" b="1" dirty="0" smtClean="0"/>
              <a:t>Security</a:t>
            </a:r>
            <a:r>
              <a:rPr lang="en-US" altLang="cs-CZ" sz="1800" dirty="0" smtClean="0"/>
              <a:t> </a:t>
            </a:r>
            <a:r>
              <a:rPr lang="en-US" altLang="cs-CZ" sz="1800" dirty="0"/>
              <a:t>– crucial to any success</a:t>
            </a:r>
          </a:p>
          <a:p>
            <a:pPr lvl="2"/>
            <a:r>
              <a:rPr lang="en-US" altLang="cs-CZ" sz="1500" dirty="0"/>
              <a:t>Civilian security, DDR, buffer zones, civilian control over armed forces, training</a:t>
            </a:r>
          </a:p>
          <a:p>
            <a:pPr lvl="2"/>
            <a:endParaRPr lang="en-US" altLang="cs-CZ" sz="1500" dirty="0"/>
          </a:p>
          <a:p>
            <a:pPr lvl="1"/>
            <a:r>
              <a:rPr lang="en-US" altLang="cs-CZ" sz="1800" b="1" dirty="0"/>
              <a:t>Justice and </a:t>
            </a:r>
            <a:r>
              <a:rPr lang="en-US" altLang="cs-CZ" sz="1800" b="1" dirty="0" err="1"/>
              <a:t>Reconcilliation</a:t>
            </a:r>
            <a:r>
              <a:rPr lang="en-US" altLang="cs-CZ" sz="1800" b="1" dirty="0"/>
              <a:t> </a:t>
            </a:r>
            <a:r>
              <a:rPr lang="en-US" altLang="cs-CZ" sz="1800" dirty="0"/>
              <a:t>– establishment of rule of law</a:t>
            </a:r>
          </a:p>
          <a:p>
            <a:pPr lvl="2"/>
            <a:r>
              <a:rPr lang="en-US" altLang="cs-CZ" sz="1500" dirty="0"/>
              <a:t>Preventing reprisals, interim justice, human right legislation, police training</a:t>
            </a:r>
          </a:p>
          <a:p>
            <a:pPr lvl="2"/>
            <a:endParaRPr lang="en-US" altLang="cs-CZ" sz="1500" dirty="0"/>
          </a:p>
          <a:p>
            <a:pPr lvl="1"/>
            <a:r>
              <a:rPr lang="en-US" altLang="cs-CZ" sz="1800" b="1" dirty="0"/>
              <a:t>Social and economic well-being </a:t>
            </a:r>
            <a:r>
              <a:rPr lang="en-US" altLang="cs-CZ" sz="1800" dirty="0"/>
              <a:t>– aid and resources distribution</a:t>
            </a:r>
          </a:p>
          <a:p>
            <a:pPr lvl="2"/>
            <a:r>
              <a:rPr lang="en-US" altLang="cs-CZ" sz="1500" dirty="0"/>
              <a:t>Elementary food and water security, repatriations, infrastructure reconstruction, requalification training, subsidies and investments</a:t>
            </a:r>
          </a:p>
          <a:p>
            <a:pPr lvl="2"/>
            <a:endParaRPr lang="en-US" altLang="cs-CZ" sz="1500" dirty="0"/>
          </a:p>
          <a:p>
            <a:pPr lvl="1"/>
            <a:r>
              <a:rPr lang="en-US" altLang="cs-CZ" sz="1800" b="1" dirty="0"/>
              <a:t>Governance and participation </a:t>
            </a:r>
            <a:r>
              <a:rPr lang="en-US" altLang="cs-CZ" sz="1800" dirty="0"/>
              <a:t>– transitive authority support</a:t>
            </a:r>
          </a:p>
          <a:p>
            <a:pPr lvl="2"/>
            <a:r>
              <a:rPr lang="en-US" altLang="cs-CZ" sz="1500" dirty="0"/>
              <a:t>NGO cooperation, interim government support, election preparations, legislation expertise transfer, civil society support</a:t>
            </a:r>
          </a:p>
          <a:p>
            <a:endParaRPr lang="cs-CZ" dirty="0"/>
          </a:p>
        </p:txBody>
      </p:sp>
      <p:sp>
        <p:nvSpPr>
          <p:cNvPr id="4" name="TextovéPole 3"/>
          <p:cNvSpPr txBox="1"/>
          <p:nvPr/>
        </p:nvSpPr>
        <p:spPr>
          <a:xfrm>
            <a:off x="9445083" y="2598234"/>
            <a:ext cx="2040673" cy="1200329"/>
          </a:xfrm>
          <a:prstGeom prst="rect">
            <a:avLst/>
          </a:prstGeom>
          <a:noFill/>
        </p:spPr>
        <p:txBody>
          <a:bodyPr wrap="square" rtlCol="0">
            <a:spAutoFit/>
          </a:bodyPr>
          <a:lstStyle/>
          <a:p>
            <a:r>
              <a:rPr lang="en-US" altLang="cs-CZ" i="1" dirty="0"/>
              <a:t>2002 Post-Conflict Reconstruction (CSIS/AUSA)</a:t>
            </a:r>
          </a:p>
          <a:p>
            <a:endParaRPr lang="cs-CZ" dirty="0"/>
          </a:p>
        </p:txBody>
      </p:sp>
    </p:spTree>
    <p:extLst>
      <p:ext uri="{BB962C8B-B14F-4D97-AF65-F5344CB8AC3E}">
        <p14:creationId xmlns:p14="http://schemas.microsoft.com/office/powerpoint/2010/main" val="1702376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Starting discussion</a:t>
            </a:r>
            <a:endParaRPr lang="cs-CZ" dirty="0"/>
          </a:p>
        </p:txBody>
      </p:sp>
      <p:sp>
        <p:nvSpPr>
          <p:cNvPr id="3" name="Zástupný symbol pro obsah 2"/>
          <p:cNvSpPr>
            <a:spLocks noGrp="1"/>
          </p:cNvSpPr>
          <p:nvPr>
            <p:ph idx="1"/>
          </p:nvPr>
        </p:nvSpPr>
        <p:spPr>
          <a:xfrm>
            <a:off x="581193" y="2180496"/>
            <a:ext cx="6098388" cy="3678303"/>
          </a:xfrm>
        </p:spPr>
        <p:txBody>
          <a:bodyPr/>
          <a:lstStyle/>
          <a:p>
            <a:r>
              <a:rPr lang="en-US" dirty="0" smtClean="0"/>
              <a:t>How have the causes of war and changing character of war impacted on conflict management/resolution?</a:t>
            </a:r>
          </a:p>
          <a:p>
            <a:endParaRPr lang="en-US" dirty="0"/>
          </a:p>
          <a:p>
            <a:r>
              <a:rPr lang="en-US" dirty="0" smtClean="0"/>
              <a:t>What makes conflicts intractable / harder to manage?</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7863" y="1890563"/>
            <a:ext cx="4577842" cy="4795289"/>
          </a:xfrm>
          <a:prstGeom prst="rect">
            <a:avLst/>
          </a:prstGeom>
        </p:spPr>
      </p:pic>
    </p:spTree>
    <p:extLst>
      <p:ext uri="{BB962C8B-B14F-4D97-AF65-F5344CB8AC3E}">
        <p14:creationId xmlns:p14="http://schemas.microsoft.com/office/powerpoint/2010/main" val="4014401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Collective security</a:t>
            </a:r>
            <a:endParaRPr lang="cs-CZ" dirty="0"/>
          </a:p>
        </p:txBody>
      </p:sp>
      <p:sp>
        <p:nvSpPr>
          <p:cNvPr id="3" name="Zástupný symbol pro obsah 2"/>
          <p:cNvSpPr>
            <a:spLocks noGrp="1"/>
          </p:cNvSpPr>
          <p:nvPr>
            <p:ph idx="1"/>
          </p:nvPr>
        </p:nvSpPr>
        <p:spPr>
          <a:xfrm>
            <a:off x="581192" y="1616927"/>
            <a:ext cx="11029615" cy="5241073"/>
          </a:xfrm>
        </p:spPr>
        <p:txBody>
          <a:bodyPr>
            <a:normAutofit/>
          </a:bodyPr>
          <a:lstStyle/>
          <a:p>
            <a:r>
              <a:rPr lang="en-US" dirty="0" smtClean="0"/>
              <a:t>or </a:t>
            </a:r>
            <a:r>
              <a:rPr lang="en-US" b="1" dirty="0" smtClean="0"/>
              <a:t>why we should care about managing conflict </a:t>
            </a:r>
            <a:r>
              <a:rPr lang="en-US" dirty="0" smtClean="0"/>
              <a:t>(addressing conflict to be more precise)</a:t>
            </a:r>
          </a:p>
          <a:p>
            <a:endParaRPr lang="cs-CZ" dirty="0"/>
          </a:p>
          <a:p>
            <a:r>
              <a:rPr lang="en-US" dirty="0" smtClean="0"/>
              <a:t>the </a:t>
            </a:r>
            <a:r>
              <a:rPr lang="en-US" dirty="0"/>
              <a:t>necessary assumption of collective security is simply that </a:t>
            </a:r>
            <a:r>
              <a:rPr lang="en-US" dirty="0" smtClean="0"/>
              <a:t>war are likely occur and that they ought to be prevented </a:t>
            </a:r>
          </a:p>
          <a:p>
            <a:endParaRPr lang="en-US" dirty="0"/>
          </a:p>
          <a:p>
            <a:r>
              <a:rPr lang="en-US" dirty="0" smtClean="0"/>
              <a:t>collective </a:t>
            </a:r>
            <a:r>
              <a:rPr lang="en-US" dirty="0"/>
              <a:t>security is not a design for organizing coalition warfare in the twentieth-century sense, but a plan for organizing international police action in an unprecedented </a:t>
            </a:r>
            <a:r>
              <a:rPr lang="en-US" dirty="0" smtClean="0"/>
              <a:t>sense</a:t>
            </a:r>
          </a:p>
          <a:p>
            <a:pPr lvl="1"/>
            <a:r>
              <a:rPr lang="en-US" i="1" dirty="0" smtClean="0"/>
              <a:t>the </a:t>
            </a:r>
            <a:r>
              <a:rPr lang="en-US" i="1" dirty="0"/>
              <a:t>conflicts may be the fruit of unreflective passion or </a:t>
            </a:r>
            <a:r>
              <a:rPr lang="en-US" i="1" dirty="0" smtClean="0"/>
              <a:t>of </a:t>
            </a:r>
            <a:r>
              <a:rPr lang="en-US" i="1" dirty="0"/>
              <a:t>deliberate planning; they may represent efforts to settle disputes. effects of undefinably broad situations of hostility, or calculated means to realize ambitious designs of conquest. They may be launched by the irresponsible dictate of cynical autocrats or the democratic will of a chauvinistic people-although the champions of collective security have frequently evinced the conviction that most wars are likely to stem from the former type of initiative. The point is that the theory of collective security is not invalidated by the discovery </a:t>
            </a:r>
            <a:r>
              <a:rPr lang="en-US" i="1" dirty="0" smtClean="0"/>
              <a:t>that </a:t>
            </a:r>
            <a:r>
              <a:rPr lang="en-US" i="1" dirty="0"/>
              <a:t>the causes, functional </a:t>
            </a:r>
            <a:r>
              <a:rPr lang="en-US" i="1" dirty="0" smtClean="0"/>
              <a:t>purposes </a:t>
            </a:r>
            <a:r>
              <a:rPr lang="en-US" i="1" dirty="0"/>
              <a:t>and initiatory mechanisms of war are varied. </a:t>
            </a:r>
            <a:r>
              <a:rPr lang="en-US" dirty="0" smtClean="0"/>
              <a:t>(Claude 1984)</a:t>
            </a:r>
            <a:endParaRPr lang="en-US" dirty="0"/>
          </a:p>
        </p:txBody>
      </p:sp>
    </p:spTree>
    <p:extLst>
      <p:ext uri="{BB962C8B-B14F-4D97-AF65-F5344CB8AC3E}">
        <p14:creationId xmlns:p14="http://schemas.microsoft.com/office/powerpoint/2010/main" val="71582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The spectrum of tasks</a:t>
            </a:r>
            <a:endParaRPr lang="cs-CZ" dirty="0"/>
          </a:p>
        </p:txBody>
      </p:sp>
      <p:sp>
        <p:nvSpPr>
          <p:cNvPr id="3" name="Zástupný symbol pro obsah 2"/>
          <p:cNvSpPr>
            <a:spLocks noGrp="1"/>
          </p:cNvSpPr>
          <p:nvPr>
            <p:ph idx="1"/>
          </p:nvPr>
        </p:nvSpPr>
        <p:spPr>
          <a:xfrm>
            <a:off x="581192" y="2180496"/>
            <a:ext cx="11029615" cy="4131094"/>
          </a:xfrm>
        </p:spPr>
        <p:txBody>
          <a:bodyPr>
            <a:normAutofit lnSpcReduction="10000"/>
          </a:bodyPr>
          <a:lstStyle/>
          <a:p>
            <a:r>
              <a:rPr lang="en-US" altLang="cs-CZ" sz="2400" b="1" dirty="0"/>
              <a:t>c</a:t>
            </a:r>
            <a:r>
              <a:rPr lang="en-US" altLang="cs-CZ" sz="2400" b="1" dirty="0" smtClean="0"/>
              <a:t>onflict prevention:</a:t>
            </a:r>
          </a:p>
          <a:p>
            <a:pPr lvl="2"/>
            <a:r>
              <a:rPr lang="en-US" altLang="cs-CZ" sz="1800" dirty="0" smtClean="0"/>
              <a:t>Activities aimed at preventing the occurrence and escalation of conflicts into their armed stage.</a:t>
            </a:r>
          </a:p>
          <a:p>
            <a:r>
              <a:rPr lang="en-US" altLang="cs-CZ" sz="2400" b="1" dirty="0" smtClean="0"/>
              <a:t>conflict </a:t>
            </a:r>
            <a:r>
              <a:rPr lang="en-US" altLang="cs-CZ" sz="2400" b="1" dirty="0"/>
              <a:t>management:</a:t>
            </a:r>
          </a:p>
          <a:p>
            <a:pPr lvl="2"/>
            <a:r>
              <a:rPr lang="en-US" altLang="cs-CZ" sz="1800" dirty="0"/>
              <a:t>Activities aimed at the armed aspects of crises with the objective of stopping active combat, containing crisis spillover and minimizing destructive </a:t>
            </a:r>
            <a:r>
              <a:rPr lang="en-US" altLang="cs-CZ" sz="1800" dirty="0" smtClean="0"/>
              <a:t>impacts.</a:t>
            </a:r>
            <a:endParaRPr lang="en-US" altLang="cs-CZ" sz="1800" dirty="0"/>
          </a:p>
          <a:p>
            <a:r>
              <a:rPr lang="en-US" altLang="cs-CZ" sz="2400" b="1" dirty="0"/>
              <a:t>conflict resolution</a:t>
            </a:r>
            <a:r>
              <a:rPr lang="en-US" altLang="cs-CZ" sz="2400" b="1" dirty="0" smtClean="0"/>
              <a:t>:</a:t>
            </a:r>
          </a:p>
          <a:p>
            <a:pPr lvl="2"/>
            <a:r>
              <a:rPr lang="en-US" altLang="cs-CZ" sz="2000" dirty="0"/>
              <a:t>Activities aimed at achieving a voluntary mutual peaceful solution to common incompatibilities and a cessation of hostilities</a:t>
            </a:r>
            <a:r>
              <a:rPr lang="en-US" altLang="cs-CZ" sz="2000" dirty="0" smtClean="0"/>
              <a:t>.</a:t>
            </a:r>
            <a:endParaRPr lang="en-US" altLang="cs-CZ" sz="2400" b="1" dirty="0" smtClean="0"/>
          </a:p>
          <a:p>
            <a:r>
              <a:rPr lang="en-US" altLang="cs-CZ" sz="2400" b="1" dirty="0"/>
              <a:t>p</a:t>
            </a:r>
            <a:r>
              <a:rPr lang="en-US" altLang="cs-CZ" sz="2400" b="1" dirty="0" smtClean="0"/>
              <a:t>ost-conflict reconstruction: </a:t>
            </a:r>
            <a:endParaRPr lang="en-US" altLang="cs-CZ" sz="2400" b="1" dirty="0"/>
          </a:p>
          <a:p>
            <a:pPr lvl="2"/>
            <a:r>
              <a:rPr lang="en-US" altLang="cs-CZ" sz="1800" dirty="0"/>
              <a:t>Activities aimed </a:t>
            </a:r>
            <a:r>
              <a:rPr lang="en-US" altLang="cs-CZ" sz="1800" dirty="0" smtClean="0"/>
              <a:t>at rebuilding the socioeconomic structure and conditions for stable peace.</a:t>
            </a:r>
            <a:endParaRPr lang="en-US" altLang="cs-CZ" sz="1800" dirty="0"/>
          </a:p>
          <a:p>
            <a:endParaRPr lang="cs-CZ" dirty="0"/>
          </a:p>
        </p:txBody>
      </p:sp>
    </p:spTree>
    <p:extLst>
      <p:ext uri="{BB962C8B-B14F-4D97-AF65-F5344CB8AC3E}">
        <p14:creationId xmlns:p14="http://schemas.microsoft.com/office/powerpoint/2010/main" val="372043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Conflict cycle</a:t>
            </a:r>
            <a:endParaRPr lang="cs-CZ" dirty="0"/>
          </a:p>
        </p:txBody>
      </p:sp>
      <p:sp>
        <p:nvSpPr>
          <p:cNvPr id="3" name="Zástupný symbol pro obsah 2"/>
          <p:cNvSpPr>
            <a:spLocks noGrp="1"/>
          </p:cNvSpPr>
          <p:nvPr>
            <p:ph idx="1"/>
          </p:nvPr>
        </p:nvSpPr>
        <p:spPr/>
        <p:txBody>
          <a:bodyPr/>
          <a:lstStyle/>
          <a:p>
            <a:endParaRPr lang="cs-CZ" dirty="0"/>
          </a:p>
        </p:txBody>
      </p:sp>
      <p:pic>
        <p:nvPicPr>
          <p:cNvPr id="4" name="Picture 2" descr="C:\Users\USER\Desktop\Untitled.png"/>
          <p:cNvPicPr>
            <a:picLocks noChangeAspect="1" noChangeArrowheads="1"/>
          </p:cNvPicPr>
          <p:nvPr/>
        </p:nvPicPr>
        <p:blipFill>
          <a:blip r:embed="rId2" cstate="print"/>
          <a:srcRect/>
          <a:stretch>
            <a:fillRect/>
          </a:stretch>
        </p:blipFill>
        <p:spPr bwMode="auto">
          <a:xfrm>
            <a:off x="2637030" y="1998101"/>
            <a:ext cx="6917937" cy="4642786"/>
          </a:xfrm>
          <a:prstGeom prst="rect">
            <a:avLst/>
          </a:prstGeom>
          <a:noFill/>
        </p:spPr>
      </p:pic>
    </p:spTree>
    <p:extLst>
      <p:ext uri="{BB962C8B-B14F-4D97-AF65-F5344CB8AC3E}">
        <p14:creationId xmlns:p14="http://schemas.microsoft.com/office/powerpoint/2010/main" val="959664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Actual conflict cycles</a:t>
            </a:r>
            <a:endParaRPr lang="cs-CZ" dirty="0"/>
          </a:p>
        </p:txBody>
      </p:sp>
      <p:pic>
        <p:nvPicPr>
          <p:cNvPr id="4" name="Picture 4"/>
          <p:cNvPicPr>
            <a:picLocks noGrp="1" noChangeAspect="1" noChangeArrowheads="1"/>
          </p:cNvPicPr>
          <p:nvPr>
            <p:ph idx="1"/>
          </p:nvPr>
        </p:nvPicPr>
        <p:blipFill>
          <a:blip r:embed="rId2" cstate="print"/>
          <a:srcRect/>
          <a:stretch>
            <a:fillRect/>
          </a:stretch>
        </p:blipFill>
        <p:spPr bwMode="auto">
          <a:xfrm>
            <a:off x="3308317" y="1794059"/>
            <a:ext cx="5575365" cy="1662828"/>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tretch>
            <a:fillRect/>
          </a:stretch>
        </p:blipFill>
        <p:spPr bwMode="auto">
          <a:xfrm>
            <a:off x="1847189" y="3534990"/>
            <a:ext cx="8497620" cy="3097448"/>
          </a:xfrm>
          <a:prstGeom prst="rect">
            <a:avLst/>
          </a:prstGeom>
          <a:noFill/>
          <a:ln w="9525">
            <a:noFill/>
            <a:miter lim="800000"/>
            <a:headEnd/>
            <a:tailEnd/>
          </a:ln>
        </p:spPr>
      </p:pic>
    </p:spTree>
    <p:extLst>
      <p:ext uri="{BB962C8B-B14F-4D97-AF65-F5344CB8AC3E}">
        <p14:creationId xmlns:p14="http://schemas.microsoft.com/office/powerpoint/2010/main" val="772327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4294967295"/>
            <p:extLst>
              <p:ext uri="{D42A27DB-BD31-4B8C-83A1-F6EECF244321}">
                <p14:modId xmlns:p14="http://schemas.microsoft.com/office/powerpoint/2010/main" val="2251081390"/>
              </p:ext>
            </p:extLst>
          </p:nvPr>
        </p:nvGraphicFramePr>
        <p:xfrm>
          <a:off x="2641600" y="404813"/>
          <a:ext cx="9550400" cy="6615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Šipka: doprava 5"/>
          <p:cNvSpPr/>
          <p:nvPr/>
        </p:nvSpPr>
        <p:spPr>
          <a:xfrm rot="16200000">
            <a:off x="136387" y="3340681"/>
            <a:ext cx="5273207" cy="376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2249237" y="6223283"/>
            <a:ext cx="1252248" cy="369332"/>
          </a:xfrm>
          <a:prstGeom prst="rect">
            <a:avLst/>
          </a:prstGeom>
          <a:noFill/>
        </p:spPr>
        <p:txBody>
          <a:bodyPr wrap="square" rtlCol="0">
            <a:spAutoFit/>
          </a:bodyPr>
          <a:lstStyle/>
          <a:p>
            <a:r>
              <a:rPr lang="en-US" dirty="0" smtClean="0"/>
              <a:t>escalation</a:t>
            </a:r>
            <a:endParaRPr lang="cs-CZ" dirty="0"/>
          </a:p>
        </p:txBody>
      </p:sp>
      <p:graphicFrame>
        <p:nvGraphicFramePr>
          <p:cNvPr id="8" name="Diagram 7"/>
          <p:cNvGraphicFramePr/>
          <p:nvPr>
            <p:extLst>
              <p:ext uri="{D42A27DB-BD31-4B8C-83A1-F6EECF244321}">
                <p14:modId xmlns:p14="http://schemas.microsoft.com/office/powerpoint/2010/main" val="1072503270"/>
              </p:ext>
            </p:extLst>
          </p:nvPr>
        </p:nvGraphicFramePr>
        <p:xfrm>
          <a:off x="4233333" y="1331911"/>
          <a:ext cx="6366933" cy="416579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477221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Conflict prevention</a:t>
            </a:r>
            <a:endParaRPr lang="cs-CZ" dirty="0"/>
          </a:p>
        </p:txBody>
      </p:sp>
      <p:sp>
        <p:nvSpPr>
          <p:cNvPr id="3" name="Zástupný symbol pro obsah 2"/>
          <p:cNvSpPr>
            <a:spLocks noGrp="1"/>
          </p:cNvSpPr>
          <p:nvPr>
            <p:ph sz="half" idx="1"/>
          </p:nvPr>
        </p:nvSpPr>
        <p:spPr>
          <a:xfrm>
            <a:off x="581193" y="2228003"/>
            <a:ext cx="5373558" cy="4317763"/>
          </a:xfrm>
        </p:spPr>
        <p:txBody>
          <a:bodyPr>
            <a:normAutofit lnSpcReduction="10000"/>
          </a:bodyPr>
          <a:lstStyle/>
          <a:p>
            <a:r>
              <a:rPr lang="en-US" altLang="cs-CZ" sz="2200" dirty="0"/>
              <a:t>Structural prevention</a:t>
            </a:r>
          </a:p>
          <a:p>
            <a:pPr lvl="2"/>
            <a:r>
              <a:rPr lang="en-US" altLang="cs-CZ" sz="1700" dirty="0"/>
              <a:t>Long-term efforts on political, economic, developmental, cultural, civil society level</a:t>
            </a:r>
          </a:p>
          <a:p>
            <a:pPr lvl="2"/>
            <a:r>
              <a:rPr lang="en-US" altLang="cs-CZ" sz="1700" dirty="0"/>
              <a:t>Emphasis on the indivisibility of security</a:t>
            </a:r>
          </a:p>
          <a:p>
            <a:pPr lvl="2"/>
            <a:r>
              <a:rPr lang="en-US" altLang="cs-CZ" sz="1700" dirty="0"/>
              <a:t>IO membership, association agreements, cooperation, development </a:t>
            </a:r>
            <a:r>
              <a:rPr lang="en-US" altLang="cs-CZ" sz="1700" dirty="0" err="1"/>
              <a:t>programmes</a:t>
            </a:r>
            <a:endParaRPr lang="en-US" altLang="cs-CZ" sz="1700" dirty="0"/>
          </a:p>
          <a:p>
            <a:endParaRPr lang="en-US" altLang="cs-CZ" sz="2200" dirty="0"/>
          </a:p>
          <a:p>
            <a:r>
              <a:rPr lang="en-US" altLang="cs-CZ" sz="2200" dirty="0"/>
              <a:t>Direct prevention</a:t>
            </a:r>
          </a:p>
          <a:p>
            <a:pPr lvl="2"/>
            <a:r>
              <a:rPr lang="en-US" altLang="cs-CZ" sz="1700" dirty="0"/>
              <a:t>Immediate efforts during initial crisis phases</a:t>
            </a:r>
          </a:p>
          <a:p>
            <a:pPr lvl="2"/>
            <a:r>
              <a:rPr lang="en-US" altLang="cs-CZ" sz="1700" dirty="0"/>
              <a:t>Early warning, mediation and shuttle diplomacy</a:t>
            </a:r>
          </a:p>
          <a:p>
            <a:pPr lvl="2"/>
            <a:r>
              <a:rPr lang="en-US" altLang="cs-CZ" sz="1700" dirty="0"/>
              <a:t>Lackluster in practice</a:t>
            </a:r>
          </a:p>
          <a:p>
            <a:pPr lvl="1"/>
            <a:endParaRPr lang="cs-CZ" dirty="0"/>
          </a:p>
        </p:txBody>
      </p:sp>
      <p:sp>
        <p:nvSpPr>
          <p:cNvPr id="4" name="Zástupný symbol pro obsah 3"/>
          <p:cNvSpPr>
            <a:spLocks noGrp="1"/>
          </p:cNvSpPr>
          <p:nvPr>
            <p:ph sz="half" idx="2"/>
          </p:nvPr>
        </p:nvSpPr>
        <p:spPr>
          <a:xfrm>
            <a:off x="6188417" y="2228004"/>
            <a:ext cx="5422392" cy="4317762"/>
          </a:xfrm>
        </p:spPr>
        <p:txBody>
          <a:bodyPr>
            <a:normAutofit lnSpcReduction="10000"/>
          </a:bodyPr>
          <a:lstStyle/>
          <a:p>
            <a:endParaRPr lang="en-US" dirty="0"/>
          </a:p>
          <a:p>
            <a:r>
              <a:rPr lang="en-US" dirty="0"/>
              <a:t>Early warning systems</a:t>
            </a:r>
          </a:p>
          <a:p>
            <a:pPr lvl="1"/>
            <a:r>
              <a:rPr lang="en-US" dirty="0"/>
              <a:t>Global and regional initiatives to identify crises prior to potential escalation</a:t>
            </a:r>
          </a:p>
          <a:p>
            <a:pPr lvl="1"/>
            <a:r>
              <a:rPr lang="en-US" dirty="0"/>
              <a:t>UN – 1998 primary initiative, 2000 Prevention team</a:t>
            </a:r>
          </a:p>
          <a:p>
            <a:pPr lvl="1"/>
            <a:r>
              <a:rPr lang="en-US" dirty="0"/>
              <a:t>IGAD – 2002 – CEWARN in the Horn of Africa</a:t>
            </a:r>
          </a:p>
          <a:p>
            <a:pPr lvl="1"/>
            <a:r>
              <a:rPr lang="en-US" dirty="0"/>
              <a:t>AU – 2009 – CEWS Continental </a:t>
            </a:r>
            <a:r>
              <a:rPr lang="en-US" dirty="0" smtClean="0"/>
              <a:t>EWS</a:t>
            </a:r>
          </a:p>
          <a:p>
            <a:pPr lvl="1"/>
            <a:endParaRPr lang="en-US" dirty="0"/>
          </a:p>
          <a:p>
            <a:r>
              <a:rPr lang="en-US" dirty="0"/>
              <a:t>Indicators to watch (WB</a:t>
            </a:r>
            <a:r>
              <a:rPr lang="en-US" dirty="0" smtClean="0"/>
              <a:t>):</a:t>
            </a:r>
            <a:endParaRPr lang="en-US" dirty="0"/>
          </a:p>
          <a:p>
            <a:pPr lvl="1"/>
            <a:r>
              <a:rPr lang="en-US" dirty="0"/>
              <a:t>past conflict, low income, high export dependence, political instability, human rights, militarization, ethnic dominance, regional conflict, unemployment rate among young adults, distribution of access to natural resources</a:t>
            </a:r>
          </a:p>
          <a:p>
            <a:endParaRPr lang="cs-CZ" dirty="0"/>
          </a:p>
        </p:txBody>
      </p:sp>
    </p:spTree>
    <p:extLst>
      <p:ext uri="{BB962C8B-B14F-4D97-AF65-F5344CB8AC3E}">
        <p14:creationId xmlns:p14="http://schemas.microsoft.com/office/powerpoint/2010/main" val="379329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Conflict </a:t>
            </a:r>
            <a:r>
              <a:rPr lang="en-US" dirty="0" smtClean="0"/>
              <a:t>prevention - Preventive </a:t>
            </a:r>
            <a:r>
              <a:rPr lang="en-US" dirty="0"/>
              <a:t>diplomacy</a:t>
            </a:r>
            <a:endParaRPr lang="cs-CZ" dirty="0"/>
          </a:p>
        </p:txBody>
      </p:sp>
      <p:sp>
        <p:nvSpPr>
          <p:cNvPr id="5" name="Zástupný symbol pro obsah 4"/>
          <p:cNvSpPr>
            <a:spLocks noGrp="1"/>
          </p:cNvSpPr>
          <p:nvPr>
            <p:ph idx="1"/>
          </p:nvPr>
        </p:nvSpPr>
        <p:spPr>
          <a:xfrm>
            <a:off x="581192" y="2180496"/>
            <a:ext cx="11029615" cy="4320665"/>
          </a:xfrm>
        </p:spPr>
        <p:txBody>
          <a:bodyPr>
            <a:normAutofit lnSpcReduction="10000"/>
          </a:bodyPr>
          <a:lstStyle/>
          <a:p>
            <a:pPr marL="182880" indent="-182880">
              <a:defRPr/>
            </a:pPr>
            <a:r>
              <a:rPr lang="en-US" altLang="sk-SK" sz="2000" dirty="0">
                <a:solidFill>
                  <a:schemeClr val="tx1">
                    <a:lumMod val="85000"/>
                    <a:lumOff val="15000"/>
                  </a:schemeClr>
                </a:solidFill>
              </a:rPr>
              <a:t>Problem with precise definition</a:t>
            </a:r>
          </a:p>
          <a:p>
            <a:pPr marL="182880" indent="-182880">
              <a:defRPr/>
            </a:pPr>
            <a:r>
              <a:rPr lang="en-US" altLang="sk-SK" sz="2000" b="1" dirty="0">
                <a:solidFill>
                  <a:schemeClr val="tx1">
                    <a:lumMod val="85000"/>
                    <a:lumOff val="15000"/>
                  </a:schemeClr>
                </a:solidFill>
              </a:rPr>
              <a:t>Could possibly encompass all of diplomacy </a:t>
            </a:r>
            <a:r>
              <a:rPr lang="en-US" altLang="sk-SK" sz="2000" dirty="0">
                <a:solidFill>
                  <a:schemeClr val="tx1">
                    <a:lumMod val="85000"/>
                    <a:lumOff val="15000"/>
                  </a:schemeClr>
                </a:solidFill>
              </a:rPr>
              <a:t>(in the structural segment) by way of “building stable societies/states” argument</a:t>
            </a:r>
          </a:p>
          <a:p>
            <a:pPr marL="182880" indent="-182880">
              <a:defRPr/>
            </a:pPr>
            <a:r>
              <a:rPr lang="en-US" altLang="sk-SK" sz="2000" b="1" dirty="0">
                <a:solidFill>
                  <a:schemeClr val="tx1">
                    <a:lumMod val="85000"/>
                    <a:lumOff val="15000"/>
                  </a:schemeClr>
                </a:solidFill>
              </a:rPr>
              <a:t>Pre-emptive diplomacy </a:t>
            </a:r>
            <a:r>
              <a:rPr lang="en-US" altLang="sk-SK" sz="2000" dirty="0">
                <a:solidFill>
                  <a:schemeClr val="tx1">
                    <a:lumMod val="85000"/>
                    <a:lumOff val="15000"/>
                  </a:schemeClr>
                </a:solidFill>
              </a:rPr>
              <a:t>might suit as a better term, but is disused </a:t>
            </a:r>
          </a:p>
          <a:p>
            <a:pPr marL="182880" indent="-182880">
              <a:defRPr/>
            </a:pPr>
            <a:r>
              <a:rPr lang="en-US" altLang="sk-SK" sz="2000" b="1" dirty="0">
                <a:solidFill>
                  <a:schemeClr val="tx1">
                    <a:lumMod val="85000"/>
                    <a:lumOff val="15000"/>
                  </a:schemeClr>
                </a:solidFill>
              </a:rPr>
              <a:t>Definition:</a:t>
            </a:r>
          </a:p>
          <a:p>
            <a:pPr marL="457517" lvl="1" indent="-182880">
              <a:defRPr/>
            </a:pPr>
            <a:r>
              <a:rPr lang="en-US" altLang="sk-SK" sz="2000" b="1" dirty="0">
                <a:solidFill>
                  <a:schemeClr val="tx1">
                    <a:lumMod val="85000"/>
                    <a:lumOff val="15000"/>
                  </a:schemeClr>
                </a:solidFill>
              </a:rPr>
              <a:t>Action </a:t>
            </a:r>
            <a:r>
              <a:rPr lang="en-US" altLang="sk-SK" sz="2000" b="1" u="sng" dirty="0">
                <a:solidFill>
                  <a:schemeClr val="tx1">
                    <a:lumMod val="85000"/>
                    <a:lumOff val="15000"/>
                  </a:schemeClr>
                </a:solidFill>
              </a:rPr>
              <a:t>taken in vulnerable places and times to avoid the threat or use of armed force </a:t>
            </a:r>
            <a:r>
              <a:rPr lang="en-US" altLang="sk-SK" sz="2000" dirty="0">
                <a:solidFill>
                  <a:schemeClr val="tx1">
                    <a:lumMod val="85000"/>
                    <a:lumOff val="15000"/>
                  </a:schemeClr>
                </a:solidFill>
              </a:rPr>
              <a:t>and related forms of coercion by states or groups to settle the political disputes that can arise from the destabilizing effects of economic, social, political, and international change.  (Lund 1996)</a:t>
            </a:r>
          </a:p>
          <a:p>
            <a:pPr marL="182880" indent="-182880">
              <a:defRPr/>
            </a:pPr>
            <a:r>
              <a:rPr lang="en-US" altLang="sk-SK" dirty="0" smtClean="0">
                <a:solidFill>
                  <a:schemeClr val="tx1">
                    <a:lumMod val="85000"/>
                    <a:lumOff val="15000"/>
                  </a:schemeClr>
                </a:solidFill>
              </a:rPr>
              <a:t>Instruments:</a:t>
            </a:r>
          </a:p>
          <a:p>
            <a:pPr marL="506880" lvl="1" indent="-182880">
              <a:defRPr/>
            </a:pPr>
            <a:r>
              <a:rPr lang="en-US" altLang="sk-SK" dirty="0" smtClean="0">
                <a:solidFill>
                  <a:schemeClr val="tx1">
                    <a:lumMod val="85000"/>
                    <a:lumOff val="15000"/>
                  </a:schemeClr>
                </a:solidFill>
              </a:rPr>
              <a:t>International </a:t>
            </a:r>
            <a:r>
              <a:rPr lang="en-US" altLang="sk-SK" dirty="0">
                <a:solidFill>
                  <a:schemeClr val="tx1">
                    <a:lumMod val="85000"/>
                    <a:lumOff val="15000"/>
                  </a:schemeClr>
                </a:solidFill>
              </a:rPr>
              <a:t>appeals – </a:t>
            </a:r>
            <a:r>
              <a:rPr lang="en-US" altLang="sk-SK" dirty="0" smtClean="0">
                <a:solidFill>
                  <a:schemeClr val="tx1">
                    <a:lumMod val="85000"/>
                    <a:lumOff val="15000"/>
                  </a:schemeClr>
                </a:solidFill>
              </a:rPr>
              <a:t>suasion, Fact-finding </a:t>
            </a:r>
            <a:r>
              <a:rPr lang="en-US" altLang="sk-SK" dirty="0">
                <a:solidFill>
                  <a:schemeClr val="tx1">
                    <a:lumMod val="85000"/>
                    <a:lumOff val="15000"/>
                  </a:schemeClr>
                </a:solidFill>
              </a:rPr>
              <a:t>missions, on-site </a:t>
            </a:r>
            <a:r>
              <a:rPr lang="en-US" altLang="sk-SK" dirty="0" smtClean="0">
                <a:solidFill>
                  <a:schemeClr val="tx1">
                    <a:lumMod val="85000"/>
                    <a:lumOff val="15000"/>
                  </a:schemeClr>
                </a:solidFill>
              </a:rPr>
              <a:t>monitoring, Good offices, Early </a:t>
            </a:r>
            <a:r>
              <a:rPr lang="en-US" altLang="sk-SK" dirty="0">
                <a:solidFill>
                  <a:schemeClr val="tx1">
                    <a:lumMod val="85000"/>
                    <a:lumOff val="15000"/>
                  </a:schemeClr>
                </a:solidFill>
              </a:rPr>
              <a:t>warning </a:t>
            </a:r>
            <a:r>
              <a:rPr lang="en-US" altLang="sk-SK" dirty="0" smtClean="0">
                <a:solidFill>
                  <a:schemeClr val="tx1">
                    <a:lumMod val="85000"/>
                    <a:lumOff val="15000"/>
                  </a:schemeClr>
                </a:solidFill>
              </a:rPr>
              <a:t>systems, Official diplomacy, Two-track diplomacy, Conciliatory gestures, Mediation, Incentive offerings, Negotiation </a:t>
            </a:r>
            <a:r>
              <a:rPr lang="en-US" altLang="sk-SK" dirty="0">
                <a:solidFill>
                  <a:schemeClr val="tx1">
                    <a:lumMod val="85000"/>
                    <a:lumOff val="15000"/>
                  </a:schemeClr>
                </a:solidFill>
              </a:rPr>
              <a:t>forums</a:t>
            </a:r>
          </a:p>
          <a:p>
            <a:pPr marL="506880" lvl="1" indent="-182880">
              <a:defRPr/>
            </a:pPr>
            <a:r>
              <a:rPr lang="en-US" altLang="sk-SK" b="1" dirty="0">
                <a:solidFill>
                  <a:schemeClr val="tx1">
                    <a:lumMod val="85000"/>
                    <a:lumOff val="15000"/>
                  </a:schemeClr>
                </a:solidFill>
              </a:rPr>
              <a:t>Note that they do not contain coercive measures</a:t>
            </a:r>
          </a:p>
          <a:p>
            <a:endParaRPr lang="cs-CZ" dirty="0"/>
          </a:p>
        </p:txBody>
      </p:sp>
    </p:spTree>
    <p:extLst>
      <p:ext uri="{BB962C8B-B14F-4D97-AF65-F5344CB8AC3E}">
        <p14:creationId xmlns:p14="http://schemas.microsoft.com/office/powerpoint/2010/main" val="3748562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TC103457464[[fn=Dividend]]</Template>
  <TotalTime>1031</TotalTime>
  <Words>1330</Words>
  <Application>Microsoft Office PowerPoint</Application>
  <PresentationFormat>Širokoúhlá obrazovka</PresentationFormat>
  <Paragraphs>194</Paragraphs>
  <Slides>18</Slides>
  <Notes>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Gill Sans MT</vt:lpstr>
      <vt:lpstr>Wingdings 2</vt:lpstr>
      <vt:lpstr>Dividend</vt:lpstr>
      <vt:lpstr>International security - ire107</vt:lpstr>
      <vt:lpstr>Starting discussion</vt:lpstr>
      <vt:lpstr>Collective security</vt:lpstr>
      <vt:lpstr>The spectrum of tasks</vt:lpstr>
      <vt:lpstr>Conflict cycle</vt:lpstr>
      <vt:lpstr>Actual conflict cycles</vt:lpstr>
      <vt:lpstr>Prezentace aplikace PowerPoint</vt:lpstr>
      <vt:lpstr>Conflict prevention</vt:lpstr>
      <vt:lpstr>Conflict prevention - Preventive diplomacy</vt:lpstr>
      <vt:lpstr>Conflict management</vt:lpstr>
      <vt:lpstr>Conflict management - mediation</vt:lpstr>
      <vt:lpstr>Military Conflict management</vt:lpstr>
      <vt:lpstr>Military Conflict management</vt:lpstr>
      <vt:lpstr>Conflict resolution</vt:lpstr>
      <vt:lpstr>Conflict resolution - negotiation</vt:lpstr>
      <vt:lpstr>Conflict resolution</vt:lpstr>
      <vt:lpstr>Post-conflict reconstruction</vt:lpstr>
      <vt:lpstr>Post-conflict reconstruction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Chovančík</dc:creator>
  <cp:lastModifiedBy>Martin Chovančík</cp:lastModifiedBy>
  <cp:revision>223</cp:revision>
  <dcterms:created xsi:type="dcterms:W3CDTF">2014-08-26T23:51:37Z</dcterms:created>
  <dcterms:modified xsi:type="dcterms:W3CDTF">2018-10-16T13:42:39Z</dcterms:modified>
</cp:coreProperties>
</file>