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9" r:id="rId4"/>
    <p:sldId id="258" r:id="rId5"/>
    <p:sldId id="270" r:id="rId6"/>
    <p:sldId id="259" r:id="rId7"/>
    <p:sldId id="260" r:id="rId8"/>
    <p:sldId id="265" r:id="rId9"/>
    <p:sldId id="271" r:id="rId10"/>
    <p:sldId id="266" r:id="rId11"/>
    <p:sldId id="276" r:id="rId12"/>
    <p:sldId id="277" r:id="rId13"/>
    <p:sldId id="267" r:id="rId14"/>
    <p:sldId id="261" r:id="rId15"/>
    <p:sldId id="273" r:id="rId16"/>
    <p:sldId id="274" r:id="rId17"/>
    <p:sldId id="275" r:id="rId18"/>
    <p:sldId id="27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28" autoAdjust="0"/>
  </p:normalViewPr>
  <p:slideViewPr>
    <p:cSldViewPr>
      <p:cViewPr>
        <p:scale>
          <a:sx n="73" d="100"/>
          <a:sy n="73" d="100"/>
        </p:scale>
        <p:origin x="-1699" y="-29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2862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C01C93-EF27-4663-A8D7-F8A921D39F62}" type="datetimeFigureOut">
              <a:rPr lang="cs-CZ" smtClean="0"/>
              <a:pPr/>
              <a:t>12. 11. 2018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337AC44-AA3E-44B6-8634-79ABDE8A2E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pPr/>
              <a:t>12. 11. 2018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pPr/>
              <a:t>12. 11. 2018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FC01C93-EF27-4663-A8D7-F8A921D39F62}" type="datetimeFigureOut">
              <a:rPr lang="cs-CZ" smtClean="0"/>
              <a:pPr/>
              <a:t>12. 11. 2018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37AC44-AA3E-44B6-8634-79ABDE8A2E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FC01C93-EF27-4663-A8D7-F8A921D39F62}" type="datetimeFigureOut">
              <a:rPr lang="cs-CZ" smtClean="0"/>
              <a:pPr/>
              <a:t>12. 11. 2018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337AC44-AA3E-44B6-8634-79ABDE8A2E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pPr/>
              <a:t>12. 11. 2018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pPr/>
              <a:t>12. 11. 2018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C01C93-EF27-4663-A8D7-F8A921D39F62}" type="datetimeFigureOut">
              <a:rPr lang="cs-CZ" smtClean="0"/>
              <a:pPr/>
              <a:t>12. 11. 2018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37AC44-AA3E-44B6-8634-79ABDE8A2E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pPr/>
              <a:t>12. 11. 2018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FC01C93-EF27-4663-A8D7-F8A921D39F62}" type="datetimeFigureOut">
              <a:rPr lang="cs-CZ" smtClean="0"/>
              <a:pPr/>
              <a:t>12. 11. 2018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37AC44-AA3E-44B6-8634-79ABDE8A2E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C01C93-EF27-4663-A8D7-F8A921D39F62}" type="datetimeFigureOut">
              <a:rPr lang="cs-CZ" smtClean="0"/>
              <a:pPr/>
              <a:t>12. 11. 2018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37AC44-AA3E-44B6-8634-79ABDE8A2E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FC01C93-EF27-4663-A8D7-F8A921D39F62}" type="datetimeFigureOut">
              <a:rPr lang="cs-CZ" smtClean="0"/>
              <a:pPr/>
              <a:t>12. 11. 2018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337AC44-AA3E-44B6-8634-79ABDE8A2E5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EU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Middle</a:t>
            </a:r>
            <a:r>
              <a:rPr lang="cs-CZ" dirty="0" smtClean="0"/>
              <a:t> </a:t>
            </a:r>
            <a:r>
              <a:rPr lang="cs-CZ" dirty="0" err="1" smtClean="0"/>
              <a:t>east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95112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Union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Mediterranean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Follows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former</a:t>
            </a:r>
            <a:r>
              <a:rPr lang="cs-CZ" sz="2800" dirty="0" smtClean="0"/>
              <a:t> Barcelona </a:t>
            </a:r>
            <a:r>
              <a:rPr lang="cs-CZ" sz="2800" dirty="0" err="1" smtClean="0"/>
              <a:t>Process</a:t>
            </a:r>
            <a:r>
              <a:rPr lang="cs-CZ" sz="2800" dirty="0" smtClean="0"/>
              <a:t> </a:t>
            </a:r>
            <a:r>
              <a:rPr lang="cs-CZ" sz="2800" dirty="0" err="1" smtClean="0"/>
              <a:t>established</a:t>
            </a:r>
            <a:r>
              <a:rPr lang="cs-CZ" sz="2800" dirty="0" smtClean="0"/>
              <a:t> in 1995</a:t>
            </a:r>
          </a:p>
          <a:p>
            <a:r>
              <a:rPr lang="cs-CZ" sz="2800" dirty="0" err="1" smtClean="0"/>
              <a:t>Was</a:t>
            </a:r>
            <a:r>
              <a:rPr lang="cs-CZ" sz="2800" dirty="0" smtClean="0"/>
              <a:t> </a:t>
            </a:r>
            <a:r>
              <a:rPr lang="cs-CZ" sz="2800" dirty="0" err="1" smtClean="0"/>
              <a:t>created</a:t>
            </a:r>
            <a:r>
              <a:rPr lang="cs-CZ" sz="2800" dirty="0" smtClean="0"/>
              <a:t> in 2008, idea </a:t>
            </a:r>
            <a:r>
              <a:rPr lang="cs-CZ" sz="2800" dirty="0" err="1" smtClean="0"/>
              <a:t>of</a:t>
            </a:r>
            <a:r>
              <a:rPr lang="cs-CZ" sz="2800" dirty="0" smtClean="0"/>
              <a:t> Nicolas Sarkozy –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first</a:t>
            </a:r>
            <a:r>
              <a:rPr lang="cs-CZ" sz="2800" dirty="0" smtClean="0"/>
              <a:t> </a:t>
            </a:r>
            <a:r>
              <a:rPr lang="cs-CZ" sz="2800" dirty="0" err="1" smtClean="0"/>
              <a:t>it</a:t>
            </a:r>
            <a:r>
              <a:rPr lang="cs-CZ" sz="2800" dirty="0" smtClean="0"/>
              <a:t> </a:t>
            </a:r>
            <a:r>
              <a:rPr lang="cs-CZ" sz="2800" dirty="0" err="1" smtClean="0"/>
              <a:t>should</a:t>
            </a:r>
            <a:r>
              <a:rPr lang="cs-CZ" sz="2800" dirty="0" smtClean="0"/>
              <a:t> </a:t>
            </a:r>
            <a:r>
              <a:rPr lang="cs-CZ" sz="2800" dirty="0" err="1" smtClean="0"/>
              <a:t>have</a:t>
            </a:r>
            <a:r>
              <a:rPr lang="cs-CZ" sz="2800" dirty="0" smtClean="0"/>
              <a:t> </a:t>
            </a:r>
            <a:r>
              <a:rPr lang="cs-CZ" sz="2800" dirty="0" err="1" smtClean="0"/>
              <a:t>been</a:t>
            </a:r>
            <a:r>
              <a:rPr lang="cs-CZ" sz="2800" dirty="0" smtClean="0"/>
              <a:t> a much </a:t>
            </a:r>
            <a:r>
              <a:rPr lang="cs-CZ" sz="2800" dirty="0" err="1" smtClean="0"/>
              <a:t>closer</a:t>
            </a:r>
            <a:r>
              <a:rPr lang="cs-CZ" sz="2800" dirty="0" smtClean="0"/>
              <a:t> union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states</a:t>
            </a:r>
            <a:endParaRPr lang="cs-CZ" sz="2800" dirty="0" smtClean="0"/>
          </a:p>
          <a:p>
            <a:r>
              <a:rPr lang="cs-CZ" sz="2800" dirty="0" err="1" smtClean="0"/>
              <a:t>Turkey</a:t>
            </a:r>
            <a:r>
              <a:rPr lang="cs-CZ" sz="2800" dirty="0" smtClean="0"/>
              <a:t> </a:t>
            </a:r>
            <a:r>
              <a:rPr lang="cs-CZ" sz="2800" dirty="0" err="1" smtClean="0"/>
              <a:t>opposed</a:t>
            </a:r>
            <a:r>
              <a:rPr lang="cs-CZ" sz="2800" dirty="0" smtClean="0"/>
              <a:t> – no </a:t>
            </a:r>
            <a:r>
              <a:rPr lang="cs-CZ" sz="2800" dirty="0" err="1" smtClean="0"/>
              <a:t>alternative</a:t>
            </a:r>
            <a:r>
              <a:rPr lang="cs-CZ" sz="2800" dirty="0" smtClean="0"/>
              <a:t> to EU </a:t>
            </a:r>
            <a:r>
              <a:rPr lang="cs-CZ" sz="2800" dirty="0" err="1" smtClean="0"/>
              <a:t>membership</a:t>
            </a:r>
            <a:endParaRPr lang="cs-CZ" sz="2800" dirty="0" smtClean="0"/>
          </a:p>
          <a:p>
            <a:r>
              <a:rPr lang="cs-CZ" sz="2800" dirty="0" err="1" smtClean="0"/>
              <a:t>Contains</a:t>
            </a:r>
            <a:r>
              <a:rPr lang="cs-CZ" sz="2800" dirty="0" smtClean="0"/>
              <a:t> EU </a:t>
            </a:r>
            <a:r>
              <a:rPr lang="cs-CZ" sz="2800" dirty="0" err="1" smtClean="0"/>
              <a:t>countries</a:t>
            </a:r>
            <a:r>
              <a:rPr lang="cs-CZ" sz="2800" dirty="0" smtClean="0"/>
              <a:t>, </a:t>
            </a:r>
            <a:r>
              <a:rPr lang="cs-CZ" sz="2800" dirty="0" err="1" smtClean="0"/>
              <a:t>Maghreb</a:t>
            </a:r>
            <a:r>
              <a:rPr lang="cs-CZ" sz="2800" dirty="0" smtClean="0"/>
              <a:t> and </a:t>
            </a:r>
            <a:r>
              <a:rPr lang="cs-CZ" sz="2800" dirty="0" err="1" smtClean="0"/>
              <a:t>Mashriq</a:t>
            </a:r>
            <a:r>
              <a:rPr lang="cs-CZ" sz="2800" dirty="0" smtClean="0"/>
              <a:t> </a:t>
            </a:r>
            <a:r>
              <a:rPr lang="cs-CZ" sz="2800" dirty="0" err="1" smtClean="0"/>
              <a:t>countries</a:t>
            </a:r>
            <a:r>
              <a:rPr lang="cs-CZ" sz="2800" dirty="0" smtClean="0"/>
              <a:t>, Bosna, </a:t>
            </a:r>
            <a:r>
              <a:rPr lang="cs-CZ" sz="2800" dirty="0" err="1" smtClean="0"/>
              <a:t>Montenegro</a:t>
            </a:r>
            <a:r>
              <a:rPr lang="cs-CZ" sz="2800" dirty="0" smtClean="0"/>
              <a:t>, </a:t>
            </a:r>
            <a:r>
              <a:rPr lang="cs-CZ" sz="2800" dirty="0" err="1" smtClean="0"/>
              <a:t>Albania</a:t>
            </a:r>
            <a:r>
              <a:rPr lang="cs-CZ" sz="2800" dirty="0" smtClean="0"/>
              <a:t> and </a:t>
            </a:r>
            <a:r>
              <a:rPr lang="cs-CZ" sz="2800" dirty="0" err="1" smtClean="0"/>
              <a:t>Mauritania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2754934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Unie pro středomoří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3648" y="1484784"/>
            <a:ext cx="5559928" cy="4873625"/>
          </a:xfrm>
        </p:spPr>
      </p:pic>
    </p:spTree>
    <p:extLst>
      <p:ext uri="{BB962C8B-B14F-4D97-AF65-F5344CB8AC3E}">
        <p14:creationId xmlns:p14="http://schemas.microsoft.com/office/powerpoint/2010/main" xmlns="" val="1948078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Maghreb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Countries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are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EU </a:t>
            </a:r>
            <a:r>
              <a:rPr lang="cs-CZ" dirty="0" err="1" smtClean="0"/>
              <a:t>countries</a:t>
            </a:r>
            <a:r>
              <a:rPr lang="cs-CZ" dirty="0" smtClean="0"/>
              <a:t> as </a:t>
            </a:r>
            <a:r>
              <a:rPr lang="cs-CZ" dirty="0" err="1" smtClean="0"/>
              <a:t>regards</a:t>
            </a:r>
            <a:r>
              <a:rPr lang="cs-CZ" dirty="0" smtClean="0"/>
              <a:t> </a:t>
            </a:r>
            <a:r>
              <a:rPr lang="cs-CZ" dirty="0" err="1" smtClean="0"/>
              <a:t>resources</a:t>
            </a:r>
            <a:endParaRPr lang="cs-CZ" dirty="0" smtClean="0"/>
          </a:p>
          <a:p>
            <a:r>
              <a:rPr lang="cs-CZ" dirty="0" err="1" smtClean="0"/>
              <a:t>Lybian</a:t>
            </a:r>
            <a:r>
              <a:rPr lang="cs-CZ" dirty="0" smtClean="0"/>
              <a:t> </a:t>
            </a:r>
            <a:r>
              <a:rPr lang="cs-CZ" dirty="0" err="1" smtClean="0"/>
              <a:t>oil</a:t>
            </a:r>
            <a:r>
              <a:rPr lang="cs-CZ" dirty="0" smtClean="0"/>
              <a:t> (25% </a:t>
            </a:r>
            <a:r>
              <a:rPr lang="cs-CZ" dirty="0" err="1" smtClean="0"/>
              <a:t>for</a:t>
            </a:r>
            <a:r>
              <a:rPr lang="cs-CZ" dirty="0" smtClean="0"/>
              <a:t> Italy in </a:t>
            </a:r>
            <a:r>
              <a:rPr lang="cs-CZ" dirty="0" smtClean="0"/>
              <a:t>2009)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gas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Algeria</a:t>
            </a:r>
            <a:r>
              <a:rPr lang="cs-CZ" dirty="0" smtClean="0"/>
              <a:t> </a:t>
            </a:r>
            <a:r>
              <a:rPr lang="cs-CZ" dirty="0" smtClean="0"/>
              <a:t>(ITA 42%)</a:t>
            </a:r>
          </a:p>
          <a:p>
            <a:r>
              <a:rPr lang="cs-CZ" dirty="0" err="1" smtClean="0"/>
              <a:t>Cooperation</a:t>
            </a:r>
            <a:r>
              <a:rPr lang="cs-CZ" dirty="0" smtClean="0"/>
              <a:t> in </a:t>
            </a:r>
            <a:r>
              <a:rPr lang="cs-CZ" dirty="0" err="1" smtClean="0"/>
              <a:t>migration</a:t>
            </a:r>
            <a:endParaRPr lang="cs-CZ" dirty="0" smtClean="0"/>
          </a:p>
          <a:p>
            <a:r>
              <a:rPr lang="cs-CZ" dirty="0" err="1" smtClean="0"/>
              <a:t>Cooperation</a:t>
            </a:r>
            <a:r>
              <a:rPr lang="cs-CZ" dirty="0" smtClean="0"/>
              <a:t> on </a:t>
            </a:r>
            <a:r>
              <a:rPr lang="cs-CZ" dirty="0" err="1" smtClean="0"/>
              <a:t>terrorism</a:t>
            </a:r>
            <a:r>
              <a:rPr lang="cs-CZ" dirty="0" smtClean="0"/>
              <a:t> – </a:t>
            </a:r>
            <a:r>
              <a:rPr lang="cs-CZ" dirty="0" err="1" smtClean="0"/>
              <a:t>potentialy</a:t>
            </a:r>
            <a:r>
              <a:rPr lang="cs-CZ" dirty="0" smtClean="0"/>
              <a:t> </a:t>
            </a:r>
            <a:r>
              <a:rPr lang="cs-CZ" dirty="0" err="1" smtClean="0"/>
              <a:t>problematic</a:t>
            </a:r>
            <a:r>
              <a:rPr lang="cs-CZ" dirty="0" smtClean="0"/>
              <a:t> </a:t>
            </a:r>
            <a:r>
              <a:rPr lang="cs-CZ" dirty="0" err="1" smtClean="0"/>
              <a:t>countries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1629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and </a:t>
            </a:r>
            <a:r>
              <a:rPr lang="cs-CZ" dirty="0" err="1" smtClean="0"/>
              <a:t>the</a:t>
            </a:r>
            <a:r>
              <a:rPr lang="cs-CZ" dirty="0" smtClean="0"/>
              <a:t> „Arab </a:t>
            </a:r>
            <a:r>
              <a:rPr lang="cs-CZ" dirty="0" err="1" smtClean="0"/>
              <a:t>Spring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EU </a:t>
            </a:r>
            <a:r>
              <a:rPr lang="cs-CZ" sz="2800" dirty="0" err="1" smtClean="0"/>
              <a:t>supports</a:t>
            </a:r>
            <a:r>
              <a:rPr lang="cs-CZ" sz="2800" dirty="0" smtClean="0"/>
              <a:t> </a:t>
            </a:r>
            <a:r>
              <a:rPr lang="cs-CZ" sz="2800" dirty="0" err="1" smtClean="0"/>
              <a:t>democratic</a:t>
            </a:r>
            <a:r>
              <a:rPr lang="cs-CZ" sz="2800" dirty="0" smtClean="0"/>
              <a:t> </a:t>
            </a:r>
            <a:r>
              <a:rPr lang="cs-CZ" sz="2800" dirty="0" err="1" smtClean="0"/>
              <a:t>changes</a:t>
            </a:r>
            <a:r>
              <a:rPr lang="cs-CZ" sz="2800" dirty="0" smtClean="0"/>
              <a:t> in </a:t>
            </a:r>
            <a:r>
              <a:rPr lang="cs-CZ" sz="2800" dirty="0" err="1" smtClean="0"/>
              <a:t>the</a:t>
            </a:r>
            <a:r>
              <a:rPr lang="cs-CZ" sz="2800" dirty="0" smtClean="0"/>
              <a:t> region</a:t>
            </a:r>
          </a:p>
          <a:p>
            <a:r>
              <a:rPr lang="cs-CZ" sz="2800" dirty="0" err="1" smtClean="0"/>
              <a:t>Substantional</a:t>
            </a:r>
            <a:r>
              <a:rPr lang="cs-CZ" sz="2800" dirty="0" smtClean="0"/>
              <a:t> </a:t>
            </a:r>
            <a:r>
              <a:rPr lang="cs-CZ" sz="2800" dirty="0" err="1" smtClean="0"/>
              <a:t>amounts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money</a:t>
            </a:r>
            <a:r>
              <a:rPr lang="cs-CZ" sz="2800" dirty="0" smtClean="0"/>
              <a:t> </a:t>
            </a:r>
            <a:r>
              <a:rPr lang="cs-CZ" sz="2800" dirty="0" err="1" smtClean="0"/>
              <a:t>have</a:t>
            </a:r>
            <a:r>
              <a:rPr lang="cs-CZ" sz="2800" dirty="0" smtClean="0"/>
              <a:t> </a:t>
            </a:r>
            <a:r>
              <a:rPr lang="cs-CZ" sz="2800" dirty="0" err="1" smtClean="0"/>
              <a:t>been</a:t>
            </a:r>
            <a:r>
              <a:rPr lang="cs-CZ" sz="2800" dirty="0" smtClean="0"/>
              <a:t> </a:t>
            </a:r>
            <a:r>
              <a:rPr lang="cs-CZ" sz="2800" dirty="0" err="1" smtClean="0"/>
              <a:t>provided</a:t>
            </a:r>
            <a:r>
              <a:rPr lang="cs-CZ" sz="2800" dirty="0" smtClean="0"/>
              <a:t> </a:t>
            </a:r>
            <a:r>
              <a:rPr lang="cs-CZ" sz="2800" dirty="0" err="1" smtClean="0"/>
              <a:t>through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en-US" sz="2800" dirty="0" smtClean="0"/>
              <a:t> </a:t>
            </a:r>
            <a:r>
              <a:rPr lang="en-US" sz="2800" dirty="0"/>
              <a:t>Support to Partnership, Reform and Inclusive Growth </a:t>
            </a:r>
            <a:r>
              <a:rPr lang="en-US" sz="2800" dirty="0" smtClean="0"/>
              <a:t>Policy</a:t>
            </a:r>
            <a:r>
              <a:rPr lang="cs-CZ" sz="2800" dirty="0" smtClean="0"/>
              <a:t> (SPRING)</a:t>
            </a:r>
          </a:p>
          <a:p>
            <a:r>
              <a:rPr lang="cs-CZ" sz="2800" dirty="0" err="1" smtClean="0"/>
              <a:t>Syria</a:t>
            </a:r>
            <a:r>
              <a:rPr lang="cs-CZ" sz="2800" dirty="0" smtClean="0"/>
              <a:t> – EU </a:t>
            </a:r>
            <a:r>
              <a:rPr lang="cs-CZ" sz="2800" dirty="0" err="1" smtClean="0"/>
              <a:t>was</a:t>
            </a:r>
            <a:r>
              <a:rPr lang="cs-CZ" sz="2800" dirty="0" smtClean="0"/>
              <a:t> </a:t>
            </a:r>
            <a:r>
              <a:rPr lang="cs-CZ" sz="2800" dirty="0" err="1" smtClean="0"/>
              <a:t>only</a:t>
            </a:r>
            <a:r>
              <a:rPr lang="cs-CZ" sz="2800" dirty="0" smtClean="0"/>
              <a:t> </a:t>
            </a:r>
            <a:r>
              <a:rPr lang="cs-CZ" sz="2800" dirty="0" err="1" smtClean="0"/>
              <a:t>able</a:t>
            </a:r>
            <a:r>
              <a:rPr lang="cs-CZ" sz="2800" dirty="0" smtClean="0"/>
              <a:t> to </a:t>
            </a:r>
            <a:r>
              <a:rPr lang="cs-CZ" sz="2800" dirty="0" err="1" smtClean="0"/>
              <a:t>agree</a:t>
            </a:r>
            <a:r>
              <a:rPr lang="cs-CZ" sz="2800" dirty="0" smtClean="0"/>
              <a:t> on </a:t>
            </a:r>
            <a:r>
              <a:rPr lang="cs-CZ" sz="2800" dirty="0" err="1" smtClean="0"/>
              <a:t>sanctions</a:t>
            </a:r>
            <a:r>
              <a:rPr lang="cs-CZ" sz="2800" dirty="0" smtClean="0"/>
              <a:t> – </a:t>
            </a:r>
            <a:r>
              <a:rPr lang="cs-CZ" sz="2800" dirty="0" err="1" smtClean="0"/>
              <a:t>lowest</a:t>
            </a:r>
            <a:r>
              <a:rPr lang="cs-CZ" sz="2800" dirty="0" smtClean="0"/>
              <a:t> </a:t>
            </a:r>
            <a:r>
              <a:rPr lang="cs-CZ" sz="2800" dirty="0" err="1" smtClean="0"/>
              <a:t>common</a:t>
            </a:r>
            <a:r>
              <a:rPr lang="cs-CZ" sz="2800" dirty="0" smtClean="0"/>
              <a:t> </a:t>
            </a:r>
            <a:r>
              <a:rPr lang="cs-CZ" sz="2800" dirty="0" err="1" smtClean="0"/>
              <a:t>denominator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212757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Neighbouring</a:t>
            </a:r>
            <a:r>
              <a:rPr lang="cs-CZ" dirty="0" smtClean="0"/>
              <a:t> </a:t>
            </a:r>
            <a:r>
              <a:rPr lang="cs-CZ" dirty="0" err="1" smtClean="0"/>
              <a:t>Countries</a:t>
            </a:r>
            <a:r>
              <a:rPr lang="cs-CZ" dirty="0" smtClean="0"/>
              <a:t> and </a:t>
            </a:r>
            <a:r>
              <a:rPr lang="cs-CZ" dirty="0" err="1" smtClean="0"/>
              <a:t>Migration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Cooperation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neighbouring</a:t>
            </a:r>
            <a:r>
              <a:rPr lang="cs-CZ" sz="2800" dirty="0" smtClean="0"/>
              <a:t> </a:t>
            </a:r>
            <a:r>
              <a:rPr lang="cs-CZ" sz="2800" dirty="0" err="1" smtClean="0"/>
              <a:t>countries</a:t>
            </a:r>
            <a:r>
              <a:rPr lang="cs-CZ" sz="2800" dirty="0" smtClean="0"/>
              <a:t> </a:t>
            </a:r>
            <a:r>
              <a:rPr lang="cs-CZ" sz="2800" dirty="0" err="1" smtClean="0"/>
              <a:t>is</a:t>
            </a:r>
            <a:r>
              <a:rPr lang="cs-CZ" sz="2800" dirty="0" smtClean="0"/>
              <a:t> </a:t>
            </a:r>
            <a:r>
              <a:rPr lang="cs-CZ" sz="2800" dirty="0" err="1" smtClean="0"/>
              <a:t>crucial</a:t>
            </a:r>
            <a:r>
              <a:rPr lang="cs-CZ" sz="2800" dirty="0" smtClean="0"/>
              <a:t> </a:t>
            </a:r>
            <a:r>
              <a:rPr lang="cs-CZ" sz="2800" dirty="0" err="1" smtClean="0"/>
              <a:t>for</a:t>
            </a:r>
            <a:r>
              <a:rPr lang="cs-CZ" sz="2800" dirty="0" smtClean="0"/>
              <a:t> </a:t>
            </a:r>
            <a:r>
              <a:rPr lang="cs-CZ" sz="2800" dirty="0" err="1" smtClean="0"/>
              <a:t>tackling</a:t>
            </a:r>
            <a:r>
              <a:rPr lang="cs-CZ" sz="2800" dirty="0" smtClean="0"/>
              <a:t> </a:t>
            </a:r>
            <a:r>
              <a:rPr lang="cs-CZ" sz="2800" dirty="0" err="1" smtClean="0"/>
              <a:t>illegal</a:t>
            </a:r>
            <a:r>
              <a:rPr lang="cs-CZ" sz="2800" dirty="0" smtClean="0"/>
              <a:t> </a:t>
            </a:r>
            <a:r>
              <a:rPr lang="cs-CZ" sz="2800" dirty="0" err="1" smtClean="0"/>
              <a:t>migration</a:t>
            </a:r>
            <a:endParaRPr lang="cs-CZ" sz="2800" dirty="0" smtClean="0"/>
          </a:p>
          <a:p>
            <a:r>
              <a:rPr lang="cs-CZ" sz="2800" dirty="0" smtClean="0"/>
              <a:t>These </a:t>
            </a:r>
            <a:r>
              <a:rPr lang="cs-CZ" sz="2800" dirty="0" err="1" smtClean="0"/>
              <a:t>countries</a:t>
            </a:r>
            <a:r>
              <a:rPr lang="cs-CZ" sz="2800" dirty="0" smtClean="0"/>
              <a:t> </a:t>
            </a:r>
            <a:r>
              <a:rPr lang="cs-CZ" sz="2800" dirty="0" err="1" smtClean="0"/>
              <a:t>should</a:t>
            </a:r>
            <a:r>
              <a:rPr lang="cs-CZ" sz="2800" dirty="0" smtClean="0"/>
              <a:t> </a:t>
            </a:r>
            <a:r>
              <a:rPr lang="cs-CZ" sz="2800" dirty="0" err="1" smtClean="0"/>
              <a:t>protect</a:t>
            </a:r>
            <a:r>
              <a:rPr lang="cs-CZ" sz="2800" dirty="0" smtClean="0"/>
              <a:t> </a:t>
            </a:r>
            <a:r>
              <a:rPr lang="cs-CZ" sz="2800" dirty="0" err="1" smtClean="0"/>
              <a:t>their</a:t>
            </a:r>
            <a:r>
              <a:rPr lang="cs-CZ" sz="2800" dirty="0" smtClean="0"/>
              <a:t> </a:t>
            </a:r>
            <a:r>
              <a:rPr lang="cs-CZ" sz="2800" dirty="0" err="1" smtClean="0"/>
              <a:t>border</a:t>
            </a:r>
            <a:r>
              <a:rPr lang="cs-CZ" sz="2800" dirty="0" smtClean="0"/>
              <a:t> and not to let transit</a:t>
            </a:r>
          </a:p>
          <a:p>
            <a:r>
              <a:rPr lang="cs-CZ" sz="2800" dirty="0" smtClean="0"/>
              <a:t>Existence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readmission</a:t>
            </a:r>
            <a:r>
              <a:rPr lang="cs-CZ" sz="2800" dirty="0" smtClean="0"/>
              <a:t> </a:t>
            </a:r>
            <a:r>
              <a:rPr lang="cs-CZ" sz="2800" dirty="0" err="1" smtClean="0"/>
              <a:t>treaties</a:t>
            </a:r>
            <a:endParaRPr lang="cs-CZ" sz="2800" dirty="0" smtClean="0"/>
          </a:p>
          <a:p>
            <a:r>
              <a:rPr lang="cs-CZ" sz="2800" dirty="0" smtClean="0"/>
              <a:t>Most </a:t>
            </a:r>
            <a:r>
              <a:rPr lang="cs-CZ" sz="2800" dirty="0" err="1" smtClean="0"/>
              <a:t>problematic</a:t>
            </a:r>
            <a:r>
              <a:rPr lang="cs-CZ" sz="2800" dirty="0" smtClean="0"/>
              <a:t> </a:t>
            </a:r>
            <a:r>
              <a:rPr lang="cs-CZ" sz="2800" dirty="0" err="1" smtClean="0"/>
              <a:t>border</a:t>
            </a:r>
            <a:r>
              <a:rPr lang="cs-CZ" sz="2800" dirty="0" smtClean="0"/>
              <a:t> </a:t>
            </a:r>
            <a:r>
              <a:rPr lang="cs-CZ" sz="2800" dirty="0" err="1" smtClean="0"/>
              <a:t>is</a:t>
            </a:r>
            <a:r>
              <a:rPr lang="cs-CZ" sz="2800" dirty="0" smtClean="0"/>
              <a:t> </a:t>
            </a:r>
            <a:r>
              <a:rPr lang="cs-CZ" sz="2800" dirty="0" err="1" smtClean="0"/>
              <a:t>Turkey</a:t>
            </a:r>
            <a:r>
              <a:rPr lang="cs-CZ" sz="2800" dirty="0" smtClean="0"/>
              <a:t>-</a:t>
            </a:r>
            <a:r>
              <a:rPr lang="cs-CZ" sz="2800" dirty="0" err="1" smtClean="0"/>
              <a:t>Greece</a:t>
            </a:r>
            <a:r>
              <a:rPr lang="cs-CZ" sz="2800" dirty="0" smtClean="0"/>
              <a:t> – FRONTEX </a:t>
            </a:r>
            <a:r>
              <a:rPr lang="cs-CZ" sz="2800" dirty="0" err="1" smtClean="0"/>
              <a:t>action</a:t>
            </a:r>
            <a:r>
              <a:rPr lang="cs-CZ" sz="2800" dirty="0" smtClean="0"/>
              <a:t> </a:t>
            </a:r>
            <a:r>
              <a:rPr lang="cs-CZ" sz="2800" dirty="0" err="1" smtClean="0"/>
              <a:t>needed</a:t>
            </a:r>
            <a:r>
              <a:rPr lang="cs-CZ" sz="2800" dirty="0" smtClean="0"/>
              <a:t> – </a:t>
            </a:r>
            <a:r>
              <a:rPr lang="cs-CZ" sz="2800" dirty="0" err="1" smtClean="0"/>
              <a:t>Treaty</a:t>
            </a:r>
            <a:r>
              <a:rPr lang="cs-CZ" sz="2800" dirty="0" smtClean="0"/>
              <a:t> </a:t>
            </a:r>
            <a:r>
              <a:rPr lang="cs-CZ" sz="2800" dirty="0" err="1" smtClean="0"/>
              <a:t>with</a:t>
            </a:r>
            <a:r>
              <a:rPr lang="cs-CZ" sz="2800" dirty="0" smtClean="0"/>
              <a:t> </a:t>
            </a:r>
            <a:r>
              <a:rPr lang="cs-CZ" sz="2800" dirty="0" err="1" smtClean="0"/>
              <a:t>Turkey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2322023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Migration</a:t>
            </a:r>
            <a:r>
              <a:rPr lang="cs-CZ" dirty="0" smtClean="0"/>
              <a:t> </a:t>
            </a:r>
            <a:r>
              <a:rPr lang="cs-CZ" dirty="0" err="1" smtClean="0"/>
              <a:t>Crisis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Start in </a:t>
            </a:r>
            <a:r>
              <a:rPr lang="cs-CZ" dirty="0" smtClean="0"/>
              <a:t>2015 – </a:t>
            </a:r>
            <a:r>
              <a:rPr lang="cs-CZ" dirty="0" err="1" smtClean="0"/>
              <a:t>sharp</a:t>
            </a:r>
            <a:r>
              <a:rPr lang="cs-CZ" dirty="0" smtClean="0"/>
              <a:t> </a:t>
            </a:r>
            <a:r>
              <a:rPr lang="cs-CZ" dirty="0" err="1" smtClean="0"/>
              <a:t>increase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migrants</a:t>
            </a:r>
            <a:r>
              <a:rPr lang="cs-CZ" dirty="0" smtClean="0"/>
              <a:t> – </a:t>
            </a:r>
            <a:r>
              <a:rPr lang="cs-CZ" dirty="0" err="1" smtClean="0"/>
              <a:t>over</a:t>
            </a:r>
            <a:r>
              <a:rPr lang="cs-CZ" dirty="0" smtClean="0"/>
              <a:t> a </a:t>
            </a:r>
            <a:r>
              <a:rPr lang="cs-CZ" dirty="0" err="1" smtClean="0"/>
              <a:t>million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came</a:t>
            </a:r>
            <a:endParaRPr lang="cs-CZ" dirty="0" smtClean="0"/>
          </a:p>
          <a:p>
            <a:r>
              <a:rPr lang="cs-CZ" dirty="0" smtClean="0"/>
              <a:t>EU response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quite</a:t>
            </a:r>
            <a:r>
              <a:rPr lang="cs-CZ" dirty="0" smtClean="0"/>
              <a:t> </a:t>
            </a:r>
            <a:r>
              <a:rPr lang="cs-CZ" dirty="0" err="1" smtClean="0"/>
              <a:t>slow</a:t>
            </a:r>
            <a:endParaRPr lang="cs-CZ" dirty="0" smtClean="0"/>
          </a:p>
          <a:p>
            <a:r>
              <a:rPr lang="cs-CZ" dirty="0" err="1" smtClean="0"/>
              <a:t>Treaty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Greece</a:t>
            </a:r>
            <a:r>
              <a:rPr lang="cs-CZ" dirty="0" smtClean="0"/>
              <a:t> </a:t>
            </a:r>
            <a:r>
              <a:rPr lang="cs-CZ" dirty="0" err="1" smtClean="0"/>
              <a:t>sealed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Meditterean</a:t>
            </a:r>
            <a:r>
              <a:rPr lang="cs-CZ" dirty="0" smtClean="0"/>
              <a:t> </a:t>
            </a:r>
            <a:r>
              <a:rPr lang="cs-CZ" dirty="0" err="1" smtClean="0"/>
              <a:t>route</a:t>
            </a:r>
            <a:endParaRPr lang="cs-CZ" dirty="0" smtClean="0"/>
          </a:p>
          <a:p>
            <a:r>
              <a:rPr lang="cs-CZ" dirty="0" err="1" smtClean="0"/>
              <a:t>Pressure</a:t>
            </a:r>
            <a:r>
              <a:rPr lang="cs-CZ" dirty="0" smtClean="0"/>
              <a:t> </a:t>
            </a:r>
            <a:r>
              <a:rPr lang="cs-CZ" dirty="0" err="1" smtClean="0"/>
              <a:t>moved</a:t>
            </a:r>
            <a:r>
              <a:rPr lang="cs-CZ" dirty="0" smtClean="0"/>
              <a:t> to Italy – </a:t>
            </a:r>
            <a:r>
              <a:rPr lang="cs-CZ" dirty="0" err="1" smtClean="0"/>
              <a:t>cooperation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Lybia</a:t>
            </a:r>
            <a:endParaRPr lang="cs-CZ" dirty="0" smtClean="0"/>
          </a:p>
          <a:p>
            <a:r>
              <a:rPr lang="cs-CZ" dirty="0" err="1" smtClean="0"/>
              <a:t>Currently</a:t>
            </a:r>
            <a:r>
              <a:rPr lang="cs-CZ" dirty="0" smtClean="0"/>
              <a:t> most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come</a:t>
            </a:r>
            <a:r>
              <a:rPr lang="cs-CZ" dirty="0" smtClean="0"/>
              <a:t> </a:t>
            </a:r>
            <a:r>
              <a:rPr lang="cs-CZ" dirty="0" err="1" smtClean="0"/>
              <a:t>through</a:t>
            </a:r>
            <a:r>
              <a:rPr lang="cs-CZ" dirty="0" smtClean="0"/>
              <a:t> </a:t>
            </a:r>
            <a:r>
              <a:rPr lang="cs-CZ" dirty="0" err="1" smtClean="0"/>
              <a:t>Spain</a:t>
            </a:r>
            <a:r>
              <a:rPr lang="cs-CZ" dirty="0" smtClean="0"/>
              <a:t>,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numbers</a:t>
            </a:r>
            <a:r>
              <a:rPr lang="cs-CZ" dirty="0" smtClean="0"/>
              <a:t> are much </a:t>
            </a:r>
            <a:r>
              <a:rPr lang="cs-CZ" dirty="0" err="1" smtClean="0"/>
              <a:t>smaller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35930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7624" y="1484784"/>
            <a:ext cx="5901530" cy="3934353"/>
          </a:xfrm>
        </p:spPr>
      </p:pic>
    </p:spTree>
    <p:extLst>
      <p:ext uri="{BB962C8B-B14F-4D97-AF65-F5344CB8AC3E}">
        <p14:creationId xmlns:p14="http://schemas.microsoft.com/office/powerpoint/2010/main" xmlns="" val="2462426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Solutions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New </a:t>
            </a:r>
            <a:r>
              <a:rPr lang="cs-CZ" dirty="0" err="1" smtClean="0"/>
              <a:t>rules</a:t>
            </a:r>
            <a:r>
              <a:rPr lang="cs-CZ" dirty="0" smtClean="0"/>
              <a:t>?</a:t>
            </a:r>
            <a:endParaRPr lang="cs-CZ" dirty="0" smtClean="0"/>
          </a:p>
          <a:p>
            <a:r>
              <a:rPr lang="cs-CZ" dirty="0" err="1" smtClean="0"/>
              <a:t>Current</a:t>
            </a:r>
            <a:r>
              <a:rPr lang="cs-CZ" dirty="0" smtClean="0"/>
              <a:t> </a:t>
            </a:r>
            <a:r>
              <a:rPr lang="cs-CZ" dirty="0" err="1" smtClean="0"/>
              <a:t>rules</a:t>
            </a:r>
            <a:r>
              <a:rPr lang="cs-CZ" dirty="0" smtClean="0"/>
              <a:t> put </a:t>
            </a:r>
            <a:r>
              <a:rPr lang="cs-CZ" dirty="0" err="1" smtClean="0"/>
              <a:t>burden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particular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endParaRPr lang="cs-CZ" dirty="0" smtClean="0"/>
          </a:p>
          <a:p>
            <a:r>
              <a:rPr lang="cs-CZ" dirty="0" err="1" smtClean="0"/>
              <a:t>Difficult</a:t>
            </a:r>
            <a:r>
              <a:rPr lang="cs-CZ" dirty="0" smtClean="0"/>
              <a:t> to </a:t>
            </a:r>
            <a:r>
              <a:rPr lang="cs-CZ" dirty="0" err="1" smtClean="0"/>
              <a:t>find</a:t>
            </a:r>
            <a:r>
              <a:rPr lang="cs-CZ" dirty="0" smtClean="0"/>
              <a:t> </a:t>
            </a:r>
            <a:r>
              <a:rPr lang="cs-CZ" dirty="0" err="1" smtClean="0"/>
              <a:t>consensus</a:t>
            </a:r>
            <a:r>
              <a:rPr lang="cs-CZ" dirty="0" smtClean="0"/>
              <a:t> in </a:t>
            </a:r>
            <a:r>
              <a:rPr lang="cs-CZ" dirty="0" err="1" smtClean="0"/>
              <a:t>Europe</a:t>
            </a:r>
            <a:endParaRPr lang="cs-CZ" dirty="0" smtClean="0"/>
          </a:p>
          <a:p>
            <a:r>
              <a:rPr lang="cs-CZ" dirty="0" err="1" smtClean="0"/>
              <a:t>Asylum</a:t>
            </a:r>
            <a:r>
              <a:rPr lang="cs-CZ" dirty="0" smtClean="0"/>
              <a:t> </a:t>
            </a:r>
            <a:r>
              <a:rPr lang="cs-CZ" dirty="0" err="1" smtClean="0"/>
              <a:t>quotas</a:t>
            </a:r>
            <a:r>
              <a:rPr lang="cs-CZ" dirty="0" smtClean="0"/>
              <a:t>?</a:t>
            </a:r>
            <a:endParaRPr lang="cs-CZ" dirty="0" smtClean="0"/>
          </a:p>
          <a:p>
            <a:r>
              <a:rPr lang="cs-CZ" dirty="0" err="1" smtClean="0"/>
              <a:t>Cooperation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African</a:t>
            </a:r>
            <a:r>
              <a:rPr lang="cs-CZ" dirty="0" smtClean="0"/>
              <a:t>/</a:t>
            </a:r>
            <a:r>
              <a:rPr lang="cs-CZ" dirty="0" err="1" smtClean="0"/>
              <a:t>Northern</a:t>
            </a:r>
            <a:r>
              <a:rPr lang="cs-CZ" dirty="0" smtClean="0"/>
              <a:t> </a:t>
            </a:r>
            <a:r>
              <a:rPr lang="cs-CZ" dirty="0" err="1" smtClean="0"/>
              <a:t>African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r>
              <a:rPr lang="cs-CZ" dirty="0" smtClean="0"/>
              <a:t>??</a:t>
            </a:r>
            <a:endParaRPr lang="cs-CZ" dirty="0" smtClean="0"/>
          </a:p>
          <a:p>
            <a:r>
              <a:rPr lang="cs-CZ" dirty="0" err="1" smtClean="0"/>
              <a:t>Migration</a:t>
            </a:r>
            <a:r>
              <a:rPr lang="cs-CZ" dirty="0" smtClean="0"/>
              <a:t>/</a:t>
            </a:r>
            <a:r>
              <a:rPr lang="cs-CZ" dirty="0" err="1" smtClean="0"/>
              <a:t>development</a:t>
            </a:r>
            <a:r>
              <a:rPr lang="cs-CZ" dirty="0" smtClean="0"/>
              <a:t> nexus?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905490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smtClean="0"/>
              <a:t>Izrael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Palestine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EU </a:t>
            </a:r>
            <a:r>
              <a:rPr lang="cs-CZ" dirty="0" err="1" smtClean="0"/>
              <a:t>supports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idea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endParaRPr lang="cs-CZ" dirty="0" smtClean="0"/>
          </a:p>
          <a:p>
            <a:r>
              <a:rPr lang="cs-CZ" dirty="0" smtClean="0"/>
              <a:t>EU </a:t>
            </a:r>
            <a:r>
              <a:rPr lang="cs-CZ" dirty="0" err="1" smtClean="0"/>
              <a:t>criticizes</a:t>
            </a:r>
            <a:r>
              <a:rPr lang="cs-CZ" dirty="0" smtClean="0"/>
              <a:t> Izraeli </a:t>
            </a:r>
            <a:r>
              <a:rPr lang="cs-CZ" dirty="0" err="1" smtClean="0"/>
              <a:t>settlements</a:t>
            </a:r>
            <a:endParaRPr lang="cs-CZ" dirty="0"/>
          </a:p>
          <a:p>
            <a:r>
              <a:rPr lang="cs-CZ" dirty="0" smtClean="0"/>
              <a:t>EU </a:t>
            </a:r>
            <a:r>
              <a:rPr lang="cs-CZ" dirty="0" smtClean="0"/>
              <a:t>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Quartet</a:t>
            </a:r>
            <a:r>
              <a:rPr lang="cs-CZ" dirty="0" smtClean="0"/>
              <a:t> (</a:t>
            </a:r>
            <a:r>
              <a:rPr lang="cs-CZ" dirty="0" err="1" smtClean="0"/>
              <a:t>together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U.S., </a:t>
            </a:r>
            <a:r>
              <a:rPr lang="cs-CZ" dirty="0" err="1" smtClean="0"/>
              <a:t>Russia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UN)</a:t>
            </a:r>
            <a:endParaRPr lang="cs-CZ" dirty="0" smtClean="0"/>
          </a:p>
          <a:p>
            <a:r>
              <a:rPr lang="cs-CZ" dirty="0" err="1" smtClean="0"/>
              <a:t>Member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r>
              <a:rPr lang="cs-CZ" dirty="0" smtClean="0"/>
              <a:t> </a:t>
            </a:r>
            <a:r>
              <a:rPr lang="cs-CZ" dirty="0" err="1" smtClean="0"/>
              <a:t>divided</a:t>
            </a:r>
            <a:r>
              <a:rPr lang="cs-CZ" dirty="0" smtClean="0"/>
              <a:t> on </a:t>
            </a:r>
            <a:r>
              <a:rPr lang="cs-CZ" dirty="0" err="1" smtClean="0"/>
              <a:t>recognition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Palestine</a:t>
            </a:r>
            <a:r>
              <a:rPr lang="cs-CZ" dirty="0" smtClean="0"/>
              <a:t> (</a:t>
            </a:r>
            <a:r>
              <a:rPr lang="cs-CZ" dirty="0" smtClean="0"/>
              <a:t>CZE </a:t>
            </a:r>
            <a:r>
              <a:rPr lang="cs-CZ" dirty="0" err="1" smtClean="0"/>
              <a:t>against</a:t>
            </a:r>
            <a:r>
              <a:rPr lang="cs-CZ" dirty="0" smtClean="0"/>
              <a:t>, </a:t>
            </a:r>
            <a:r>
              <a:rPr lang="cs-CZ" dirty="0" smtClean="0"/>
              <a:t>UK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smtClean="0"/>
              <a:t>DE </a:t>
            </a:r>
            <a:r>
              <a:rPr lang="cs-CZ" dirty="0" err="1" smtClean="0"/>
              <a:t>abstained</a:t>
            </a:r>
            <a:r>
              <a:rPr lang="cs-CZ" dirty="0" smtClean="0"/>
              <a:t>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4768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 </a:t>
            </a:r>
            <a:r>
              <a:rPr lang="cs-CZ" dirty="0" err="1" smtClean="0"/>
              <a:t>Power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Term </a:t>
            </a:r>
            <a:r>
              <a:rPr lang="cs-CZ" sz="2800" dirty="0" err="1" smtClean="0"/>
              <a:t>opposed</a:t>
            </a:r>
            <a:r>
              <a:rPr lang="cs-CZ" sz="2800" dirty="0" smtClean="0"/>
              <a:t> to „hard </a:t>
            </a:r>
            <a:r>
              <a:rPr lang="cs-CZ" sz="2800" dirty="0" err="1" smtClean="0"/>
              <a:t>power</a:t>
            </a:r>
            <a:r>
              <a:rPr lang="cs-CZ" sz="2800" dirty="0" smtClean="0"/>
              <a:t>“ (</a:t>
            </a:r>
            <a:r>
              <a:rPr lang="cs-CZ" sz="2800" dirty="0" err="1" smtClean="0"/>
              <a:t>power</a:t>
            </a:r>
            <a:r>
              <a:rPr lang="cs-CZ" sz="2800" dirty="0" smtClean="0"/>
              <a:t> to </a:t>
            </a:r>
            <a:r>
              <a:rPr lang="cs-CZ" sz="2800" dirty="0" err="1" smtClean="0"/>
              <a:t>coerce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EU </a:t>
            </a:r>
            <a:r>
              <a:rPr lang="cs-CZ" sz="2800" dirty="0" err="1" smtClean="0"/>
              <a:t>tries</a:t>
            </a:r>
            <a:r>
              <a:rPr lang="cs-CZ" sz="2800" dirty="0" smtClean="0"/>
              <a:t> to </a:t>
            </a:r>
            <a:r>
              <a:rPr lang="cs-CZ" sz="2800" dirty="0" err="1" smtClean="0"/>
              <a:t>spread</a:t>
            </a:r>
            <a:r>
              <a:rPr lang="cs-CZ" sz="2800" dirty="0" smtClean="0"/>
              <a:t> </a:t>
            </a:r>
            <a:r>
              <a:rPr lang="cs-CZ" sz="2800" dirty="0" err="1" smtClean="0"/>
              <a:t>its</a:t>
            </a:r>
            <a:r>
              <a:rPr lang="cs-CZ" sz="2800" dirty="0" smtClean="0"/>
              <a:t> </a:t>
            </a:r>
            <a:r>
              <a:rPr lang="cs-CZ" sz="2800" dirty="0" err="1" smtClean="0"/>
              <a:t>own</a:t>
            </a:r>
            <a:r>
              <a:rPr lang="cs-CZ" sz="2800" dirty="0" smtClean="0"/>
              <a:t> </a:t>
            </a:r>
            <a:r>
              <a:rPr lang="cs-CZ" sz="2800" dirty="0" err="1" smtClean="0"/>
              <a:t>values</a:t>
            </a:r>
            <a:r>
              <a:rPr lang="cs-CZ" sz="2800" dirty="0" smtClean="0"/>
              <a:t> and </a:t>
            </a:r>
            <a:r>
              <a:rPr lang="cs-CZ" sz="2800" dirty="0" err="1" smtClean="0"/>
              <a:t>ideas</a:t>
            </a:r>
            <a:r>
              <a:rPr lang="cs-CZ" sz="2800" dirty="0" smtClean="0"/>
              <a:t> (</a:t>
            </a:r>
            <a:r>
              <a:rPr lang="cs-CZ" sz="2800" dirty="0" err="1" smtClean="0"/>
              <a:t>democracy</a:t>
            </a:r>
            <a:r>
              <a:rPr lang="cs-CZ" sz="2800" dirty="0" smtClean="0"/>
              <a:t>, </a:t>
            </a:r>
            <a:r>
              <a:rPr lang="cs-CZ" sz="2800" dirty="0" err="1" smtClean="0"/>
              <a:t>human</a:t>
            </a:r>
            <a:r>
              <a:rPr lang="cs-CZ" sz="2800" dirty="0" smtClean="0"/>
              <a:t> </a:t>
            </a:r>
            <a:r>
              <a:rPr lang="cs-CZ" sz="2800" dirty="0" err="1" smtClean="0"/>
              <a:t>rights</a:t>
            </a:r>
            <a:r>
              <a:rPr lang="cs-CZ" sz="2800" dirty="0" smtClean="0"/>
              <a:t>) in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world</a:t>
            </a:r>
            <a:endParaRPr lang="cs-CZ" sz="2800" dirty="0" smtClean="0"/>
          </a:p>
          <a:p>
            <a:r>
              <a:rPr lang="cs-CZ" sz="2800" dirty="0" err="1" smtClean="0"/>
              <a:t>Crucial</a:t>
            </a:r>
            <a:r>
              <a:rPr lang="cs-CZ" sz="2800" dirty="0" smtClean="0"/>
              <a:t> </a:t>
            </a:r>
            <a:r>
              <a:rPr lang="cs-CZ" sz="2800" dirty="0" err="1" smtClean="0"/>
              <a:t>for</a:t>
            </a:r>
            <a:r>
              <a:rPr lang="cs-CZ" sz="2800" dirty="0" smtClean="0"/>
              <a:t> </a:t>
            </a:r>
            <a:r>
              <a:rPr lang="cs-CZ" sz="2800" dirty="0" err="1" smtClean="0"/>
              <a:t>close</a:t>
            </a:r>
            <a:r>
              <a:rPr lang="cs-CZ" sz="2800" dirty="0" smtClean="0"/>
              <a:t> </a:t>
            </a:r>
            <a:r>
              <a:rPr lang="cs-CZ" sz="2800" dirty="0" err="1" smtClean="0"/>
              <a:t>neighbours</a:t>
            </a:r>
            <a:r>
              <a:rPr lang="cs-CZ" sz="2800" dirty="0" smtClean="0"/>
              <a:t> </a:t>
            </a:r>
            <a:r>
              <a:rPr lang="cs-CZ" sz="2800" dirty="0" err="1" smtClean="0"/>
              <a:t>because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smtClean="0"/>
              <a:t>stability</a:t>
            </a:r>
          </a:p>
          <a:p>
            <a:r>
              <a:rPr lang="cs-CZ" sz="2800" dirty="0" err="1" smtClean="0"/>
              <a:t>Some</a:t>
            </a:r>
            <a:r>
              <a:rPr lang="cs-CZ" sz="2800" dirty="0" smtClean="0"/>
              <a:t> EU </a:t>
            </a:r>
            <a:r>
              <a:rPr lang="cs-CZ" sz="2800" dirty="0" err="1" smtClean="0"/>
              <a:t>states</a:t>
            </a:r>
            <a:r>
              <a:rPr lang="cs-CZ" sz="2800" dirty="0" smtClean="0"/>
              <a:t> </a:t>
            </a:r>
            <a:r>
              <a:rPr lang="cs-CZ" sz="2800" dirty="0" err="1" smtClean="0"/>
              <a:t>disagreed</a:t>
            </a:r>
            <a:r>
              <a:rPr lang="cs-CZ" sz="2800" dirty="0" smtClean="0"/>
              <a:t> </a:t>
            </a:r>
            <a:r>
              <a:rPr lang="cs-CZ" sz="2800" dirty="0" err="1" smtClean="0"/>
              <a:t>with</a:t>
            </a:r>
            <a:r>
              <a:rPr lang="cs-CZ" sz="2800" dirty="0" smtClean="0"/>
              <a:t> US </a:t>
            </a:r>
            <a:r>
              <a:rPr lang="cs-CZ" sz="2800" dirty="0" err="1" smtClean="0"/>
              <a:t>intervention</a:t>
            </a:r>
            <a:r>
              <a:rPr lang="cs-CZ" sz="2800" dirty="0" smtClean="0"/>
              <a:t> to </a:t>
            </a:r>
            <a:r>
              <a:rPr lang="cs-CZ" sz="2800" smtClean="0"/>
              <a:t>Iraq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1439890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Copenhagen</a:t>
            </a:r>
            <a:r>
              <a:rPr lang="cs-CZ" dirty="0" smtClean="0"/>
              <a:t> </a:t>
            </a:r>
            <a:r>
              <a:rPr lang="cs-CZ" dirty="0" err="1" smtClean="0"/>
              <a:t>Criteria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candidate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to </a:t>
            </a:r>
            <a:r>
              <a:rPr lang="cs-CZ" dirty="0" err="1" smtClean="0"/>
              <a:t>fulfil</a:t>
            </a:r>
            <a:r>
              <a:rPr lang="cs-CZ" dirty="0" smtClean="0"/>
              <a:t> to </a:t>
            </a:r>
            <a:r>
              <a:rPr lang="cs-CZ" dirty="0" err="1" smtClean="0"/>
              <a:t>become</a:t>
            </a:r>
            <a:r>
              <a:rPr lang="cs-CZ" dirty="0" smtClean="0"/>
              <a:t> </a:t>
            </a:r>
            <a:r>
              <a:rPr lang="cs-CZ" dirty="0" err="1" smtClean="0"/>
              <a:t>members</a:t>
            </a:r>
            <a:endParaRPr lang="cs-CZ" dirty="0" smtClean="0"/>
          </a:p>
          <a:p>
            <a:r>
              <a:rPr lang="cs-CZ" dirty="0" err="1" smtClean="0"/>
              <a:t>Political</a:t>
            </a:r>
            <a:r>
              <a:rPr lang="cs-CZ" dirty="0" smtClean="0"/>
              <a:t> – </a:t>
            </a:r>
            <a:r>
              <a:rPr lang="cs-CZ" dirty="0" err="1" smtClean="0"/>
              <a:t>democracy</a:t>
            </a:r>
            <a:r>
              <a:rPr lang="cs-CZ" dirty="0" smtClean="0"/>
              <a:t>, </a:t>
            </a:r>
            <a:r>
              <a:rPr lang="cs-CZ" dirty="0" err="1" smtClean="0"/>
              <a:t>stable</a:t>
            </a:r>
            <a:r>
              <a:rPr lang="cs-CZ" dirty="0" smtClean="0"/>
              <a:t> </a:t>
            </a:r>
            <a:r>
              <a:rPr lang="cs-CZ" dirty="0" err="1" smtClean="0"/>
              <a:t>institutions</a:t>
            </a:r>
            <a:r>
              <a:rPr lang="cs-CZ" dirty="0" smtClean="0"/>
              <a:t>, rule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, </a:t>
            </a:r>
            <a:r>
              <a:rPr lang="cs-CZ" dirty="0" err="1" smtClean="0"/>
              <a:t>respect</a:t>
            </a:r>
            <a:r>
              <a:rPr lang="cs-CZ" dirty="0" smtClean="0"/>
              <a:t> to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endParaRPr lang="cs-CZ" dirty="0" smtClean="0"/>
          </a:p>
          <a:p>
            <a:r>
              <a:rPr lang="cs-CZ" dirty="0" err="1" smtClean="0"/>
              <a:t>Economic</a:t>
            </a:r>
            <a:r>
              <a:rPr lang="cs-CZ" dirty="0" smtClean="0"/>
              <a:t> – market </a:t>
            </a:r>
            <a:r>
              <a:rPr lang="cs-CZ" dirty="0" err="1" smtClean="0"/>
              <a:t>economy</a:t>
            </a:r>
            <a:r>
              <a:rPr lang="cs-CZ" dirty="0" smtClean="0"/>
              <a:t>, </a:t>
            </a:r>
            <a:r>
              <a:rPr lang="cs-CZ" dirty="0" err="1" smtClean="0"/>
              <a:t>ability</a:t>
            </a:r>
            <a:r>
              <a:rPr lang="cs-CZ" dirty="0" smtClean="0"/>
              <a:t> to </a:t>
            </a:r>
            <a:r>
              <a:rPr lang="cs-CZ" dirty="0" err="1" smtClean="0"/>
              <a:t>sustain</a:t>
            </a:r>
            <a:r>
              <a:rPr lang="cs-CZ" dirty="0" smtClean="0"/>
              <a:t> </a:t>
            </a:r>
            <a:r>
              <a:rPr lang="cs-CZ" dirty="0" err="1" smtClean="0"/>
              <a:t>competition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internal</a:t>
            </a:r>
            <a:r>
              <a:rPr lang="cs-CZ" dirty="0" smtClean="0"/>
              <a:t> market</a:t>
            </a:r>
          </a:p>
          <a:p>
            <a:r>
              <a:rPr lang="cs-CZ" dirty="0" err="1" smtClean="0"/>
              <a:t>Aquis</a:t>
            </a:r>
            <a:r>
              <a:rPr lang="cs-CZ" dirty="0" smtClean="0"/>
              <a:t> </a:t>
            </a:r>
            <a:r>
              <a:rPr lang="cs-CZ" dirty="0" err="1" smtClean="0"/>
              <a:t>communitaire</a:t>
            </a:r>
            <a:r>
              <a:rPr lang="cs-CZ" dirty="0" smtClean="0"/>
              <a:t>– to transport </a:t>
            </a:r>
            <a:r>
              <a:rPr lang="cs-CZ" dirty="0" err="1" smtClean="0"/>
              <a:t>all</a:t>
            </a:r>
            <a:r>
              <a:rPr lang="cs-CZ" dirty="0" smtClean="0"/>
              <a:t> EU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orders</a:t>
            </a:r>
            <a:r>
              <a:rPr lang="cs-CZ" dirty="0" smtClean="0"/>
              <a:t> (</a:t>
            </a:r>
            <a:r>
              <a:rPr lang="cs-CZ" dirty="0" err="1" smtClean="0"/>
              <a:t>including</a:t>
            </a:r>
            <a:r>
              <a:rPr lang="cs-CZ" dirty="0" smtClean="0"/>
              <a:t> EMU)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Membership</a:t>
            </a:r>
            <a:r>
              <a:rPr lang="cs-CZ" dirty="0" smtClean="0"/>
              <a:t> </a:t>
            </a:r>
            <a:r>
              <a:rPr lang="cs-CZ" dirty="0" err="1" smtClean="0"/>
              <a:t>Conditionality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err="1" smtClean="0"/>
              <a:t>For</a:t>
            </a:r>
            <a:r>
              <a:rPr lang="cs-CZ" sz="2800" dirty="0" smtClean="0"/>
              <a:t> many </a:t>
            </a:r>
            <a:r>
              <a:rPr lang="cs-CZ" sz="2800" dirty="0" err="1" smtClean="0"/>
              <a:t>countries</a:t>
            </a:r>
            <a:r>
              <a:rPr lang="cs-CZ" sz="2800" dirty="0" smtClean="0"/>
              <a:t> EU </a:t>
            </a:r>
            <a:r>
              <a:rPr lang="cs-CZ" sz="2800" dirty="0" err="1" smtClean="0"/>
              <a:t>membership</a:t>
            </a:r>
            <a:r>
              <a:rPr lang="cs-CZ" sz="2800" dirty="0" smtClean="0"/>
              <a:t> </a:t>
            </a:r>
            <a:r>
              <a:rPr lang="cs-CZ" sz="2800" dirty="0" err="1" smtClean="0"/>
              <a:t>is</a:t>
            </a:r>
            <a:r>
              <a:rPr lang="cs-CZ" sz="2800" dirty="0" smtClean="0"/>
              <a:t> very </a:t>
            </a:r>
            <a:r>
              <a:rPr lang="cs-CZ" sz="2800" dirty="0" err="1" smtClean="0"/>
              <a:t>attractive</a:t>
            </a:r>
            <a:endParaRPr lang="cs-CZ" sz="2800" dirty="0" smtClean="0"/>
          </a:p>
          <a:p>
            <a:r>
              <a:rPr lang="cs-CZ" sz="2800" dirty="0" smtClean="0"/>
              <a:t>„</a:t>
            </a:r>
            <a:r>
              <a:rPr lang="cs-CZ" sz="2800" dirty="0" err="1" smtClean="0"/>
              <a:t>Power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attraction</a:t>
            </a:r>
            <a:r>
              <a:rPr lang="cs-CZ" sz="2800" dirty="0" smtClean="0"/>
              <a:t>“ </a:t>
            </a:r>
            <a:r>
              <a:rPr lang="cs-CZ" sz="2800" dirty="0" err="1" smtClean="0"/>
              <a:t>can</a:t>
            </a:r>
            <a:r>
              <a:rPr lang="cs-CZ" sz="2800" dirty="0" smtClean="0"/>
              <a:t> </a:t>
            </a:r>
            <a:r>
              <a:rPr lang="cs-CZ" sz="2800" dirty="0" err="1" smtClean="0"/>
              <a:t>turn</a:t>
            </a:r>
            <a:r>
              <a:rPr lang="cs-CZ" sz="2800" dirty="0" smtClean="0"/>
              <a:t> soft </a:t>
            </a:r>
            <a:r>
              <a:rPr lang="cs-CZ" sz="2800" dirty="0" err="1" smtClean="0"/>
              <a:t>power</a:t>
            </a:r>
            <a:r>
              <a:rPr lang="cs-CZ" sz="2800" dirty="0" smtClean="0"/>
              <a:t> </a:t>
            </a:r>
            <a:r>
              <a:rPr lang="cs-CZ" sz="2800" dirty="0" err="1" smtClean="0"/>
              <a:t>into</a:t>
            </a:r>
            <a:r>
              <a:rPr lang="cs-CZ" sz="2800" dirty="0" smtClean="0"/>
              <a:t> a </a:t>
            </a:r>
            <a:r>
              <a:rPr lang="cs-CZ" sz="2800" dirty="0" err="1" smtClean="0"/>
              <a:t>power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coercion</a:t>
            </a:r>
            <a:endParaRPr lang="cs-CZ" sz="2800" dirty="0" smtClean="0"/>
          </a:p>
          <a:p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possibility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membership</a:t>
            </a:r>
            <a:r>
              <a:rPr lang="cs-CZ" sz="2800" dirty="0" smtClean="0"/>
              <a:t> has to </a:t>
            </a:r>
            <a:r>
              <a:rPr lang="cs-CZ" sz="2800" dirty="0" err="1" smtClean="0"/>
              <a:t>be</a:t>
            </a:r>
            <a:r>
              <a:rPr lang="cs-CZ" sz="2800" dirty="0" smtClean="0"/>
              <a:t> </a:t>
            </a:r>
            <a:r>
              <a:rPr lang="cs-CZ" sz="2800" dirty="0" err="1" smtClean="0"/>
              <a:t>credible</a:t>
            </a:r>
            <a:endParaRPr lang="cs-CZ" sz="2800" dirty="0" smtClean="0"/>
          </a:p>
          <a:p>
            <a:r>
              <a:rPr lang="cs-CZ" sz="2800" dirty="0" err="1" smtClean="0"/>
              <a:t>For</a:t>
            </a:r>
            <a:r>
              <a:rPr lang="cs-CZ" sz="2800" dirty="0" smtClean="0"/>
              <a:t> many </a:t>
            </a:r>
            <a:r>
              <a:rPr lang="cs-CZ" sz="2800" dirty="0" err="1" smtClean="0"/>
              <a:t>European</a:t>
            </a:r>
            <a:r>
              <a:rPr lang="cs-CZ" sz="2800" dirty="0" smtClean="0"/>
              <a:t> </a:t>
            </a:r>
            <a:r>
              <a:rPr lang="cs-CZ" sz="2800" dirty="0" err="1" smtClean="0"/>
              <a:t>countries</a:t>
            </a:r>
            <a:r>
              <a:rPr lang="cs-CZ" sz="2800" dirty="0" smtClean="0"/>
              <a:t> </a:t>
            </a:r>
            <a:r>
              <a:rPr lang="cs-CZ" sz="2800" dirty="0" err="1" smtClean="0"/>
              <a:t>nowadays</a:t>
            </a:r>
            <a:r>
              <a:rPr lang="cs-CZ" sz="2800" dirty="0" smtClean="0"/>
              <a:t> EU </a:t>
            </a:r>
            <a:r>
              <a:rPr lang="cs-CZ" sz="2800" dirty="0" err="1" smtClean="0"/>
              <a:t>membership</a:t>
            </a:r>
            <a:r>
              <a:rPr lang="cs-CZ" sz="2800" dirty="0" smtClean="0"/>
              <a:t> </a:t>
            </a:r>
            <a:r>
              <a:rPr lang="cs-CZ" sz="2800" dirty="0" err="1" smtClean="0"/>
              <a:t>is</a:t>
            </a:r>
            <a:r>
              <a:rPr lang="cs-CZ" sz="2800" dirty="0" smtClean="0"/>
              <a:t> a „far shot“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81426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Candidate</a:t>
            </a:r>
            <a:r>
              <a:rPr lang="cs-CZ" dirty="0" smtClean="0"/>
              <a:t> </a:t>
            </a:r>
            <a:r>
              <a:rPr lang="cs-CZ" dirty="0" err="1" smtClean="0"/>
              <a:t>Countries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Turkey</a:t>
            </a:r>
            <a:endParaRPr lang="cs-CZ" dirty="0" smtClean="0"/>
          </a:p>
          <a:p>
            <a:r>
              <a:rPr lang="cs-CZ" dirty="0" err="1" smtClean="0"/>
              <a:t>Macedonia</a:t>
            </a:r>
            <a:endParaRPr lang="cs-CZ" dirty="0" smtClean="0"/>
          </a:p>
          <a:p>
            <a:r>
              <a:rPr lang="cs-CZ" dirty="0" err="1" smtClean="0"/>
              <a:t>Montenegro</a:t>
            </a:r>
            <a:endParaRPr lang="cs-CZ" dirty="0" smtClean="0"/>
          </a:p>
          <a:p>
            <a:r>
              <a:rPr lang="cs-CZ" dirty="0" err="1" smtClean="0"/>
              <a:t>Serbia</a:t>
            </a:r>
            <a:endParaRPr lang="cs-CZ" dirty="0" smtClean="0"/>
          </a:p>
          <a:p>
            <a:r>
              <a:rPr lang="cs-CZ" dirty="0" smtClean="0"/>
              <a:t>Island (</a:t>
            </a:r>
            <a:r>
              <a:rPr lang="cs-CZ" dirty="0" err="1" smtClean="0"/>
              <a:t>stopped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Since</a:t>
            </a:r>
            <a:r>
              <a:rPr lang="cs-CZ" dirty="0" smtClean="0"/>
              <a:t> 2014 </a:t>
            </a:r>
            <a:r>
              <a:rPr lang="cs-CZ" dirty="0" err="1" smtClean="0"/>
              <a:t>Albania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Turkey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Associate</a:t>
            </a:r>
            <a:r>
              <a:rPr lang="cs-CZ" dirty="0" smtClean="0"/>
              <a:t> </a:t>
            </a:r>
            <a:r>
              <a:rPr lang="cs-CZ" dirty="0" err="1" smtClean="0"/>
              <a:t>member</a:t>
            </a:r>
            <a:r>
              <a:rPr lang="cs-CZ" dirty="0" smtClean="0"/>
              <a:t> </a:t>
            </a:r>
            <a:r>
              <a:rPr lang="cs-CZ" dirty="0" err="1" smtClean="0"/>
              <a:t>since</a:t>
            </a:r>
            <a:r>
              <a:rPr lang="cs-CZ" dirty="0" smtClean="0"/>
              <a:t> 1963</a:t>
            </a:r>
          </a:p>
          <a:p>
            <a:r>
              <a:rPr lang="cs-CZ" dirty="0" smtClean="0"/>
              <a:t>Partner country in NATO</a:t>
            </a:r>
          </a:p>
          <a:p>
            <a:r>
              <a:rPr lang="cs-CZ" dirty="0" err="1" smtClean="0"/>
              <a:t>Application</a:t>
            </a:r>
            <a:r>
              <a:rPr lang="cs-CZ" dirty="0" smtClean="0"/>
              <a:t> in 1987, </a:t>
            </a:r>
            <a:r>
              <a:rPr lang="cs-CZ" dirty="0" err="1" smtClean="0"/>
              <a:t>candidate</a:t>
            </a:r>
            <a:r>
              <a:rPr lang="cs-CZ" dirty="0" smtClean="0"/>
              <a:t> country </a:t>
            </a:r>
            <a:r>
              <a:rPr lang="cs-CZ" dirty="0" err="1" smtClean="0"/>
              <a:t>since</a:t>
            </a:r>
            <a:r>
              <a:rPr lang="cs-CZ" dirty="0" smtClean="0"/>
              <a:t> 1999</a:t>
            </a:r>
          </a:p>
          <a:p>
            <a:r>
              <a:rPr lang="cs-CZ" dirty="0" err="1" smtClean="0"/>
              <a:t>Negotiations</a:t>
            </a:r>
            <a:r>
              <a:rPr lang="cs-CZ" dirty="0" smtClean="0"/>
              <a:t> </a:t>
            </a:r>
            <a:r>
              <a:rPr lang="cs-CZ" dirty="0" err="1" smtClean="0"/>
              <a:t>opened</a:t>
            </a:r>
            <a:r>
              <a:rPr lang="cs-CZ" dirty="0" smtClean="0"/>
              <a:t> in 2004, but are very </a:t>
            </a:r>
            <a:r>
              <a:rPr lang="cs-CZ" dirty="0" err="1" smtClean="0"/>
              <a:t>slow</a:t>
            </a:r>
            <a:endParaRPr lang="cs-CZ" dirty="0" smtClean="0"/>
          </a:p>
          <a:p>
            <a:r>
              <a:rPr lang="cs-CZ" dirty="0" err="1" smtClean="0"/>
              <a:t>Islamic</a:t>
            </a:r>
            <a:r>
              <a:rPr lang="cs-CZ" dirty="0" smtClean="0"/>
              <a:t> country</a:t>
            </a:r>
          </a:p>
          <a:p>
            <a:r>
              <a:rPr lang="cs-CZ" dirty="0" err="1" smtClean="0"/>
              <a:t>Poor</a:t>
            </a:r>
            <a:r>
              <a:rPr lang="cs-CZ" dirty="0" smtClean="0"/>
              <a:t> country (but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huge</a:t>
            </a:r>
            <a:r>
              <a:rPr lang="cs-CZ" dirty="0" smtClean="0"/>
              <a:t> GDP </a:t>
            </a:r>
            <a:r>
              <a:rPr lang="cs-CZ" dirty="0" err="1" smtClean="0"/>
              <a:t>growth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Large</a:t>
            </a:r>
            <a:r>
              <a:rPr lang="cs-CZ" dirty="0" smtClean="0"/>
              <a:t> </a:t>
            </a:r>
            <a:r>
              <a:rPr lang="cs-CZ" dirty="0" err="1" smtClean="0"/>
              <a:t>agriculture</a:t>
            </a:r>
            <a:endParaRPr lang="cs-CZ" dirty="0" smtClean="0"/>
          </a:p>
          <a:p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lie</a:t>
            </a:r>
            <a:r>
              <a:rPr lang="cs-CZ" dirty="0" smtClean="0"/>
              <a:t> in </a:t>
            </a:r>
            <a:r>
              <a:rPr lang="cs-CZ" dirty="0" err="1" smtClean="0"/>
              <a:t>Europe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endParaRPr lang="cs-CZ" dirty="0" smtClean="0"/>
          </a:p>
          <a:p>
            <a:r>
              <a:rPr lang="cs-CZ" dirty="0" err="1" smtClean="0"/>
              <a:t>Current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problems</a:t>
            </a:r>
            <a:r>
              <a:rPr lang="cs-CZ" dirty="0" smtClean="0"/>
              <a:t> in </a:t>
            </a:r>
            <a:r>
              <a:rPr lang="cs-CZ" dirty="0" err="1" smtClean="0"/>
              <a:t>Turkey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15744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Neighbourhood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Established</a:t>
            </a:r>
            <a:r>
              <a:rPr lang="cs-CZ" dirty="0" smtClean="0"/>
              <a:t> in 2004 as a </a:t>
            </a:r>
            <a:r>
              <a:rPr lang="cs-CZ" dirty="0" err="1" smtClean="0"/>
              <a:t>framework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relations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neighbouring</a:t>
            </a:r>
            <a:r>
              <a:rPr lang="cs-CZ" dirty="0" smtClean="0"/>
              <a:t> </a:t>
            </a:r>
            <a:r>
              <a:rPr lang="cs-CZ" dirty="0" err="1" smtClean="0"/>
              <a:t>countries</a:t>
            </a:r>
            <a:endParaRPr lang="cs-CZ" dirty="0" smtClean="0"/>
          </a:p>
          <a:p>
            <a:r>
              <a:rPr lang="cs-CZ" dirty="0" err="1" smtClean="0"/>
              <a:t>First</a:t>
            </a:r>
            <a:r>
              <a:rPr lang="cs-CZ" dirty="0" smtClean="0"/>
              <a:t> idea </a:t>
            </a:r>
            <a:r>
              <a:rPr lang="cs-CZ" dirty="0" err="1" smtClean="0"/>
              <a:t>was</a:t>
            </a:r>
            <a:r>
              <a:rPr lang="cs-CZ" dirty="0" smtClean="0"/>
              <a:t> to </a:t>
            </a:r>
            <a:r>
              <a:rPr lang="cs-CZ" dirty="0" err="1" smtClean="0"/>
              <a:t>capitalize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relations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member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EECs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southern</a:t>
            </a:r>
            <a:r>
              <a:rPr lang="cs-CZ" dirty="0" smtClean="0"/>
              <a:t> </a:t>
            </a:r>
            <a:r>
              <a:rPr lang="cs-CZ" dirty="0" err="1" smtClean="0"/>
              <a:t>countries</a:t>
            </a:r>
            <a:r>
              <a:rPr lang="cs-CZ" dirty="0" smtClean="0"/>
              <a:t> </a:t>
            </a:r>
            <a:r>
              <a:rPr lang="cs-CZ" dirty="0" err="1" smtClean="0"/>
              <a:t>wanted</a:t>
            </a:r>
            <a:r>
              <a:rPr lang="cs-CZ" dirty="0" smtClean="0"/>
              <a:t> to </a:t>
            </a:r>
            <a:r>
              <a:rPr lang="cs-CZ" dirty="0" err="1" smtClean="0"/>
              <a:t>include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Mediterrean</a:t>
            </a:r>
            <a:r>
              <a:rPr lang="cs-CZ" dirty="0" smtClean="0"/>
              <a:t> </a:t>
            </a:r>
            <a:r>
              <a:rPr lang="cs-CZ" dirty="0" err="1" smtClean="0"/>
              <a:t>countries</a:t>
            </a:r>
            <a:endParaRPr lang="cs-CZ" dirty="0" smtClean="0"/>
          </a:p>
          <a:p>
            <a:r>
              <a:rPr lang="cs-CZ" dirty="0" err="1" smtClean="0"/>
              <a:t>Includes</a:t>
            </a:r>
            <a:r>
              <a:rPr lang="cs-CZ" dirty="0" smtClean="0"/>
              <a:t> </a:t>
            </a:r>
            <a:r>
              <a:rPr lang="cs-CZ" dirty="0" err="1" smtClean="0"/>
              <a:t>altogether</a:t>
            </a:r>
            <a:r>
              <a:rPr lang="cs-CZ" dirty="0" smtClean="0"/>
              <a:t> 16 </a:t>
            </a:r>
            <a:r>
              <a:rPr lang="cs-CZ" dirty="0" err="1" smtClean="0"/>
              <a:t>countries</a:t>
            </a:r>
            <a:endParaRPr lang="cs-CZ" dirty="0" smtClean="0"/>
          </a:p>
          <a:p>
            <a:r>
              <a:rPr lang="cs-CZ" dirty="0" smtClean="0"/>
              <a:t>In </a:t>
            </a:r>
            <a:r>
              <a:rPr lang="cs-CZ" dirty="0" err="1" smtClean="0"/>
              <a:t>fact</a:t>
            </a:r>
            <a:r>
              <a:rPr lang="cs-CZ" dirty="0" smtClean="0"/>
              <a:t> </a:t>
            </a:r>
            <a:r>
              <a:rPr lang="cs-CZ" dirty="0" err="1" smtClean="0"/>
              <a:t>bilateral</a:t>
            </a:r>
            <a:r>
              <a:rPr lang="cs-CZ" dirty="0" smtClean="0"/>
              <a:t> relations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EU and a </a:t>
            </a:r>
            <a:r>
              <a:rPr lang="cs-CZ" dirty="0" err="1" smtClean="0"/>
              <a:t>given</a:t>
            </a:r>
            <a:r>
              <a:rPr lang="cs-CZ" dirty="0" smtClean="0"/>
              <a:t> country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76453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Functioning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ENP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err="1" smtClean="0"/>
              <a:t>Action</a:t>
            </a:r>
            <a:r>
              <a:rPr lang="cs-CZ" sz="2800" dirty="0" smtClean="0"/>
              <a:t> </a:t>
            </a:r>
            <a:r>
              <a:rPr lang="cs-CZ" sz="2800" dirty="0" err="1" smtClean="0"/>
              <a:t>Plans</a:t>
            </a:r>
            <a:r>
              <a:rPr lang="cs-CZ" sz="2800" dirty="0" smtClean="0"/>
              <a:t> are </a:t>
            </a:r>
            <a:r>
              <a:rPr lang="cs-CZ" sz="2800" dirty="0" err="1" smtClean="0"/>
              <a:t>the</a:t>
            </a:r>
            <a:r>
              <a:rPr lang="cs-CZ" sz="2800" dirty="0" smtClean="0"/>
              <a:t> most </a:t>
            </a:r>
            <a:r>
              <a:rPr lang="cs-CZ" sz="2800" dirty="0" err="1" smtClean="0"/>
              <a:t>important</a:t>
            </a:r>
            <a:r>
              <a:rPr lang="cs-CZ" sz="2800" dirty="0" smtClean="0"/>
              <a:t> </a:t>
            </a:r>
            <a:r>
              <a:rPr lang="cs-CZ" sz="2800" dirty="0" err="1" smtClean="0"/>
              <a:t>tools</a:t>
            </a:r>
            <a:r>
              <a:rPr lang="cs-CZ" sz="2800" dirty="0" smtClean="0"/>
              <a:t> – program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concreate</a:t>
            </a:r>
            <a:r>
              <a:rPr lang="cs-CZ" sz="2800" dirty="0" smtClean="0"/>
              <a:t> </a:t>
            </a:r>
            <a:r>
              <a:rPr lang="cs-CZ" sz="2800" dirty="0" err="1" smtClean="0"/>
              <a:t>reforms</a:t>
            </a:r>
            <a:r>
              <a:rPr lang="cs-CZ" sz="2800" dirty="0" smtClean="0"/>
              <a:t> in </a:t>
            </a:r>
            <a:r>
              <a:rPr lang="cs-CZ" sz="2800" dirty="0" err="1" smtClean="0"/>
              <a:t>the</a:t>
            </a:r>
            <a:r>
              <a:rPr lang="cs-CZ" sz="2800" dirty="0" smtClean="0"/>
              <a:t> area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democracy</a:t>
            </a:r>
            <a:r>
              <a:rPr lang="cs-CZ" sz="2800" dirty="0" smtClean="0"/>
              <a:t>, </a:t>
            </a:r>
            <a:r>
              <a:rPr lang="cs-CZ" sz="2800" dirty="0" err="1" smtClean="0"/>
              <a:t>access</a:t>
            </a:r>
            <a:r>
              <a:rPr lang="cs-CZ" sz="2800" dirty="0" smtClean="0"/>
              <a:t> to EU </a:t>
            </a:r>
            <a:r>
              <a:rPr lang="cs-CZ" sz="2800" dirty="0" err="1" smtClean="0"/>
              <a:t>markets</a:t>
            </a:r>
            <a:r>
              <a:rPr lang="cs-CZ" sz="2800" dirty="0" smtClean="0"/>
              <a:t>, JHA</a:t>
            </a:r>
          </a:p>
          <a:p>
            <a:r>
              <a:rPr lang="cs-CZ" sz="2800" dirty="0" smtClean="0"/>
              <a:t>Monitoring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progress</a:t>
            </a:r>
            <a:endParaRPr lang="cs-CZ" sz="2800" dirty="0" smtClean="0"/>
          </a:p>
          <a:p>
            <a:r>
              <a:rPr lang="cs-CZ" sz="2800" dirty="0" smtClean="0"/>
              <a:t>ENPI as a </a:t>
            </a:r>
            <a:r>
              <a:rPr lang="cs-CZ" sz="2800" dirty="0" err="1" smtClean="0"/>
              <a:t>main</a:t>
            </a:r>
            <a:r>
              <a:rPr lang="cs-CZ" sz="2800" dirty="0" smtClean="0"/>
              <a:t> </a:t>
            </a:r>
            <a:r>
              <a:rPr lang="cs-CZ" sz="2800" dirty="0" err="1" smtClean="0"/>
              <a:t>financial</a:t>
            </a:r>
            <a:r>
              <a:rPr lang="cs-CZ" sz="2800" dirty="0" smtClean="0"/>
              <a:t> instrument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cooperation</a:t>
            </a:r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11302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Mediterrean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regions</a:t>
            </a:r>
            <a:r>
              <a:rPr lang="cs-CZ" dirty="0" smtClean="0"/>
              <a:t>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then</a:t>
            </a:r>
            <a:r>
              <a:rPr lang="cs-CZ" dirty="0" smtClean="0"/>
              <a:t> EC </a:t>
            </a:r>
            <a:r>
              <a:rPr lang="cs-CZ" dirty="0" err="1" smtClean="0"/>
              <a:t>established</a:t>
            </a:r>
            <a:r>
              <a:rPr lang="cs-CZ" dirty="0" smtClean="0"/>
              <a:t> </a:t>
            </a:r>
            <a:r>
              <a:rPr lang="cs-CZ" dirty="0" err="1" smtClean="0"/>
              <a:t>deeper</a:t>
            </a:r>
            <a:r>
              <a:rPr lang="cs-CZ" dirty="0" smtClean="0"/>
              <a:t> </a:t>
            </a:r>
            <a:r>
              <a:rPr lang="cs-CZ" dirty="0" err="1" smtClean="0"/>
              <a:t>ties</a:t>
            </a:r>
            <a:endParaRPr lang="cs-CZ" dirty="0" smtClean="0"/>
          </a:p>
          <a:p>
            <a:r>
              <a:rPr lang="cs-CZ" dirty="0" smtClean="0"/>
              <a:t>1995 </a:t>
            </a:r>
            <a:r>
              <a:rPr lang="cs-CZ" dirty="0" smtClean="0"/>
              <a:t>as a </a:t>
            </a:r>
            <a:r>
              <a:rPr lang="cs-CZ" dirty="0" err="1" smtClean="0"/>
              <a:t>breaking</a:t>
            </a:r>
            <a:r>
              <a:rPr lang="cs-CZ" dirty="0" smtClean="0"/>
              <a:t> point – Barcelona 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signed</a:t>
            </a:r>
            <a:endParaRPr lang="cs-CZ" dirty="0" smtClean="0"/>
          </a:p>
          <a:p>
            <a:r>
              <a:rPr lang="cs-CZ" dirty="0" err="1" smtClean="0"/>
              <a:t>Multilateral</a:t>
            </a:r>
            <a:r>
              <a:rPr lang="cs-CZ" dirty="0" smtClean="0"/>
              <a:t> </a:t>
            </a:r>
            <a:r>
              <a:rPr lang="cs-CZ" dirty="0" err="1" smtClean="0"/>
              <a:t>platform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cooperation</a:t>
            </a:r>
            <a:endParaRPr lang="cs-CZ" dirty="0" smtClean="0"/>
          </a:p>
          <a:p>
            <a:r>
              <a:rPr lang="cs-CZ" dirty="0" err="1" smtClean="0"/>
              <a:t>Political</a:t>
            </a:r>
            <a:r>
              <a:rPr lang="cs-CZ" dirty="0" smtClean="0"/>
              <a:t>, </a:t>
            </a:r>
            <a:r>
              <a:rPr lang="cs-CZ" dirty="0" err="1" smtClean="0"/>
              <a:t>security</a:t>
            </a:r>
            <a:r>
              <a:rPr lang="cs-CZ" dirty="0" smtClean="0"/>
              <a:t>, </a:t>
            </a:r>
            <a:r>
              <a:rPr lang="cs-CZ" dirty="0" err="1" smtClean="0"/>
              <a:t>economic</a:t>
            </a:r>
            <a:r>
              <a:rPr lang="cs-CZ" dirty="0" smtClean="0"/>
              <a:t>, </a:t>
            </a:r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cooperation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1320</TotalTime>
  <Words>674</Words>
  <Application>Microsoft Office PowerPoint</Application>
  <PresentationFormat>Předvádění na obrazovce (4:3)</PresentationFormat>
  <Paragraphs>87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Arkýř</vt:lpstr>
      <vt:lpstr>EU and Middle east</vt:lpstr>
      <vt:lpstr>Soft Power</vt:lpstr>
      <vt:lpstr>Copenhagen Criteria</vt:lpstr>
      <vt:lpstr>Membership Conditionality</vt:lpstr>
      <vt:lpstr>Candidate Countries</vt:lpstr>
      <vt:lpstr>Turkey</vt:lpstr>
      <vt:lpstr>European Neighbourhood Policy</vt:lpstr>
      <vt:lpstr>Functioning of ENP</vt:lpstr>
      <vt:lpstr>EU and Mediterrean</vt:lpstr>
      <vt:lpstr>Union for Mediterranean</vt:lpstr>
      <vt:lpstr>Unie pro středomoří</vt:lpstr>
      <vt:lpstr>EU and Maghreb</vt:lpstr>
      <vt:lpstr>EU and the „Arab Spring“</vt:lpstr>
      <vt:lpstr>Neighbouring Countries and Migration Issues</vt:lpstr>
      <vt:lpstr>Migration Crisis</vt:lpstr>
      <vt:lpstr>Snímek 16</vt:lpstr>
      <vt:lpstr>Solutions?</vt:lpstr>
      <vt:lpstr>EU and Izrael and Palestine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and Close Neighbourhood</dc:title>
  <dc:creator>Martin</dc:creator>
  <cp:lastModifiedBy>Martin</cp:lastModifiedBy>
  <cp:revision>30</cp:revision>
  <dcterms:created xsi:type="dcterms:W3CDTF">2014-02-24T17:34:43Z</dcterms:created>
  <dcterms:modified xsi:type="dcterms:W3CDTF">2018-11-12T14:42:16Z</dcterms:modified>
</cp:coreProperties>
</file>