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72" r:id="rId6"/>
    <p:sldId id="262" r:id="rId7"/>
    <p:sldId id="273" r:id="rId8"/>
    <p:sldId id="275" r:id="rId9"/>
    <p:sldId id="276" r:id="rId10"/>
    <p:sldId id="278" r:id="rId11"/>
    <p:sldId id="279" r:id="rId12"/>
    <p:sldId id="27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1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cap="all" dirty="0" smtClean="0"/>
              <a:t>Middle East: the basic terminology, geography, demography</a:t>
            </a:r>
            <a:r>
              <a:rPr lang="cs-CZ" sz="3600" cap="all" dirty="0" smtClean="0"/>
              <a:t>, </a:t>
            </a:r>
            <a:r>
              <a:rPr lang="cs-CZ" sz="3600" cap="all" dirty="0" err="1" smtClean="0"/>
              <a:t>AnCIENT</a:t>
            </a:r>
            <a:r>
              <a:rPr lang="cs-CZ" sz="3600" cap="all" dirty="0" smtClean="0"/>
              <a:t> HISTORY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 smtClean="0"/>
              <a:t>Mgr. Eva Taterova, M.A., Ph.D.</a:t>
            </a:r>
          </a:p>
          <a:p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r>
              <a:rPr lang="cs-CZ" dirty="0" smtClean="0"/>
              <a:t>Masaryk University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028950" cy="32521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246" y="0"/>
            <a:ext cx="4800599" cy="23967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141" y="0"/>
            <a:ext cx="4285859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RELIGIONS OF THE MIDDLE EAST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754400"/>
            <a:ext cx="5495925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religions have got their origins in the Middle East.</a:t>
            </a:r>
          </a:p>
          <a:p>
            <a:endParaRPr lang="en-US" dirty="0" smtClean="0"/>
          </a:p>
          <a:p>
            <a:r>
              <a:rPr lang="en-US" dirty="0" smtClean="0"/>
              <a:t>Religions of the book: </a:t>
            </a:r>
            <a:r>
              <a:rPr lang="cs-CZ" dirty="0" smtClean="0"/>
              <a:t>J</a:t>
            </a:r>
            <a:r>
              <a:rPr lang="en-US" dirty="0" err="1" smtClean="0"/>
              <a:t>udaism</a:t>
            </a:r>
            <a:r>
              <a:rPr lang="en-US" dirty="0" smtClean="0"/>
              <a:t>, </a:t>
            </a:r>
            <a:r>
              <a:rPr lang="cs-CZ" dirty="0" smtClean="0"/>
              <a:t>C</a:t>
            </a:r>
            <a:r>
              <a:rPr lang="en-US" dirty="0" err="1" smtClean="0"/>
              <a:t>hristianity</a:t>
            </a:r>
            <a:r>
              <a:rPr lang="en-US" dirty="0" smtClean="0"/>
              <a:t>, </a:t>
            </a:r>
            <a:r>
              <a:rPr lang="cs-CZ" dirty="0" smtClean="0"/>
              <a:t>I</a:t>
            </a:r>
            <a:r>
              <a:rPr lang="en-US" dirty="0" smtClean="0"/>
              <a:t>slam</a:t>
            </a:r>
            <a:r>
              <a:rPr lang="cs-CZ" dirty="0" smtClean="0"/>
              <a:t> –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monoteistic</a:t>
            </a:r>
            <a:r>
              <a:rPr lang="cs-CZ" dirty="0" smtClean="0"/>
              <a:t> </a:t>
            </a:r>
            <a:r>
              <a:rPr lang="cs-CZ" dirty="0" err="1" smtClean="0"/>
              <a:t>religions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past there was a lot of religious tolerance, nowadays religion is often a source of conflict.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925" y="3930069"/>
            <a:ext cx="5181600" cy="25650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1332693"/>
            <a:ext cx="3105150" cy="24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 pillars of </a:t>
            </a:r>
            <a:r>
              <a:rPr lang="cs-CZ" dirty="0" err="1" smtClean="0"/>
              <a:t>I</a:t>
            </a:r>
            <a:r>
              <a:rPr lang="en-US" dirty="0" smtClean="0"/>
              <a:t>slam:</a:t>
            </a:r>
          </a:p>
          <a:p>
            <a:pPr lvl="1"/>
            <a:r>
              <a:rPr lang="en-US" dirty="0" smtClean="0"/>
              <a:t>Shahada: Faith</a:t>
            </a:r>
          </a:p>
          <a:p>
            <a:pPr lvl="1"/>
            <a:r>
              <a:rPr lang="en-US" dirty="0" smtClean="0"/>
              <a:t>Salah: Prayer</a:t>
            </a:r>
          </a:p>
          <a:p>
            <a:pPr lvl="1"/>
            <a:r>
              <a:rPr lang="en-US" dirty="0" err="1" smtClean="0"/>
              <a:t>Zakāt</a:t>
            </a:r>
            <a:r>
              <a:rPr lang="en-US" dirty="0" smtClean="0"/>
              <a:t>: Charity</a:t>
            </a:r>
          </a:p>
          <a:p>
            <a:pPr lvl="1"/>
            <a:r>
              <a:rPr lang="en-US" dirty="0" err="1" smtClean="0"/>
              <a:t>Sawm</a:t>
            </a:r>
            <a:r>
              <a:rPr lang="en-US" dirty="0" smtClean="0"/>
              <a:t>: Fasting (Ramadan)</a:t>
            </a:r>
          </a:p>
          <a:p>
            <a:pPr lvl="1"/>
            <a:r>
              <a:rPr lang="en-US" dirty="0" smtClean="0"/>
              <a:t>Hajj: pilgrimage to Mecca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Significant dispute between Shia </a:t>
            </a:r>
            <a:r>
              <a:rPr lang="cs-CZ" dirty="0" smtClean="0"/>
              <a:t>M</a:t>
            </a:r>
            <a:r>
              <a:rPr lang="en-US" dirty="0" err="1" smtClean="0"/>
              <a:t>uslims</a:t>
            </a:r>
            <a:r>
              <a:rPr lang="en-US" dirty="0" smtClean="0"/>
              <a:t> and Sunni </a:t>
            </a:r>
            <a:r>
              <a:rPr lang="cs-CZ" dirty="0" smtClean="0"/>
              <a:t>M</a:t>
            </a:r>
            <a:r>
              <a:rPr lang="en-US" dirty="0" err="1" smtClean="0"/>
              <a:t>uslims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1632" y="1690688"/>
            <a:ext cx="4767485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000" dirty="0" smtClean="0"/>
          </a:p>
          <a:p>
            <a:pPr marL="0" indent="0" algn="ctr">
              <a:buNone/>
            </a:pPr>
            <a:endParaRPr lang="cs-CZ" sz="3000" dirty="0" smtClean="0"/>
          </a:p>
          <a:p>
            <a:pPr marL="0" indent="0" algn="ctr">
              <a:buNone/>
            </a:pPr>
            <a:r>
              <a:rPr lang="cs-CZ" sz="3400" dirty="0" smtClean="0"/>
              <a:t>THANK YOU FOR YOUR ATTENTION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525" y="365125"/>
            <a:ext cx="7704948" cy="58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544" y="597160"/>
            <a:ext cx="8202911" cy="54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BASIC TERMINOLOGY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638925" cy="43513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cs-CZ" sz="1500" dirty="0" smtClean="0"/>
              <a:t>No consensus about the terminology.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dirty="0" smtClean="0"/>
              <a:t>Historically, </a:t>
            </a:r>
            <a:r>
              <a:rPr lang="en-US" altLang="cs-CZ" sz="1500" b="1" dirty="0" smtClean="0"/>
              <a:t>Near East </a:t>
            </a:r>
            <a:r>
              <a:rPr lang="en-US" altLang="cs-CZ" sz="1500" dirty="0" smtClean="0"/>
              <a:t>referred to the territory of whole Ottoman Empire while </a:t>
            </a:r>
            <a:r>
              <a:rPr lang="en-US" altLang="cs-CZ" sz="1500" b="1" dirty="0" smtClean="0"/>
              <a:t>Middle East</a:t>
            </a:r>
            <a:r>
              <a:rPr lang="en-US" altLang="cs-CZ" sz="1500" dirty="0" smtClean="0"/>
              <a:t> was used for the whole region of Arab peninsula, Afghanistan + the countries of southern a</a:t>
            </a:r>
            <a:r>
              <a:rPr lang="cs-CZ" altLang="cs-CZ" sz="1500" dirty="0" err="1" smtClean="0"/>
              <a:t>nd</a:t>
            </a:r>
            <a:r>
              <a:rPr lang="en-US" altLang="cs-CZ" sz="1500" dirty="0" smtClean="0"/>
              <a:t> central Asia.</a:t>
            </a:r>
          </a:p>
          <a:p>
            <a:pPr eaLnBrk="1" hangingPunct="1"/>
            <a:endParaRPr lang="en-US" altLang="cs-CZ" sz="1500" dirty="0" smtClean="0"/>
          </a:p>
          <a:p>
            <a:r>
              <a:rPr lang="en-US" altLang="cs-CZ" sz="1500" b="1" dirty="0" smtClean="0"/>
              <a:t>Orient</a:t>
            </a:r>
            <a:r>
              <a:rPr lang="en-US" altLang="cs-CZ" sz="1500" dirty="0" smtClean="0"/>
              <a:t> – a label for countries of Near, Middle and Far East – today quite negative connotations (book „Orientalism“ by Edward Said from 1978).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b="1" dirty="0" smtClean="0"/>
              <a:t>The Levant </a:t>
            </a:r>
            <a:r>
              <a:rPr lang="en-US" altLang="cs-CZ" sz="1500" dirty="0" smtClean="0"/>
              <a:t>– eastern Mediterranean (Israel/Palestine, Lebanon, Syria, Jordan, northern Iraq).</a:t>
            </a:r>
          </a:p>
          <a:p>
            <a:pPr eaLnBrk="1" hangingPunct="1"/>
            <a:endParaRPr lang="en-US" altLang="cs-CZ" sz="1500" dirty="0" smtClean="0"/>
          </a:p>
          <a:p>
            <a:r>
              <a:rPr lang="en-US" altLang="cs-CZ" sz="1500" dirty="0" smtClean="0"/>
              <a:t>Nowadays the prevailing definition says that </a:t>
            </a:r>
            <a:r>
              <a:rPr lang="cs-CZ" altLang="cs-CZ" sz="1500" dirty="0"/>
              <a:t>"</a:t>
            </a:r>
            <a:r>
              <a:rPr lang="en-US" altLang="cs-CZ" sz="1500" dirty="0" smtClean="0"/>
              <a:t>it is a region located on the border between southwest Asia, northern Africa, and Europe</a:t>
            </a:r>
            <a:r>
              <a:rPr lang="cs-CZ" altLang="cs-CZ" sz="1500" dirty="0" smtClean="0"/>
              <a:t>"</a:t>
            </a:r>
            <a:r>
              <a:rPr lang="en-US" altLang="cs-CZ" sz="1500" dirty="0" smtClean="0"/>
              <a:t>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dirty="0" smtClean="0"/>
              <a:t>The terms Near and Middle East are usually used simultaneously.</a:t>
            </a:r>
          </a:p>
          <a:p>
            <a:pPr eaLnBrk="1" hangingPunct="1"/>
            <a:endParaRPr lang="en-US" altLang="cs-CZ" sz="1500" dirty="0" smtClean="0"/>
          </a:p>
          <a:p>
            <a:pPr eaLnBrk="1" hangingPunct="1"/>
            <a:r>
              <a:rPr lang="en-US" altLang="cs-CZ" sz="1500" dirty="0" smtClean="0"/>
              <a:t>The unifying factors: similar historical development, religion, culture, language.</a:t>
            </a:r>
            <a:endParaRPr lang="en-US" altLang="cs-CZ" sz="15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250" y="1825625"/>
            <a:ext cx="3638550" cy="39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DEMOGRAPHY OF MIDDLE EAST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Estimated population in 2018: 411 million </a:t>
            </a:r>
            <a:r>
              <a:rPr lang="en-US" sz="2400" dirty="0" err="1" smtClean="0"/>
              <a:t>peo</a:t>
            </a:r>
            <a:r>
              <a:rPr lang="cs-CZ" sz="2400" dirty="0" smtClean="0"/>
              <a:t>p</a:t>
            </a:r>
            <a:r>
              <a:rPr lang="en-US" sz="2400" dirty="0" smtClean="0"/>
              <a:t>le.</a:t>
            </a:r>
          </a:p>
          <a:p>
            <a:endParaRPr lang="en-US" sz="2400" dirty="0" smtClean="0"/>
          </a:p>
          <a:p>
            <a:r>
              <a:rPr lang="en-US" sz="2400" dirty="0" smtClean="0"/>
              <a:t>Great diversity regarding ethnicity, languages, religion.</a:t>
            </a:r>
          </a:p>
          <a:p>
            <a:endParaRPr lang="en-US" sz="2400" dirty="0" smtClean="0"/>
          </a:p>
          <a:p>
            <a:r>
              <a:rPr lang="en-US" sz="2400" dirty="0" smtClean="0"/>
              <a:t>Main ethnic groups: Arab, Turks, Kurds, Jews, Berbers.</a:t>
            </a:r>
          </a:p>
          <a:p>
            <a:endParaRPr lang="en-US" sz="2400" dirty="0" smtClean="0"/>
          </a:p>
          <a:p>
            <a:r>
              <a:rPr lang="en-US" sz="2400" dirty="0" smtClean="0"/>
              <a:t>Main languages: Arabic (different slangs), Turkish, Kurdish, Persian, Hebrew.</a:t>
            </a:r>
          </a:p>
          <a:p>
            <a:endParaRPr lang="en-US" sz="2400" dirty="0" smtClean="0"/>
          </a:p>
          <a:p>
            <a:r>
              <a:rPr lang="en-US" sz="2400" dirty="0" smtClean="0"/>
              <a:t>Countries with biggest populations: </a:t>
            </a:r>
          </a:p>
          <a:p>
            <a:endParaRPr lang="en-US" sz="2400" dirty="0" smtClean="0"/>
          </a:p>
          <a:p>
            <a:r>
              <a:rPr lang="en-US" sz="2400" dirty="0" smtClean="0"/>
              <a:t>Main religions: Islam, Christianity, Judaism</a:t>
            </a:r>
            <a:r>
              <a:rPr lang="cs-CZ" sz="2400" dirty="0" smtClean="0"/>
              <a:t>.</a:t>
            </a:r>
            <a:endParaRPr lang="en-US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4" y="2043113"/>
            <a:ext cx="4159250" cy="20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2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MIDDLE EAST ETHNO-LINGUISTIC GROUPS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266" y="1685926"/>
            <a:ext cx="6376459" cy="47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2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EAST: INTRODUCTORY STATISTICS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89547"/>
              </p:ext>
            </p:extLst>
          </p:nvPr>
        </p:nvGraphicFramePr>
        <p:xfrm>
          <a:off x="847721" y="1473200"/>
          <a:ext cx="42481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77"/>
                <a:gridCol w="212407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Countries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with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biggest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population</a:t>
                      </a:r>
                      <a:r>
                        <a:rPr lang="cs-CZ" baseline="0" dirty="0" smtClean="0"/>
                        <a:t> in 2017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Iran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81,824,270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Turkey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79,414,269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Iraq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37,056,169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Saudi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Arabia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27,752,316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Yemen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26,737,317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5746"/>
              </p:ext>
            </p:extLst>
          </p:nvPr>
        </p:nvGraphicFramePr>
        <p:xfrm>
          <a:off x="838200" y="3959225"/>
          <a:ext cx="4991104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5552"/>
                <a:gridCol w="249555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Richest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Countries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Middle</a:t>
                      </a:r>
                      <a:r>
                        <a:rPr lang="cs-CZ" dirty="0" smtClean="0"/>
                        <a:t> East (GDP) in 2017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Qatar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124,900 USD</a:t>
                      </a:r>
                      <a:endParaRPr lang="cs-CZ" dirty="0"/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Kuwait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69,700 USD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United Arab </a:t>
                      </a:r>
                      <a:r>
                        <a:rPr lang="cs-CZ" dirty="0" err="1" smtClean="0"/>
                        <a:t>Emirates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68,200 USD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Saudi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Arabia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55,300 USD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Bahrain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51,800 USD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76531"/>
              </p:ext>
            </p:extLst>
          </p:nvPr>
        </p:nvGraphicFramePr>
        <p:xfrm>
          <a:off x="6419850" y="1473200"/>
          <a:ext cx="4826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000"/>
                <a:gridCol w="2413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Major </a:t>
                      </a:r>
                      <a:r>
                        <a:rPr lang="cs-CZ" dirty="0" err="1" smtClean="0"/>
                        <a:t>religious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groups</a:t>
                      </a:r>
                      <a:r>
                        <a:rPr lang="cs-CZ" baseline="0" dirty="0" smtClean="0"/>
                        <a:t> in 2010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Islam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317,070,000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Christianity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12,710,000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Judaism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5,630,000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Unaffilliated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2,100,000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Hindus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1,720,000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13128"/>
              </p:ext>
            </p:extLst>
          </p:nvPr>
        </p:nvGraphicFramePr>
        <p:xfrm>
          <a:off x="6172200" y="3959225"/>
          <a:ext cx="5073650" cy="23623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36825"/>
                <a:gridCol w="2536825"/>
              </a:tblGrid>
              <a:tr h="533550"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Poorest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Countries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the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Middle</a:t>
                      </a:r>
                      <a:r>
                        <a:rPr lang="cs-CZ" baseline="0" dirty="0" smtClean="0"/>
                        <a:t> East (GDP) in 2017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Afghanistan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1,900	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Yemen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2,300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Syria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2,900	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Pakistan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5,400</a:t>
                      </a:r>
                      <a:endParaRPr lang="cs-CZ" dirty="0"/>
                    </a:p>
                  </a:txBody>
                  <a:tcPr/>
                </a:tc>
              </a:tr>
              <a:tr h="33829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Jordan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12,500	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2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DEMOCRACY IN THE MIDDLE EAST 2017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2" y="1433513"/>
            <a:ext cx="8067675" cy="485828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219575" y="3743325"/>
            <a:ext cx="1876425" cy="714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28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RELIGIONS OF THE MIDDLE EAST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386681"/>
            <a:ext cx="4286250" cy="2447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386681"/>
            <a:ext cx="4619625" cy="24437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4122862"/>
            <a:ext cx="3781425" cy="25193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74" y="4121286"/>
            <a:ext cx="3781425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63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436</Words>
  <Application>Microsoft Office PowerPoint</Application>
  <PresentationFormat>Širokoúhlá obrazovka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Middle East: the basic terminology, geography, demography, AnCIENT HISTORY</vt:lpstr>
      <vt:lpstr>Prezentace aplikace PowerPoint</vt:lpstr>
      <vt:lpstr>Prezentace aplikace PowerPoint</vt:lpstr>
      <vt:lpstr>BASIC TERMINOLOGY</vt:lpstr>
      <vt:lpstr>DEMOGRAPHY OF MIDDLE EAST</vt:lpstr>
      <vt:lpstr>MIDDLE EAST ETHNO-LINGUISTIC GROUPS</vt:lpstr>
      <vt:lpstr>MIDDLE EAST: INTRODUCTORY STATISTICS</vt:lpstr>
      <vt:lpstr>DEMOCRACY IN THE MIDDLE EAST 2017</vt:lpstr>
      <vt:lpstr>RELIGIONS OF THE MIDDLE EAST</vt:lpstr>
      <vt:lpstr>RELIGIONS OF THE MIDDLE EAST</vt:lpstr>
      <vt:lpstr>ISLAM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17</cp:revision>
  <dcterms:created xsi:type="dcterms:W3CDTF">2018-09-24T10:37:06Z</dcterms:created>
  <dcterms:modified xsi:type="dcterms:W3CDTF">2018-09-25T14:22:12Z</dcterms:modified>
</cp:coreProperties>
</file>