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B48B9-1404-4F0D-BEDD-F66AC8D28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B49719-B65B-4271-9ED4-05DB218C8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01347A-818A-4240-80E8-78AE5158C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D697-DBA9-4876-90EA-80D0D114A2E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4EF5ED-242F-40D6-8F90-A57BF6199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1F951D-6D15-40A8-B425-D319B78DD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10BC-FA1B-4607-B820-9C3792E2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4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057C72-3748-4B79-90D1-55DE56823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8A4BC5-5A17-4611-A478-1640CD798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EC03DD-2E50-4497-A2D6-E3DB75714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D697-DBA9-4876-90EA-80D0D114A2E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E4429E-7CE5-44A4-8C1D-3DEE424FA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72E04B-73BD-4241-A2B4-25F1F90E8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10BC-FA1B-4607-B820-9C3792E2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475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70C3AE4-DBFB-4764-8724-60E01C0321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2A63CE-26D9-4E98-AF3A-0BCABC3AA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5166DE-0EDE-4371-998F-309F04304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D697-DBA9-4876-90EA-80D0D114A2E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EB811C-81D9-405D-8546-55F37C82B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DB9194-9804-4E44-858A-C839DFC11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10BC-FA1B-4607-B820-9C3792E2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91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E06826-14D2-4915-A414-C31BF5A07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D0B483-DE09-48B9-B04D-8756DB2FD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602A28-2FAB-4F5D-8DFE-E83304F48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D697-DBA9-4876-90EA-80D0D114A2E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AD750D-944F-4BD9-B22E-E2A343BDA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B0577E-80AF-4508-9DF7-F4ADDC15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10BC-FA1B-4607-B820-9C3792E2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58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66CE9-404E-48BE-A46A-ADAF4DCA0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C0021DC-6345-4446-BBF8-5A9AADD2C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DA085D-CCDB-479D-A195-9C3452D40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D697-DBA9-4876-90EA-80D0D114A2E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D08FC2-695A-48C9-906E-DC32FEAC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DD228B-1D71-4250-9D80-5AC648E34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10BC-FA1B-4607-B820-9C3792E2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75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FBF6C-BFCA-4FB5-A9F1-F89D4A803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3B1742-8835-4DC6-A8FC-5F42C96F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7F79C70-D5F4-4724-81CD-A831645E6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E9DA80-0B3C-4944-A014-83598A8A3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D697-DBA9-4876-90EA-80D0D114A2E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9436B1-7F8A-476A-8331-0342EBF10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D4A285-DCF9-4F65-8210-3597187C4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10BC-FA1B-4607-B820-9C3792E2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00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76B330-45E6-470E-A76F-36B77B95D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1F53FAB-DE58-4CC7-9866-F844A8C6E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5F45C45-74E8-4FEF-B7ED-D1131961E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BEBB66C-B736-4370-9871-FCAC27E78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2CAF770-92F5-467C-A96A-663C294347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E2749C8-2B3D-426D-B899-010D9DA37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D697-DBA9-4876-90EA-80D0D114A2E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9BBA008-353B-48ED-9A53-9FB6DE1B2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EFA4ED7-0A14-4202-BF07-269DCF8D6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10BC-FA1B-4607-B820-9C3792E2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914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D3595-1970-4A60-BF6E-3483B3DC2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024B1DF-5A5C-4778-AF69-B5141D080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D697-DBA9-4876-90EA-80D0D114A2E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D7115A5-68ED-4B46-A35B-13F53161A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4E4F92-3CBA-4A22-8173-B7EC4316F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10BC-FA1B-4607-B820-9C3792E2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44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ADDA8DF-D816-46AC-837A-72C948899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D697-DBA9-4876-90EA-80D0D114A2E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1141B25-EB76-4072-8C8F-D6A8DEF50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C18CFE-A07C-41EC-9ED2-F23E228B9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10BC-FA1B-4607-B820-9C3792E2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79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A1AAA-D2F7-4B0D-922A-ADD23F4C4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51CE5C-4155-4A49-B445-1585E6061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E5574B4-CC19-46DD-870F-E7702B8D9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B80C9A-9796-4829-AFB1-B4AE4257D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D697-DBA9-4876-90EA-80D0D114A2E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2AF8178-6BCB-47ED-BE64-5B095C2C5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A1EA15-3C05-45BE-BD09-0F8352A50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10BC-FA1B-4607-B820-9C3792E2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851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9C33D-44F1-47CF-A485-F13481C76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3936036-C382-4A48-B1E8-52659801F9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7D00C87-AFF9-4A0F-BAE2-AC05898FC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920DE1-1202-458D-8F9A-939F89549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D697-DBA9-4876-90EA-80D0D114A2E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C9385C-995A-44EA-8AA1-88B20EBEE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5B96B9-2131-44E7-B49F-D749F1278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10BC-FA1B-4607-B820-9C3792E2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17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7D8D70B-AB96-48D2-8C97-5D72C3F3B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3A14A69-F69D-4C5F-B8F6-B5D5AA955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F103AB-C718-4F13-82D2-AB3647D6DA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1D697-DBA9-4876-90EA-80D0D114A2E0}" type="datetimeFigureOut">
              <a:rPr lang="cs-CZ" smtClean="0"/>
              <a:t>29.11.2018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2EFE08-AEB0-4418-A27A-47D6F131A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C45538-3F88-48AD-84EA-29AAD29E3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410BC-FA1B-4607-B820-9C3792E2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794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2766A5-3336-4CF4-B9DB-E95A6B3423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Schools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Economic</a:t>
            </a:r>
            <a:r>
              <a:rPr lang="cs-CZ" b="1" dirty="0"/>
              <a:t> </a:t>
            </a:r>
            <a:r>
              <a:rPr lang="cs-CZ" b="1" dirty="0" err="1"/>
              <a:t>Thought</a:t>
            </a:r>
            <a:endParaRPr lang="en-US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AD6627-33AE-470B-8C0D-CDF1D4AA60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36762"/>
          </a:xfrm>
        </p:spPr>
        <p:txBody>
          <a:bodyPr>
            <a:normAutofit/>
          </a:bodyPr>
          <a:lstStyle/>
          <a:p>
            <a:r>
              <a:rPr lang="en-US" sz="3200" dirty="0"/>
              <a:t>Vladan Hodulak</a:t>
            </a:r>
          </a:p>
          <a:p>
            <a:endParaRPr lang="en-US" dirty="0"/>
          </a:p>
          <a:p>
            <a:r>
              <a:rPr lang="en-US" sz="1700" dirty="0"/>
              <a:t>This </a:t>
            </a:r>
            <a:r>
              <a:rPr lang="en-US" sz="1700" dirty="0" err="1"/>
              <a:t>powerpoint</a:t>
            </a:r>
            <a:r>
              <a:rPr lang="en-US" sz="1700" dirty="0"/>
              <a:t> serves as a study material for the students of the course Introduction to economics (MEB435) at FSS MU in Fall 201</a:t>
            </a:r>
            <a:r>
              <a:rPr lang="cs-CZ" sz="1700" dirty="0"/>
              <a:t>8</a:t>
            </a:r>
            <a:r>
              <a:rPr lang="en-US" sz="1700" dirty="0"/>
              <a:t>. Using this presentation for other purposes without consent of the author is prohibited.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87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7D7A6-6323-4C88-959F-313F90363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(Neo-)</a:t>
            </a:r>
            <a:r>
              <a:rPr lang="cs-CZ" dirty="0" err="1">
                <a:solidFill>
                  <a:schemeClr val="accent1"/>
                </a:solidFill>
              </a:rPr>
              <a:t>Schumpeterian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School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9C2FD5-BEB2-4917-9FF5-3A372C8C9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Capitalism is a powerful vehicle of economic progress, but it will atrophy, as firms become larger and more bureaucratic.</a:t>
            </a:r>
          </a:p>
          <a:p>
            <a:r>
              <a:rPr lang="en-US" dirty="0"/>
              <a:t>First half of the 20th century, J. Schumpeter</a:t>
            </a:r>
          </a:p>
          <a:p>
            <a:r>
              <a:rPr lang="en-US" dirty="0"/>
              <a:t>Key concepts</a:t>
            </a:r>
          </a:p>
          <a:p>
            <a:pPr lvl="1"/>
            <a:r>
              <a:rPr lang="en-US" dirty="0"/>
              <a:t>Innovations (</a:t>
            </a:r>
            <a:r>
              <a:rPr lang="en-US" dirty="0" err="1"/>
              <a:t>creat</a:t>
            </a:r>
            <a:r>
              <a:rPr lang="cs-CZ" dirty="0"/>
              <a:t>i</a:t>
            </a:r>
            <a:r>
              <a:rPr lang="en-US" dirty="0" err="1"/>
              <a:t>ve</a:t>
            </a:r>
            <a:r>
              <a:rPr lang="en-US" dirty="0"/>
              <a:t> destruction)</a:t>
            </a:r>
          </a:p>
          <a:p>
            <a:pPr lvl="1"/>
            <a:r>
              <a:rPr lang="en-US" dirty="0"/>
              <a:t>Role of the entrepreneur</a:t>
            </a:r>
          </a:p>
          <a:p>
            <a:pPr lvl="1"/>
            <a:r>
              <a:rPr lang="en-US" dirty="0"/>
              <a:t>Bureaucratization of the economy</a:t>
            </a:r>
          </a:p>
          <a:p>
            <a:r>
              <a:rPr lang="en-US" dirty="0"/>
              <a:t>Relevance and shortcomings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945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236B5E-B50F-45FE-A038-20E9B5C36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Keynesian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School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122391-E981-4D0E-8432-0ED8063E5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good for individuals may not be good for the whole economy.</a:t>
            </a:r>
          </a:p>
          <a:p>
            <a:r>
              <a:rPr lang="en-US" dirty="0"/>
              <a:t>Since 1930s, J. Keynes</a:t>
            </a:r>
          </a:p>
          <a:p>
            <a:r>
              <a:rPr lang="en-US" dirty="0"/>
              <a:t>Key concepts</a:t>
            </a:r>
          </a:p>
          <a:p>
            <a:pPr lvl="1"/>
            <a:r>
              <a:rPr lang="en-US" dirty="0"/>
              <a:t>Full employment</a:t>
            </a:r>
          </a:p>
          <a:p>
            <a:pPr lvl="1"/>
            <a:r>
              <a:rPr lang="en-US" dirty="0"/>
              <a:t>Uncertainty</a:t>
            </a:r>
          </a:p>
          <a:p>
            <a:pPr lvl="1"/>
            <a:r>
              <a:rPr lang="en-US" dirty="0"/>
              <a:t>Animal spirits (liquidity preference)</a:t>
            </a:r>
          </a:p>
          <a:p>
            <a:pPr lvl="1"/>
            <a:r>
              <a:rPr lang="en-US" dirty="0"/>
              <a:t>Demand management</a:t>
            </a:r>
          </a:p>
          <a:p>
            <a:r>
              <a:rPr lang="en-US" dirty="0"/>
              <a:t>Relevance and shortcomings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710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5B677-A892-4034-9BFD-870E72CF9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Institutionalist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School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33FBFB-4F7E-47E2-984F-464DB7BB5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Individuals are products of their society, even though they may change its rules.</a:t>
            </a:r>
          </a:p>
          <a:p>
            <a:r>
              <a:rPr lang="en-US" dirty="0"/>
              <a:t>Old – since late 19th century, T. Veblen</a:t>
            </a:r>
          </a:p>
          <a:p>
            <a:r>
              <a:rPr lang="en-US" dirty="0"/>
              <a:t>Key concepts</a:t>
            </a:r>
          </a:p>
          <a:p>
            <a:pPr lvl="1"/>
            <a:r>
              <a:rPr lang="en-US" dirty="0"/>
              <a:t>Formal and informal institutions</a:t>
            </a:r>
          </a:p>
          <a:p>
            <a:pPr lvl="1"/>
            <a:r>
              <a:rPr lang="en-US" dirty="0"/>
              <a:t>Conspicuous consumption (importance of status)</a:t>
            </a:r>
          </a:p>
          <a:p>
            <a:r>
              <a:rPr lang="en-US" dirty="0"/>
              <a:t>New – since 1980s. D. North</a:t>
            </a:r>
          </a:p>
          <a:p>
            <a:r>
              <a:rPr lang="en-US" dirty="0"/>
              <a:t>Key concepts</a:t>
            </a:r>
          </a:p>
          <a:p>
            <a:pPr lvl="1"/>
            <a:r>
              <a:rPr lang="en-US" dirty="0"/>
              <a:t>Transaction costs</a:t>
            </a:r>
          </a:p>
          <a:p>
            <a:pPr lvl="1"/>
            <a:r>
              <a:rPr lang="en-US" dirty="0"/>
              <a:t>Property rights</a:t>
            </a:r>
          </a:p>
          <a:p>
            <a:r>
              <a:rPr lang="en-US" dirty="0"/>
              <a:t>Relevance and shortcomings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868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25113-D9D8-44D0-A599-A41B4DFBD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Behaviouralist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School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B0D8FC-71AE-4B4F-AC49-58EA4F750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not smart enough, so we need to deliberately constrain our own freedom of choice through rules.</a:t>
            </a:r>
          </a:p>
          <a:p>
            <a:r>
              <a:rPr lang="en-US" dirty="0"/>
              <a:t>Since late 20th century, H. Simon, D. Kahneman</a:t>
            </a:r>
          </a:p>
          <a:p>
            <a:r>
              <a:rPr lang="en-US" dirty="0"/>
              <a:t>Key concepts</a:t>
            </a:r>
          </a:p>
          <a:p>
            <a:pPr lvl="1"/>
            <a:r>
              <a:rPr lang="en-US" dirty="0"/>
              <a:t>Bounded rationality</a:t>
            </a:r>
          </a:p>
          <a:p>
            <a:pPr lvl="1"/>
            <a:r>
              <a:rPr lang="en-US" dirty="0"/>
              <a:t>Heuristics</a:t>
            </a:r>
          </a:p>
          <a:p>
            <a:pPr lvl="1"/>
            <a:r>
              <a:rPr lang="en-US" dirty="0"/>
              <a:t>Altruism</a:t>
            </a:r>
          </a:p>
          <a:p>
            <a:r>
              <a:rPr lang="en-US" dirty="0"/>
              <a:t>Relevance and shortcomings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861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3257" y="159429"/>
            <a:ext cx="8229600" cy="922114"/>
          </a:xfrm>
        </p:spPr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European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monetary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integration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3257" y="1038746"/>
            <a:ext cx="10080172" cy="5198768"/>
          </a:xfrm>
        </p:spPr>
        <p:txBody>
          <a:bodyPr>
            <a:noAutofit/>
          </a:bodyPr>
          <a:lstStyle/>
          <a:p>
            <a:pPr marL="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sz="1800" b="1" dirty="0">
                <a:solidFill>
                  <a:schemeClr val="tx2"/>
                </a:solidFill>
              </a:rPr>
              <a:t>Gold standard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US" sz="1800" dirty="0"/>
              <a:t>Fixed exchange rate </a:t>
            </a:r>
            <a:r>
              <a:rPr lang="en-US" sz="1800" dirty="0" err="1"/>
              <a:t>syst</a:t>
            </a:r>
            <a:r>
              <a:rPr lang="cs-CZ" sz="1800" dirty="0"/>
              <a:t>e</a:t>
            </a:r>
            <a:r>
              <a:rPr lang="en-US" sz="1800" dirty="0"/>
              <a:t>m</a:t>
            </a:r>
            <a:r>
              <a:rPr lang="cs-CZ" sz="1800" dirty="0"/>
              <a:t>, m</a:t>
            </a:r>
            <a:r>
              <a:rPr lang="en-US" sz="1800" dirty="0" err="1"/>
              <a:t>ost</a:t>
            </a:r>
            <a:r>
              <a:rPr lang="en-US" sz="1800" dirty="0"/>
              <a:t> important currencies pegged to gold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US" sz="1800" dirty="0"/>
              <a:t>Europe-led system, Bank of England as the most important element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US" sz="1800" dirty="0"/>
              <a:t>Governments sacrificed internal balance to maintain an external one</a:t>
            </a:r>
          </a:p>
          <a:p>
            <a:pPr marL="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sz="1800" b="1" dirty="0">
                <a:solidFill>
                  <a:schemeClr val="tx2"/>
                </a:solidFill>
              </a:rPr>
              <a:t>Interwar system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US" sz="1800" dirty="0"/>
              <a:t>Attempts to restore gold standard</a:t>
            </a:r>
            <a:r>
              <a:rPr lang="cs-CZ" sz="1800" dirty="0"/>
              <a:t>, p</a:t>
            </a:r>
            <a:r>
              <a:rPr lang="en-US" sz="1800" dirty="0" err="1"/>
              <a:t>roblems</a:t>
            </a:r>
            <a:r>
              <a:rPr lang="en-US" sz="1800" dirty="0"/>
              <a:t> with parities (undervalued</a:t>
            </a:r>
            <a:r>
              <a:rPr lang="cs-CZ" sz="1800" dirty="0"/>
              <a:t>×</a:t>
            </a:r>
            <a:r>
              <a:rPr lang="en-US" sz="1800" dirty="0"/>
              <a:t>overvalued)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US" sz="1800" dirty="0"/>
              <a:t>Great depression – beggar thy neighbor policy (competitive devaluations)</a:t>
            </a:r>
          </a:p>
          <a:p>
            <a:pPr marL="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sz="1800" b="1" dirty="0">
                <a:solidFill>
                  <a:schemeClr val="tx2"/>
                </a:solidFill>
              </a:rPr>
              <a:t>Bretton Woods system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US" sz="1800" dirty="0"/>
              <a:t>Fixed but adjustable exchange rate </a:t>
            </a:r>
            <a:r>
              <a:rPr lang="en-US" sz="1800" dirty="0" err="1"/>
              <a:t>syst</a:t>
            </a:r>
            <a:r>
              <a:rPr lang="cs-CZ" sz="1800" dirty="0"/>
              <a:t>e</a:t>
            </a:r>
            <a:r>
              <a:rPr lang="en-US" sz="1800" dirty="0"/>
              <a:t>m</a:t>
            </a:r>
            <a:r>
              <a:rPr lang="cs-CZ" sz="1800" dirty="0"/>
              <a:t>, c</a:t>
            </a:r>
            <a:r>
              <a:rPr lang="en-US" sz="1800" dirty="0" err="1"/>
              <a:t>urrencies</a:t>
            </a:r>
            <a:r>
              <a:rPr lang="en-US" sz="1800" dirty="0"/>
              <a:t> pegged to US dollar that was convertible to gold at $35 per ounce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US" sz="1800" dirty="0"/>
              <a:t>Provided stability for the post </a:t>
            </a:r>
            <a:r>
              <a:rPr lang="en-US" sz="1800" dirty="0" err="1"/>
              <a:t>wwii</a:t>
            </a:r>
            <a:r>
              <a:rPr lang="en-US" sz="1800" dirty="0"/>
              <a:t> world</a:t>
            </a:r>
            <a:r>
              <a:rPr lang="cs-CZ" sz="1800" dirty="0"/>
              <a:t>, m</a:t>
            </a:r>
            <a:r>
              <a:rPr lang="en-US" sz="1800" dirty="0" err="1"/>
              <a:t>ounting</a:t>
            </a:r>
            <a:r>
              <a:rPr lang="en-US" sz="1800" dirty="0"/>
              <a:t> instability since the end of 1960s</a:t>
            </a:r>
          </a:p>
        </p:txBody>
      </p:sp>
    </p:spTree>
    <p:extLst>
      <p:ext uri="{BB962C8B-B14F-4D97-AF65-F5344CB8AC3E}">
        <p14:creationId xmlns:p14="http://schemas.microsoft.com/office/powerpoint/2010/main" val="495703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9457" y="868559"/>
            <a:ext cx="9274629" cy="5649491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chemeClr val="tx2"/>
                </a:solidFill>
              </a:rPr>
              <a:t>First attempt at establishing EMU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US" dirty="0"/>
              <a:t>1969 The </a:t>
            </a:r>
            <a:r>
              <a:rPr lang="en-US" dirty="0" err="1"/>
              <a:t>Haague</a:t>
            </a:r>
            <a:r>
              <a:rPr lang="en-US" dirty="0"/>
              <a:t> summit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US" dirty="0"/>
              <a:t>The Werner report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US" dirty="0"/>
              <a:t>Snake in the tunnel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US" dirty="0"/>
              <a:t>Nixon shock, first oil shock, enlargement</a:t>
            </a:r>
          </a:p>
          <a:p>
            <a:pPr marL="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chemeClr val="tx2"/>
                </a:solidFill>
              </a:rPr>
              <a:t>The European Monetary System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US" dirty="0"/>
              <a:t>Since 1979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US" dirty="0"/>
              <a:t>New accounting unit – European Currency Unit (ECU) – </a:t>
            </a:r>
            <a:r>
              <a:rPr lang="cs-CZ" dirty="0" err="1"/>
              <a:t>the</a:t>
            </a:r>
            <a:r>
              <a:rPr lang="en-US" dirty="0"/>
              <a:t> basket of all EC currencies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US" dirty="0"/>
              <a:t>Exchange rate mechanism (ERM) – allowed exchange rate variation 2,25% from the ECU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US" dirty="0"/>
              <a:t>Qualified success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US" dirty="0"/>
              <a:t>1992 crisis</a:t>
            </a:r>
          </a:p>
        </p:txBody>
      </p:sp>
    </p:spTree>
    <p:extLst>
      <p:ext uri="{BB962C8B-B14F-4D97-AF65-F5344CB8AC3E}">
        <p14:creationId xmlns:p14="http://schemas.microsoft.com/office/powerpoint/2010/main" val="3372934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5543" y="404665"/>
            <a:ext cx="9405257" cy="572149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EMU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Delors</a:t>
            </a:r>
            <a:r>
              <a:rPr lang="en-US" dirty="0"/>
              <a:t> report</a:t>
            </a:r>
          </a:p>
          <a:p>
            <a:pPr>
              <a:lnSpc>
                <a:spcPct val="120000"/>
              </a:lnSpc>
            </a:pPr>
            <a:r>
              <a:rPr lang="en-US" dirty="0"/>
              <a:t>Three-stage timetable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First stage – intensify economic cooperation, all countries in ERM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Second stage – European Monetary institute (later European Central Bank), convergence tests, permanent peg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Third stage – the transition to full EMU, introduction of the euro</a:t>
            </a:r>
          </a:p>
          <a:p>
            <a:pPr>
              <a:lnSpc>
                <a:spcPct val="120000"/>
              </a:lnSpc>
            </a:pPr>
            <a:r>
              <a:rPr lang="en-US" dirty="0"/>
              <a:t>Treaty on European Union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Opt out 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en-US" dirty="0"/>
              <a:t> United Kingdom and Denmark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All other countries have to join when they are ready</a:t>
            </a:r>
          </a:p>
        </p:txBody>
      </p:sp>
    </p:spTree>
    <p:extLst>
      <p:ext uri="{BB962C8B-B14F-4D97-AF65-F5344CB8AC3E}">
        <p14:creationId xmlns:p14="http://schemas.microsoft.com/office/powerpoint/2010/main" val="796624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6429" y="476672"/>
            <a:ext cx="10145485" cy="5904656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sz="5900" b="1" dirty="0">
                <a:solidFill>
                  <a:schemeClr val="accent1"/>
                </a:solidFill>
              </a:rPr>
              <a:t>Maastricht criteria</a:t>
            </a:r>
          </a:p>
          <a:p>
            <a:pPr>
              <a:lnSpc>
                <a:spcPct val="140000"/>
              </a:lnSpc>
            </a:pPr>
            <a:r>
              <a:rPr lang="en-US" sz="4200" dirty="0"/>
              <a:t>Government deficit: the ratio of the annual government deficit to gross domestic product (GDP) must not exceed 3% at the end of the preceding financial year </a:t>
            </a:r>
          </a:p>
          <a:p>
            <a:pPr>
              <a:lnSpc>
                <a:spcPct val="140000"/>
              </a:lnSpc>
            </a:pPr>
            <a:r>
              <a:rPr lang="en-US" sz="4200" dirty="0"/>
              <a:t>Government debt: the ratio of gross government debt to GDP must not exceed 60% at the end of the preceding financial year</a:t>
            </a:r>
          </a:p>
          <a:p>
            <a:pPr>
              <a:lnSpc>
                <a:spcPct val="140000"/>
              </a:lnSpc>
            </a:pPr>
            <a:r>
              <a:rPr lang="en-US" sz="4200" dirty="0"/>
              <a:t>Exchange rates: participation in the exchange-rate mechanism of the European monetary system without any break during the two years preceding the examination of the situation and without severe tensions</a:t>
            </a:r>
          </a:p>
          <a:p>
            <a:pPr>
              <a:lnSpc>
                <a:spcPct val="140000"/>
              </a:lnSpc>
            </a:pPr>
            <a:r>
              <a:rPr lang="en-US" sz="4200" dirty="0"/>
              <a:t>Price stability: the inflation rate of a given Member State must not exceed by more than 1½ percentage points that of the three best-performing Member States in terms of price stability </a:t>
            </a:r>
          </a:p>
          <a:p>
            <a:pPr>
              <a:lnSpc>
                <a:spcPct val="140000"/>
              </a:lnSpc>
            </a:pPr>
            <a:r>
              <a:rPr lang="en-US" sz="4200" dirty="0"/>
              <a:t>Long-term interest rates: the nominal long-term interest rate must not exceed by more than 2 percentage points that of, at most, the three best-performing Member States in terms of price stability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98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/>
          </p:cNvGraphicFramePr>
          <p:nvPr>
            <p:extLst/>
          </p:nvPr>
        </p:nvGraphicFramePr>
        <p:xfrm>
          <a:off x="2279575" y="1124745"/>
          <a:ext cx="7920883" cy="48548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1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1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1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1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8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18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deficit 95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deficit 96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deficit 97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err="1">
                          <a:effectLst/>
                        </a:rPr>
                        <a:t>debt</a:t>
                      </a:r>
                      <a:r>
                        <a:rPr lang="cs-CZ" sz="1600" u="none" strike="noStrike" dirty="0">
                          <a:effectLst/>
                        </a:rPr>
                        <a:t> 95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err="1">
                          <a:effectLst/>
                        </a:rPr>
                        <a:t>debt</a:t>
                      </a:r>
                      <a:r>
                        <a:rPr lang="cs-CZ" sz="1600" u="none" strike="noStrike" dirty="0">
                          <a:effectLst/>
                        </a:rPr>
                        <a:t> 97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Belgium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133,7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122,2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Denmark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+ 0,7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65,1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Finland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59,2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55,8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France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52,8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58,0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Ireland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+ 0,9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66,3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Italy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124,9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Luxembourg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+ 1,5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+0,9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+ 1,7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Germany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58,1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61,3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Netherlands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79,7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72,1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Portugal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71,7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62,0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Austria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69,0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66,1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Greece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111,8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108,7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Spain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65,7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68,8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Sweden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78,7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47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Great</a:t>
                      </a:r>
                      <a:r>
                        <a:rPr lang="cs-CZ" sz="16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1600" b="0" i="0" u="none" strike="noStrike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Britain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54,1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53,4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351584" y="553095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EU member states’ performance with regard to the convergence criteria</a:t>
            </a:r>
          </a:p>
        </p:txBody>
      </p:sp>
    </p:spTree>
    <p:extLst>
      <p:ext uri="{BB962C8B-B14F-4D97-AF65-F5344CB8AC3E}">
        <p14:creationId xmlns:p14="http://schemas.microsoft.com/office/powerpoint/2010/main" val="940185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5914" y="548681"/>
            <a:ext cx="9699172" cy="5577483"/>
          </a:xfrm>
        </p:spPr>
        <p:txBody>
          <a:bodyPr>
            <a:normAutofit fontScale="77500" lnSpcReduction="20000"/>
          </a:bodyPr>
          <a:lstStyle/>
          <a:p>
            <a:pPr marL="0" lvl="1" indent="0">
              <a:lnSpc>
                <a:spcPct val="140000"/>
              </a:lnSpc>
              <a:buNone/>
            </a:pPr>
            <a:r>
              <a:rPr lang="en-US" sz="4000" b="1" dirty="0">
                <a:solidFill>
                  <a:schemeClr val="accent1"/>
                </a:solidFill>
              </a:rPr>
              <a:t>Stability and Growth Pact</a:t>
            </a:r>
          </a:p>
          <a:p>
            <a:pPr>
              <a:lnSpc>
                <a:spcPct val="140000"/>
              </a:lnSpc>
            </a:pPr>
            <a:r>
              <a:rPr lang="en-US" dirty="0"/>
              <a:t>The most important instrument of coordinated economic policy </a:t>
            </a:r>
          </a:p>
          <a:p>
            <a:pPr>
              <a:lnSpc>
                <a:spcPct val="140000"/>
              </a:lnSpc>
            </a:pPr>
            <a:r>
              <a:rPr lang="en-US" dirty="0"/>
              <a:t>Adopted in Amsterdam, 1997; in force </a:t>
            </a:r>
            <a:r>
              <a:rPr lang="cs-CZ" dirty="0" err="1"/>
              <a:t>since</a:t>
            </a:r>
            <a:r>
              <a:rPr lang="en-US" dirty="0"/>
              <a:t> 1999</a:t>
            </a:r>
          </a:p>
          <a:p>
            <a:pPr>
              <a:lnSpc>
                <a:spcPct val="140000"/>
              </a:lnSpc>
            </a:pPr>
            <a:r>
              <a:rPr lang="en-US" dirty="0"/>
              <a:t>Reason: fiscal discipline in the EMU as the stability factor of single currency</a:t>
            </a:r>
          </a:p>
          <a:p>
            <a:pPr>
              <a:lnSpc>
                <a:spcPct val="140000"/>
              </a:lnSpc>
            </a:pPr>
            <a:r>
              <a:rPr lang="en-US" dirty="0"/>
              <a:t>Criteria: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an annual budget deficit lower than 3 % of GDP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a public debt lower than 60 % of GDP or approaching that value</a:t>
            </a:r>
          </a:p>
          <a:p>
            <a:pPr>
              <a:lnSpc>
                <a:spcPct val="140000"/>
              </a:lnSpc>
            </a:pPr>
            <a:r>
              <a:rPr lang="en-US" dirty="0"/>
              <a:t>Excessive budget procedure–proposal of Commission, decision by Council (including sanctions)</a:t>
            </a:r>
          </a:p>
          <a:p>
            <a:pPr>
              <a:lnSpc>
                <a:spcPct val="140000"/>
              </a:lnSpc>
            </a:pPr>
            <a:r>
              <a:rPr lang="en-US" dirty="0"/>
              <a:t>Problems: Germany, France (no sanctions against them in the Council)→changes in the rules since 2005 (moderation of rules)</a:t>
            </a:r>
          </a:p>
          <a:p>
            <a:pPr>
              <a:lnSpc>
                <a:spcPct val="14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67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E43E54-DD94-4F0A-A46E-B6061BC2A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Introduction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A01F17-D1A3-48F8-B9FF-0BCF3E492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Theory</a:t>
            </a:r>
          </a:p>
          <a:p>
            <a:pPr lvl="1"/>
            <a:r>
              <a:rPr lang="en-US" dirty="0"/>
              <a:t>A construct of thought that abstracts the relevant information and relationships from the reality</a:t>
            </a:r>
          </a:p>
          <a:p>
            <a:pPr lvl="1"/>
            <a:r>
              <a:rPr lang="en-US" dirty="0"/>
              <a:t>A tool that enables us to recognize the essence of the problem</a:t>
            </a:r>
          </a:p>
          <a:p>
            <a:pPr lvl="1"/>
            <a:r>
              <a:rPr lang="en-US" dirty="0"/>
              <a:t>A tool to organize our thoughts</a:t>
            </a:r>
          </a:p>
          <a:p>
            <a:pPr lvl="1"/>
            <a:r>
              <a:rPr lang="en-US" dirty="0"/>
              <a:t>And finally a tool that gives us solutions to the problem at hand</a:t>
            </a:r>
          </a:p>
          <a:p>
            <a:r>
              <a:rPr lang="en-US" dirty="0"/>
              <a:t>Positive vs normative theory</a:t>
            </a:r>
          </a:p>
          <a:p>
            <a:r>
              <a:rPr lang="en-US" dirty="0" err="1"/>
              <a:t>Econom</a:t>
            </a:r>
            <a:r>
              <a:rPr lang="cs-CZ" dirty="0" err="1"/>
              <a:t>ics</a:t>
            </a:r>
            <a:r>
              <a:rPr lang="en-US" dirty="0"/>
              <a:t> has gone through a </a:t>
            </a:r>
            <a:r>
              <a:rPr lang="en-US" dirty="0" err="1"/>
              <a:t>turb</a:t>
            </a:r>
            <a:r>
              <a:rPr lang="cs-CZ" dirty="0"/>
              <a:t>u</a:t>
            </a:r>
            <a:r>
              <a:rPr lang="en-US" dirty="0"/>
              <a:t>lent development with several paradigmatic shifts.</a:t>
            </a:r>
          </a:p>
          <a:p>
            <a:r>
              <a:rPr lang="en-US" dirty="0"/>
              <a:t>Apart from the dominant neoclassical theory there are several recognized schools of economic thought.</a:t>
            </a:r>
          </a:p>
        </p:txBody>
      </p:sp>
    </p:spTree>
    <p:extLst>
      <p:ext uri="{BB962C8B-B14F-4D97-AF65-F5344CB8AC3E}">
        <p14:creationId xmlns:p14="http://schemas.microsoft.com/office/powerpoint/2010/main" val="4255411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46B2BD-F262-4A98-A815-B41C25B7D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Mercantilism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6F18C5-ED71-48C3-BB5D-1ABD011BA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International trade is a zero-sum game.</a:t>
            </a:r>
          </a:p>
          <a:p>
            <a:r>
              <a:rPr lang="en-US" dirty="0"/>
              <a:t>16th-18th century</a:t>
            </a:r>
          </a:p>
          <a:p>
            <a:r>
              <a:rPr lang="en-US" dirty="0"/>
              <a:t>Widespread economic policy (in Europe)</a:t>
            </a:r>
          </a:p>
          <a:p>
            <a:r>
              <a:rPr lang="en-US" dirty="0"/>
              <a:t>Key concepts</a:t>
            </a:r>
          </a:p>
          <a:p>
            <a:pPr lvl="1"/>
            <a:r>
              <a:rPr lang="en-US" dirty="0"/>
              <a:t>Money is wealth</a:t>
            </a:r>
          </a:p>
          <a:p>
            <a:pPr lvl="1"/>
            <a:r>
              <a:rPr lang="en-US" dirty="0"/>
              <a:t>Positive balance of payments</a:t>
            </a:r>
          </a:p>
          <a:p>
            <a:pPr lvl="1"/>
            <a:r>
              <a:rPr lang="en-US" dirty="0"/>
              <a:t>Added value</a:t>
            </a:r>
          </a:p>
          <a:p>
            <a:r>
              <a:rPr lang="en-US" dirty="0"/>
              <a:t>Relevance and shortcomings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078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C3A6B0-111D-4412-B0FD-C24C2555A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Classical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School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742200-4CA7-4EA0-ADE0-319077AB0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market keeps all producers alert through competition, so leave it alone.</a:t>
            </a:r>
          </a:p>
          <a:p>
            <a:r>
              <a:rPr lang="en-US" dirty="0"/>
              <a:t>Late 18th – late 19th century</a:t>
            </a:r>
          </a:p>
          <a:p>
            <a:r>
              <a:rPr lang="en-US" dirty="0"/>
              <a:t>A. Smith, D. Ricardo</a:t>
            </a:r>
          </a:p>
          <a:p>
            <a:r>
              <a:rPr lang="en-US" dirty="0"/>
              <a:t>Key concepts</a:t>
            </a:r>
          </a:p>
          <a:p>
            <a:pPr lvl="1"/>
            <a:r>
              <a:rPr lang="en-US" dirty="0"/>
              <a:t>Invisible hand</a:t>
            </a:r>
          </a:p>
          <a:p>
            <a:pPr lvl="1"/>
            <a:r>
              <a:rPr lang="en-US" dirty="0"/>
              <a:t>Say’s law</a:t>
            </a:r>
          </a:p>
          <a:p>
            <a:pPr lvl="1"/>
            <a:r>
              <a:rPr lang="en-US" dirty="0"/>
              <a:t>Comparative advantage</a:t>
            </a:r>
          </a:p>
          <a:p>
            <a:pPr lvl="1"/>
            <a:r>
              <a:rPr lang="en-US" dirty="0"/>
              <a:t>Class analysis</a:t>
            </a:r>
          </a:p>
          <a:p>
            <a:r>
              <a:rPr lang="en-US" dirty="0"/>
              <a:t>Relevance and shortcomings</a:t>
            </a:r>
          </a:p>
        </p:txBody>
      </p:sp>
    </p:spTree>
    <p:extLst>
      <p:ext uri="{BB962C8B-B14F-4D97-AF65-F5344CB8AC3E}">
        <p14:creationId xmlns:p14="http://schemas.microsoft.com/office/powerpoint/2010/main" val="181939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6AE95-C3AB-4044-8C17-6754E7F8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Neoclassical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School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05AECF-AB8D-4F44-BBC0-19DD69BBB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Individuals know what they are doing, so leave them alone – except when markets malfunction.</a:t>
            </a:r>
          </a:p>
          <a:p>
            <a:r>
              <a:rPr lang="en-US" dirty="0"/>
              <a:t>Since late 19th century</a:t>
            </a:r>
          </a:p>
          <a:p>
            <a:r>
              <a:rPr lang="en-US" dirty="0"/>
              <a:t>L. Walras, A. Marshall</a:t>
            </a:r>
          </a:p>
          <a:p>
            <a:r>
              <a:rPr lang="en-US" dirty="0"/>
              <a:t>Key concepts</a:t>
            </a:r>
          </a:p>
          <a:p>
            <a:pPr lvl="1"/>
            <a:r>
              <a:rPr lang="en-US" dirty="0"/>
              <a:t>Rational individuals</a:t>
            </a:r>
          </a:p>
          <a:p>
            <a:pPr lvl="1"/>
            <a:r>
              <a:rPr lang="en-US" dirty="0"/>
              <a:t>Subjective theory of value (utility)</a:t>
            </a:r>
          </a:p>
          <a:p>
            <a:pPr lvl="1"/>
            <a:r>
              <a:rPr lang="en-US" dirty="0"/>
              <a:t>Marginal analysis</a:t>
            </a:r>
          </a:p>
          <a:p>
            <a:pPr lvl="1"/>
            <a:r>
              <a:rPr lang="en-US" dirty="0"/>
              <a:t>Pareto </a:t>
            </a:r>
            <a:r>
              <a:rPr lang="en-US" dirty="0" err="1"/>
              <a:t>crite</a:t>
            </a:r>
            <a:r>
              <a:rPr lang="cs-CZ"/>
              <a:t>r</a:t>
            </a:r>
            <a:r>
              <a:rPr lang="en-US"/>
              <a:t>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77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EDB0E-0484-499C-B45B-4A5B6FCE8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Internal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divisions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among</a:t>
            </a:r>
            <a:r>
              <a:rPr lang="cs-CZ" dirty="0">
                <a:solidFill>
                  <a:schemeClr val="accent1"/>
                </a:solidFill>
              </a:rPr>
              <a:t> NC </a:t>
            </a:r>
            <a:r>
              <a:rPr lang="cs-CZ" dirty="0" err="1">
                <a:solidFill>
                  <a:schemeClr val="accent1"/>
                </a:solidFill>
              </a:rPr>
              <a:t>economists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C8D8A9-04A6-4018-BBCC-AFF81C6CB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Various labels (saltwater vs freshwater, new </a:t>
            </a:r>
            <a:r>
              <a:rPr lang="cs-CZ" dirty="0"/>
              <a:t>K</a:t>
            </a:r>
            <a:r>
              <a:rPr lang="en-US" dirty="0" err="1"/>
              <a:t>eynesian</a:t>
            </a:r>
            <a:r>
              <a:rPr lang="en-US" dirty="0"/>
              <a:t> vs new classical etc.), the basic model, different additional assumptions (or frictions)</a:t>
            </a:r>
          </a:p>
          <a:p>
            <a:r>
              <a:rPr lang="en-US" dirty="0"/>
              <a:t>Liberal (Krugman, Stiglitz)</a:t>
            </a:r>
          </a:p>
          <a:p>
            <a:pPr lvl="1"/>
            <a:r>
              <a:rPr lang="en-US" dirty="0"/>
              <a:t>Market failures, externalities, </a:t>
            </a:r>
            <a:r>
              <a:rPr lang="en-US" dirty="0" err="1"/>
              <a:t>asy</a:t>
            </a:r>
            <a:r>
              <a:rPr lang="cs-CZ" dirty="0"/>
              <a:t>m</a:t>
            </a:r>
            <a:r>
              <a:rPr lang="en-US" dirty="0"/>
              <a:t>metric information, oligopolies, sticky prices</a:t>
            </a:r>
          </a:p>
          <a:p>
            <a:r>
              <a:rPr lang="en-US" dirty="0"/>
              <a:t>Conservative (Friedman, Lucas)</a:t>
            </a:r>
          </a:p>
          <a:p>
            <a:pPr lvl="1"/>
            <a:r>
              <a:rPr lang="en-US" dirty="0"/>
              <a:t>Rational expectations, efficient market </a:t>
            </a:r>
            <a:r>
              <a:rPr lang="en-US" dirty="0" err="1"/>
              <a:t>hypot</a:t>
            </a:r>
            <a:r>
              <a:rPr lang="cs-CZ" dirty="0"/>
              <a:t>h</a:t>
            </a:r>
            <a:r>
              <a:rPr lang="en-US" dirty="0" err="1"/>
              <a:t>esis</a:t>
            </a:r>
            <a:r>
              <a:rPr lang="en-US" dirty="0"/>
              <a:t>, government failures, flexible prices</a:t>
            </a:r>
          </a:p>
          <a:p>
            <a:r>
              <a:rPr lang="en-US" dirty="0"/>
              <a:t>Relevance and shortcomings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299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75C247-3200-4E1E-AF6A-66B4687B6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Marxist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School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8515AB-99A7-46FE-85F4-EB4CA9A42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Capitalism is a powerful vehicle for economic progress, but it will collapse, as private property ownership becomes an obstacle to further progress.</a:t>
            </a:r>
          </a:p>
          <a:p>
            <a:r>
              <a:rPr lang="en-US" dirty="0"/>
              <a:t>Since the second half of 19th century, K. Marx</a:t>
            </a:r>
          </a:p>
          <a:p>
            <a:r>
              <a:rPr lang="en-US" dirty="0"/>
              <a:t>Key concepts</a:t>
            </a:r>
          </a:p>
          <a:p>
            <a:pPr lvl="1"/>
            <a:r>
              <a:rPr lang="en-US" dirty="0"/>
              <a:t>Labor theory of value</a:t>
            </a:r>
          </a:p>
          <a:p>
            <a:pPr lvl="1"/>
            <a:r>
              <a:rPr lang="en-US" dirty="0"/>
              <a:t>Historical materialism (modes of production; base × superstructure; forces × relations of production)</a:t>
            </a:r>
          </a:p>
          <a:p>
            <a:pPr lvl="1"/>
            <a:r>
              <a:rPr lang="en-US" dirty="0"/>
              <a:t>Class conflict</a:t>
            </a:r>
          </a:p>
          <a:p>
            <a:r>
              <a:rPr lang="en-US" dirty="0"/>
              <a:t>Relevance and shortcomings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095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417A2-4B29-4A8D-BB62-6A19EB1BA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Developmentalist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Tradition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3FB59D-1841-4638-AFDF-1F528D20B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Backward economies can’t develop if they leave things entirely to the market.</a:t>
            </a:r>
          </a:p>
          <a:p>
            <a:r>
              <a:rPr lang="en-US" dirty="0"/>
              <a:t>Very old, important after the Second World War</a:t>
            </a:r>
          </a:p>
          <a:p>
            <a:r>
              <a:rPr lang="en-US" dirty="0"/>
              <a:t>A. Hamilton, F. List</a:t>
            </a:r>
          </a:p>
          <a:p>
            <a:r>
              <a:rPr lang="en-US" dirty="0"/>
              <a:t>Key concepts</a:t>
            </a:r>
          </a:p>
          <a:p>
            <a:pPr lvl="1"/>
            <a:r>
              <a:rPr lang="en-US" dirty="0"/>
              <a:t>Focus on practical problems of development</a:t>
            </a:r>
          </a:p>
          <a:p>
            <a:pPr lvl="1"/>
            <a:r>
              <a:rPr lang="en-US" dirty="0"/>
              <a:t>Production capabilities</a:t>
            </a:r>
          </a:p>
          <a:p>
            <a:pPr lvl="1"/>
            <a:r>
              <a:rPr lang="en-US" dirty="0"/>
              <a:t>Infant industry argument</a:t>
            </a:r>
          </a:p>
          <a:p>
            <a:r>
              <a:rPr lang="en-US" dirty="0"/>
              <a:t>Relevance and shortcomings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481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0FB00-9337-4FAB-95D7-2183FBC5F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Austrian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School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C68CD6-D271-42A8-9ABD-C331313DF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one knows enough, so leave everyone alone.</a:t>
            </a:r>
          </a:p>
          <a:p>
            <a:r>
              <a:rPr lang="en-US" dirty="0"/>
              <a:t>Late 19th century</a:t>
            </a:r>
          </a:p>
          <a:p>
            <a:r>
              <a:rPr lang="en-US" dirty="0"/>
              <a:t>C. </a:t>
            </a:r>
            <a:r>
              <a:rPr lang="en-US" dirty="0" err="1"/>
              <a:t>Menger</a:t>
            </a:r>
            <a:r>
              <a:rPr lang="en-US" dirty="0"/>
              <a:t>, L. Mises</a:t>
            </a:r>
          </a:p>
          <a:p>
            <a:r>
              <a:rPr lang="en-US" dirty="0"/>
              <a:t>Key concepts</a:t>
            </a:r>
          </a:p>
          <a:p>
            <a:pPr lvl="1"/>
            <a:r>
              <a:rPr lang="en-US" dirty="0"/>
              <a:t>Uncertainty</a:t>
            </a:r>
          </a:p>
          <a:p>
            <a:pPr lvl="1"/>
            <a:r>
              <a:rPr lang="en-US" dirty="0"/>
              <a:t>Spontaneous order</a:t>
            </a:r>
          </a:p>
          <a:p>
            <a:pPr lvl="1"/>
            <a:r>
              <a:rPr lang="en-US" dirty="0"/>
              <a:t>Free markets</a:t>
            </a:r>
          </a:p>
          <a:p>
            <a:r>
              <a:rPr lang="en-US" dirty="0"/>
              <a:t>Relevance and shortcomings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9838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1289</Words>
  <Application>Microsoft Office PowerPoint</Application>
  <PresentationFormat>Širokoúhlá obrazovka</PresentationFormat>
  <Paragraphs>253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Schools of Economic Thought</vt:lpstr>
      <vt:lpstr>Introduction</vt:lpstr>
      <vt:lpstr>Mercantilism</vt:lpstr>
      <vt:lpstr>The Classical School</vt:lpstr>
      <vt:lpstr>The Neoclassical School</vt:lpstr>
      <vt:lpstr>Internal divisions among NC economists</vt:lpstr>
      <vt:lpstr>The Marxist School</vt:lpstr>
      <vt:lpstr>The Developmentalist Tradition</vt:lpstr>
      <vt:lpstr>The Austrian School</vt:lpstr>
      <vt:lpstr>The (Neo-)Schumpeterian School</vt:lpstr>
      <vt:lpstr>The Keynesian School</vt:lpstr>
      <vt:lpstr>The Institutionalist School</vt:lpstr>
      <vt:lpstr>The Behaviouralist School</vt:lpstr>
      <vt:lpstr>European monetary integration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Schools of Economic Thought</dc:title>
  <dc:creator>Vladan Hodulák</dc:creator>
  <cp:lastModifiedBy>vladan hodulak</cp:lastModifiedBy>
  <cp:revision>37</cp:revision>
  <dcterms:created xsi:type="dcterms:W3CDTF">2017-12-07T12:59:15Z</dcterms:created>
  <dcterms:modified xsi:type="dcterms:W3CDTF">2018-11-29T14:36:48Z</dcterms:modified>
</cp:coreProperties>
</file>