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5" r:id="rId17"/>
    <p:sldId id="274" r:id="rId18"/>
    <p:sldId id="272" r:id="rId19"/>
    <p:sldId id="276" r:id="rId20"/>
    <p:sldId id="277" r:id="rId21"/>
    <p:sldId id="27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ladan%20Hodul&#225;k\Desktop\BU%20a%20FU%20Cr%20k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ladan%20Hodul&#225;k\Desktop\Obchod%20a%20duchody%20CR%20do%20201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/>
              <a:t>Vybrané položky</a:t>
            </a:r>
            <a:r>
              <a:rPr lang="cs-CZ" sz="2000" b="1" baseline="0"/>
              <a:t> PB ČR (mil. CZK)</a:t>
            </a:r>
            <a:endParaRPr lang="cs-CZ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Běžný účet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List1!$B$1:$S$1</c:f>
              <c:numCache>
                <c:formatCode>General</c:formatCode>
                <c:ptCount val="18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</c:numCache>
            </c:numRef>
          </c:cat>
          <c:val>
            <c:numRef>
              <c:f>List1!$B$2:$S$2</c:f>
              <c:numCache>
                <c:formatCode>#,##0.0</c:formatCode>
                <c:ptCount val="18"/>
                <c:pt idx="0">
                  <c:v>-50596.4</c:v>
                </c:pt>
                <c:pt idx="1">
                  <c:v>-104877.1</c:v>
                </c:pt>
                <c:pt idx="2">
                  <c:v>-124478.3</c:v>
                </c:pt>
                <c:pt idx="3">
                  <c:v>-136378.1</c:v>
                </c:pt>
                <c:pt idx="4">
                  <c:v>-160614.6</c:v>
                </c:pt>
                <c:pt idx="5">
                  <c:v>-114414.39999999999</c:v>
                </c:pt>
                <c:pt idx="6">
                  <c:v>-68732.899999999994</c:v>
                </c:pt>
                <c:pt idx="7">
                  <c:v>-86627.9</c:v>
                </c:pt>
                <c:pt idx="8">
                  <c:v>-177112.9</c:v>
                </c:pt>
                <c:pt idx="9">
                  <c:v>-75254.7</c:v>
                </c:pt>
                <c:pt idx="10">
                  <c:v>-89203</c:v>
                </c:pt>
                <c:pt idx="11">
                  <c:v>-141776.5</c:v>
                </c:pt>
                <c:pt idx="12">
                  <c:v>-84800.8</c:v>
                </c:pt>
                <c:pt idx="13">
                  <c:v>-63313</c:v>
                </c:pt>
                <c:pt idx="14">
                  <c:v>-21784.400000000001</c:v>
                </c:pt>
                <c:pt idx="15">
                  <c:v>7882.6</c:v>
                </c:pt>
                <c:pt idx="16">
                  <c:v>11283.1</c:v>
                </c:pt>
                <c:pt idx="17" formatCode="General">
                  <c:v>52641.9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D9-417F-AB18-B90E96C57E78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Finanční účet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List1!$B$1:$S$1</c:f>
              <c:numCache>
                <c:formatCode>General</c:formatCode>
                <c:ptCount val="18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</c:numCache>
            </c:numRef>
          </c:cat>
          <c:val>
            <c:numRef>
              <c:f>List1!$B$3:$S$3</c:f>
              <c:numCache>
                <c:formatCode>#,##0.0</c:formatCode>
                <c:ptCount val="18"/>
                <c:pt idx="0">
                  <c:v>49427.7</c:v>
                </c:pt>
                <c:pt idx="1">
                  <c:v>116453.8</c:v>
                </c:pt>
                <c:pt idx="2">
                  <c:v>105696.9</c:v>
                </c:pt>
                <c:pt idx="3">
                  <c:v>130882.4</c:v>
                </c:pt>
                <c:pt idx="4">
                  <c:v>144190.1</c:v>
                </c:pt>
                <c:pt idx="5">
                  <c:v>151266.70000000001</c:v>
                </c:pt>
                <c:pt idx="6">
                  <c:v>53556.6</c:v>
                </c:pt>
                <c:pt idx="7">
                  <c:v>82908.899999999994</c:v>
                </c:pt>
                <c:pt idx="8">
                  <c:v>111061.7</c:v>
                </c:pt>
                <c:pt idx="9">
                  <c:v>43229.1</c:v>
                </c:pt>
                <c:pt idx="10">
                  <c:v>72346.899999999994</c:v>
                </c:pt>
                <c:pt idx="11">
                  <c:v>122338.9</c:v>
                </c:pt>
                <c:pt idx="12">
                  <c:v>74763.600000000006</c:v>
                </c:pt>
                <c:pt idx="13">
                  <c:v>-11688.7</c:v>
                </c:pt>
                <c:pt idx="14">
                  <c:v>-68307.5</c:v>
                </c:pt>
                <c:pt idx="15">
                  <c:v>-59416.2</c:v>
                </c:pt>
                <c:pt idx="16">
                  <c:v>-175781.9</c:v>
                </c:pt>
                <c:pt idx="17" formatCode="General">
                  <c:v>-117678.39999999999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D9-417F-AB18-B90E96C57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1040336"/>
        <c:axId val="1522340288"/>
      </c:lineChart>
      <c:catAx>
        <c:axId val="153104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22340288"/>
        <c:crosses val="autoZero"/>
        <c:auto val="1"/>
        <c:lblAlgn val="ctr"/>
        <c:lblOffset val="100"/>
        <c:noMultiLvlLbl val="0"/>
      </c:catAx>
      <c:valAx>
        <c:axId val="152234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3104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200" b="1" dirty="0"/>
              <a:t>Vybrané položky BÚ ČR (mil. CZK)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Obchod a služby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List1!$B$1:$T$1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List1!$B$2:$T$2</c:f>
              <c:numCache>
                <c:formatCode>General</c:formatCode>
                <c:ptCount val="19"/>
                <c:pt idx="0">
                  <c:v>-22067.1</c:v>
                </c:pt>
                <c:pt idx="1">
                  <c:v>-24329.5</c:v>
                </c:pt>
                <c:pt idx="2">
                  <c:v>-66265.2</c:v>
                </c:pt>
                <c:pt idx="3">
                  <c:v>-58700.1</c:v>
                </c:pt>
                <c:pt idx="4">
                  <c:v>-49472.2</c:v>
                </c:pt>
                <c:pt idx="5">
                  <c:v>-56556.3</c:v>
                </c:pt>
                <c:pt idx="6">
                  <c:v>13862.7</c:v>
                </c:pt>
                <c:pt idx="7">
                  <c:v>68366.7</c:v>
                </c:pt>
                <c:pt idx="8">
                  <c:v>86931.599999999991</c:v>
                </c:pt>
                <c:pt idx="9">
                  <c:v>83762.8</c:v>
                </c:pt>
                <c:pt idx="10">
                  <c:v>84845.3</c:v>
                </c:pt>
                <c:pt idx="11">
                  <c:v>146876.6</c:v>
                </c:pt>
                <c:pt idx="12">
                  <c:v>118865.29999999999</c:v>
                </c:pt>
                <c:pt idx="13">
                  <c:v>156759.20000000001</c:v>
                </c:pt>
                <c:pt idx="14">
                  <c:v>201424.2</c:v>
                </c:pt>
                <c:pt idx="15">
                  <c:v>237332.4</c:v>
                </c:pt>
                <c:pt idx="16">
                  <c:v>275601.7</c:v>
                </c:pt>
                <c:pt idx="17">
                  <c:v>266069.90000000002</c:v>
                </c:pt>
                <c:pt idx="18">
                  <c:v>351695.89999999997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D6-4A65-9037-F7A6B0D81867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Prvotní důchody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List1!$B$1:$T$1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List1!$B$3:$T$3</c:f>
              <c:numCache>
                <c:formatCode>General</c:formatCode>
                <c:ptCount val="19"/>
                <c:pt idx="0">
                  <c:v>-35078</c:v>
                </c:pt>
                <c:pt idx="1">
                  <c:v>-46673.600000000006</c:v>
                </c:pt>
                <c:pt idx="2">
                  <c:v>-52978.400000000001</c:v>
                </c:pt>
                <c:pt idx="3">
                  <c:v>-83548.900000000009</c:v>
                </c:pt>
                <c:pt idx="4">
                  <c:v>-115615</c:v>
                </c:pt>
                <c:pt idx="5">
                  <c:v>-119858.4</c:v>
                </c:pt>
                <c:pt idx="6">
                  <c:v>-128438.39999999999</c:v>
                </c:pt>
                <c:pt idx="7">
                  <c:v>-121533.5</c:v>
                </c:pt>
                <c:pt idx="8">
                  <c:v>-155117.4</c:v>
                </c:pt>
                <c:pt idx="9">
                  <c:v>-239292.79999999999</c:v>
                </c:pt>
                <c:pt idx="10">
                  <c:v>-147687.69999999998</c:v>
                </c:pt>
                <c:pt idx="11">
                  <c:v>-216659.09999999998</c:v>
                </c:pt>
                <c:pt idx="12">
                  <c:v>-249929.8</c:v>
                </c:pt>
                <c:pt idx="13">
                  <c:v>-223345.4</c:v>
                </c:pt>
                <c:pt idx="14">
                  <c:v>-237527.8</c:v>
                </c:pt>
                <c:pt idx="15">
                  <c:v>-249018.7</c:v>
                </c:pt>
                <c:pt idx="16">
                  <c:v>-260788.9</c:v>
                </c:pt>
                <c:pt idx="17">
                  <c:v>-254838.1</c:v>
                </c:pt>
                <c:pt idx="18">
                  <c:v>-271762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D6-4A65-9037-F7A6B0D818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68527935"/>
        <c:axId val="1933986047"/>
      </c:lineChart>
      <c:catAx>
        <c:axId val="1768527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33986047"/>
        <c:crosses val="autoZero"/>
        <c:auto val="1"/>
        <c:lblAlgn val="ctr"/>
        <c:lblOffset val="100"/>
        <c:noMultiLvlLbl val="0"/>
      </c:catAx>
      <c:valAx>
        <c:axId val="1933986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68527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FC856-DDA4-433A-A09E-94108DD2CCCD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CA42B-349B-45E8-B8FD-AD6FC60A3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067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2D72D-D822-4984-B1DE-4930DAFB7C85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036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17BF6B-633F-476B-A258-469F0B2B5975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088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88417E-34F7-43AF-9CE2-6AC7976135BB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323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635D5-341A-4CEE-A8C1-F21C8F4D77CE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0093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B10CC-C324-4211-9F93-4B82A0800AA2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33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AF1FB9-0054-4495-9C53-A6A8D3E3655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097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43D1A0-795E-4993-9327-5F64753E17C8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209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17D3E-377E-4AE1-AFA6-6DA526FFA71C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82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1CCA3D-FA27-43EF-88D1-866291ED5A53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216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F20560-4204-4959-92F1-1AB0823F4146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5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CD04F0-E8F5-4A36-9BA6-BB02FD7B7BB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399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E95E04-187D-44D5-BF93-7BA9E4BFB796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208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82EC4-F970-45AF-8626-5E551FE8AED6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669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90DB25-87EB-4B7C-B979-140EC988B4D0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874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EB273-65BC-49D5-96D4-E6CBCDF8F469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0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9703F-90A9-4780-8F04-BDE4A77B8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68BA67-102A-4371-B97B-0705554BF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67812C-E280-4FCA-AEA9-216898614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CD3305-AC17-4D1C-AAB6-73C17F5CF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BE6709-D29E-445C-8B49-5EC0E088C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25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F31EB-D501-44E9-BB6B-1B45F6C4D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993F5DF-E59C-458C-8F34-488542165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1D0F7A-DCE1-4042-9EAB-EA5F6B9B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2FD62C-000B-4060-B045-11FA1C5EA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E32564-4243-402F-B377-4CCD218A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0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9BA40B-89ED-4DAB-9478-C069297E53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585A87-4C1C-4814-BE62-0DB9BC623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825ABC-62C3-4184-9635-FC76FAB1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D76D15-D9FF-45C0-AD58-6B5821AB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FF22D0-90EC-4F12-8E77-048E8C18B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76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3BD3-5018-4934-9B26-D1B18F4023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0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85BE2-159F-47E1-8050-6996628B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26515F-A64B-4EAF-91AA-430A1CC91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21F17D-C639-4B1C-B2A4-DC24BDE8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61C5B6-2EA4-47B3-8B7F-D94F3E5A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841BE4-5E21-4627-ADF8-5864AD83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9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2B539-6E5B-4677-B36D-2923236B1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10AE85F-38C6-4992-A98D-5B725B5E8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AD2810-7B71-4057-AD2F-9F6C50304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8F3428-8D3D-4CBF-B1DF-FDBB43BAE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B95FBE-CA87-4E8B-AEA8-061BF49A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02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CC240-8914-4BAF-A715-C9BF44F1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EE2F30-B76B-4D04-A5AC-EA1500116B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360D5D7-2224-4A2E-9CE7-CBE65FA59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97FF10-0676-493F-9E6E-9F3CBA5EA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C6B1B5-BBA8-4607-8974-E259EE767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D6BEFF-44BC-4ED8-B755-BA3C27B05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9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0FBC5-B5CA-4975-A772-4E4EC6469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57AC390-4A2B-4BEE-8765-408F353DE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B4CF27-6703-4430-AAA1-7EA72FC00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9AB26A7-7AC8-455E-982A-57CF2C811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F580B5D-1DEB-43CE-8633-1365A5A242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675BE13-A80E-411F-9A8A-278C778C6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B1F9D8C-A57D-41D1-A274-DC07E708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FCCDB3D-473E-4698-8BDA-567FAB15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69E2C-B688-410F-9EC8-1DAE4672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29FB7FF-1013-441E-B3F3-A08711ED9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FE50F9-F74B-465A-9CDC-5AD539927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D1D354-D8C0-4CDF-A4B0-A4D5C357D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20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6471999-4222-400F-98DB-FB604A510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6B52AB8-47B6-47CA-883F-4EF58478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F78AA8-FF85-449A-908B-CEEF566E1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78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48E87-3255-4254-B5CA-0D69D5505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644049-8FFC-4D8C-983B-06C541E00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F77968C-BC13-4B7D-9C7E-5FC473761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D2498C-5C70-4AA1-89FB-C3928DF1E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A15DD4-4553-4E9B-8F27-491A61421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48551B-450F-4410-9596-36B0C3664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62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F07B4-6E31-4A79-BD0D-38B42E76F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4FD810F-8514-4B2F-8D3F-65452875F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5D8BF06-F57F-46CA-9CF3-39A193FE1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E8DC99-C562-4235-AD1F-04EE1455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86E6D2-162F-4F4B-A4A2-4AB7F980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D95DBA-293F-4AB9-8109-FAEAF04A9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63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D2A5B6-3DD6-452B-88AB-050431D3A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F0370B4-37DB-46F0-AD3F-A57B792C3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EF39C2-E31F-4B0B-8766-540472FAF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A04E1-8932-4C0C-8BD3-705BCA15AC37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A37E49-749D-4339-8AC1-CFDF84858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92C23F-97BE-4347-A36E-3A67857B9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6D57-A307-4BF3-91E5-4E5D7806C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7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Postavení České republiky ve světovém hospodářství</a:t>
            </a:r>
            <a:endParaRPr lang="cs-CZ" b="1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ekonomické vztahy  MVZ141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Transformace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Politický vývoj – sametová revoluce 1989</a:t>
            </a:r>
          </a:p>
          <a:p>
            <a:pPr lvl="1" eaLnBrk="1" hangingPunct="1"/>
            <a:r>
              <a:rPr lang="cs-CZ"/>
              <a:t>Změna politického systému – svobodné volby 1990, vznik parlamentní demokracie</a:t>
            </a:r>
          </a:p>
          <a:p>
            <a:pPr lvl="1" eaLnBrk="1" hangingPunct="1"/>
            <a:r>
              <a:rPr lang="cs-CZ"/>
              <a:t>Neshody mezi politickými reprezentacemi po volbách roku 1992 vedl k rozpadu státu, ČR od 1993</a:t>
            </a:r>
          </a:p>
          <a:p>
            <a:pPr eaLnBrk="1" hangingPunct="1"/>
            <a:r>
              <a:rPr lang="cs-CZ"/>
              <a:t>Spor o hospodářskou reformu</a:t>
            </a:r>
          </a:p>
          <a:p>
            <a:pPr lvl="1" eaLnBrk="1" hangingPunct="1"/>
            <a:r>
              <a:rPr lang="cs-CZ"/>
              <a:t>Gradualisté (Zeman, Komárek)</a:t>
            </a:r>
          </a:p>
          <a:p>
            <a:pPr lvl="1" eaLnBrk="1" hangingPunct="1"/>
            <a:r>
              <a:rPr lang="cs-CZ"/>
              <a:t>Šoková terapie (Klaus, Ježek)</a:t>
            </a:r>
          </a:p>
        </p:txBody>
      </p:sp>
    </p:spTree>
    <p:extLst>
      <p:ext uri="{BB962C8B-B14F-4D97-AF65-F5344CB8AC3E}">
        <p14:creationId xmlns:p14="http://schemas.microsoft.com/office/powerpoint/2010/main" val="3228891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Transformace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indent="-457200">
              <a:defRPr/>
            </a:pPr>
            <a:r>
              <a:rPr lang="cs-CZ" dirty="0"/>
              <a:t>Hospodářská politika (Klausovy vlády)</a:t>
            </a:r>
          </a:p>
          <a:p>
            <a:pPr marL="854964" lvl="1" indent="-342900">
              <a:defRPr/>
            </a:pPr>
            <a:r>
              <a:rPr lang="cs-CZ" dirty="0"/>
              <a:t>Do 1993 - liberalizace cen a zahraničního obchodu, směnitelnost koruny (fix), devalvace, malá privatizace</a:t>
            </a:r>
          </a:p>
          <a:p>
            <a:pPr marL="854964" lvl="1" indent="-342900">
              <a:defRPr/>
            </a:pPr>
            <a:r>
              <a:rPr lang="cs-CZ" dirty="0"/>
              <a:t>Do 1996 – masová privatizace, restituce, daňová reforma</a:t>
            </a:r>
          </a:p>
          <a:p>
            <a:pPr marL="854964" lvl="1" indent="-342900">
              <a:defRPr/>
            </a:pPr>
            <a:r>
              <a:rPr lang="cs-CZ" dirty="0"/>
              <a:t>Přes liberální rétoriku – „liberálně-sociální“ praxe</a:t>
            </a:r>
          </a:p>
          <a:p>
            <a:pPr marL="640080" indent="-457200">
              <a:defRPr/>
            </a:pPr>
            <a:r>
              <a:rPr lang="cs-CZ" dirty="0"/>
              <a:t>Výsledky</a:t>
            </a:r>
          </a:p>
          <a:p>
            <a:pPr marL="854964" lvl="1" indent="-342900">
              <a:defRPr/>
            </a:pPr>
            <a:r>
              <a:rPr lang="cs-CZ" dirty="0"/>
              <a:t>Do roku 1992 velký propad výkonu</a:t>
            </a:r>
          </a:p>
          <a:p>
            <a:pPr marL="854964" lvl="1" indent="-342900">
              <a:defRPr/>
            </a:pPr>
            <a:r>
              <a:rPr lang="cs-CZ" dirty="0"/>
              <a:t>Od 1993 poměrně robustní růst – ČR středoevropský tygr</a:t>
            </a:r>
          </a:p>
          <a:p>
            <a:pPr marL="854964" lvl="1" indent="-342900">
              <a:defRPr/>
            </a:pPr>
            <a:r>
              <a:rPr lang="cs-CZ" dirty="0"/>
              <a:t>Od 1997 krize</a:t>
            </a:r>
          </a:p>
          <a:p>
            <a:pPr marL="740664" lvl="1">
              <a:buFont typeface="Wingdings"/>
              <a:buChar char="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553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Vývoj měnové politiky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Po revoluci nastaven fixní kurz (koš pěti měn, posléze pouze USD a DM)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Několikerá devalvace (transformační polštář) – posílení exportu (strach z vykoupení rodinného stříbra), zhodnocování reálného kurzu díky vyšší inflaci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Udržován fix až do  krize 1997 (Maďarsko a Polsko </a:t>
            </a:r>
            <a:r>
              <a:rPr lang="cs-CZ" dirty="0" err="1"/>
              <a:t>crawling</a:t>
            </a:r>
            <a:r>
              <a:rPr lang="cs-CZ" dirty="0"/>
              <a:t> </a:t>
            </a:r>
            <a:r>
              <a:rPr lang="cs-CZ" dirty="0" err="1"/>
              <a:t>peg</a:t>
            </a:r>
            <a:r>
              <a:rPr lang="cs-CZ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Krize 1997 – (viz. spekulace na korunu), opuštění fixu, od té doby plovoucí kurz</a:t>
            </a:r>
          </a:p>
        </p:txBody>
      </p:sp>
    </p:spTree>
    <p:extLst>
      <p:ext uri="{BB962C8B-B14F-4D97-AF65-F5344CB8AC3E}">
        <p14:creationId xmlns:p14="http://schemas.microsoft.com/office/powerpoint/2010/main" val="1419419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992313" y="292417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2000">
                <a:solidFill>
                  <a:schemeClr val="tx2">
                    <a:satMod val="200000"/>
                  </a:schemeClr>
                </a:solidFill>
              </a:rPr>
              <a:t>Obrat československého zahraničního obchodu podle hlavních oblastí, v %, 1989-1992</a:t>
            </a:r>
          </a:p>
        </p:txBody>
      </p:sp>
      <p:sp>
        <p:nvSpPr>
          <p:cNvPr id="24579" name="Rectangle 140"/>
          <p:cNvSpPr>
            <a:spLocks noGrp="1" noChangeArrowheads="1"/>
          </p:cNvSpPr>
          <p:nvPr>
            <p:ph type="body" sz="half" idx="1"/>
          </p:nvPr>
        </p:nvSpPr>
        <p:spPr>
          <a:xfrm>
            <a:off x="1518557" y="1495878"/>
            <a:ext cx="9492342" cy="1712916"/>
          </a:xfrm>
        </p:spPr>
        <p:txBody>
          <a:bodyPr/>
          <a:lstStyle/>
          <a:p>
            <a:pPr eaLnBrk="1" hangingPunct="1"/>
            <a:r>
              <a:rPr lang="cs-CZ" dirty="0"/>
              <a:t>Rozpad trhů RVHP – změna orientace zahraničního obchodu</a:t>
            </a:r>
          </a:p>
          <a:p>
            <a:pPr eaLnBrk="1" hangingPunct="1"/>
            <a:r>
              <a:rPr lang="cs-CZ" dirty="0"/>
              <a:t>Založení CEFTA od 1992</a:t>
            </a:r>
          </a:p>
          <a:p>
            <a:pPr eaLnBrk="1" hangingPunct="1"/>
            <a:r>
              <a:rPr lang="cs-CZ" dirty="0"/>
              <a:t>Ale od počátku hlavní cíl – členství v EU</a:t>
            </a:r>
          </a:p>
        </p:txBody>
      </p:sp>
      <p:graphicFrame>
        <p:nvGraphicFramePr>
          <p:cNvPr id="25739" name="Group 139"/>
          <p:cNvGraphicFramePr>
            <a:graphicFrameLocks noGrp="1"/>
          </p:cNvGraphicFramePr>
          <p:nvPr>
            <p:ph sz="half" idx="2"/>
          </p:nvPr>
        </p:nvGraphicFramePr>
        <p:xfrm>
          <a:off x="1981200" y="3938588"/>
          <a:ext cx="8229600" cy="2187578"/>
        </p:xfrm>
        <a:graphic>
          <a:graphicData uri="http://schemas.openxmlformats.org/drawingml/2006/table">
            <a:tbl>
              <a:tblPr/>
              <a:tblGrid>
                <a:gridCol w="462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4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Skupina zemí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1989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1992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RTE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45,7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7,3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Bývalé CPE (bez SSSR)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17,7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SSSR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614" name="Text Box 141"/>
          <p:cNvSpPr txBox="1">
            <a:spLocks noChangeArrowheads="1"/>
          </p:cNvSpPr>
          <p:nvPr/>
        </p:nvSpPr>
        <p:spPr bwMode="auto">
          <a:xfrm>
            <a:off x="4079876" y="6092825"/>
            <a:ext cx="6048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/>
              <a:t>Zdroj: Cihelková: Světová ekonomika – základní rysy a tendence vývoje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3D6D5CD-A0E6-4111-A0DF-821F05383425}"/>
              </a:ext>
            </a:extLst>
          </p:cNvPr>
          <p:cNvSpPr txBox="1"/>
          <p:nvPr/>
        </p:nvSpPr>
        <p:spPr>
          <a:xfrm>
            <a:off x="1082222" y="544582"/>
            <a:ext cx="9046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Zahraničně-obchodní politika</a:t>
            </a:r>
          </a:p>
        </p:txBody>
      </p:sp>
    </p:spTree>
    <p:extLst>
      <p:ext uri="{BB962C8B-B14F-4D97-AF65-F5344CB8AC3E}">
        <p14:creationId xmlns:p14="http://schemas.microsoft.com/office/powerpoint/2010/main" val="1175824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Pokračování transformace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Od 1998 nástup sociálně demokratických vlád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Hospodářská politika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Fiskální expanze (deficitní rozpočty)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Aktivní průmyslová politika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Investiční pobídky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Pokračování v privatizaci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Výsledky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Postupná pomalá obnova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Od 2003 silný růst (podpořen i vstupem do EU)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Rostoucí závislost na zahraničním obchodě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Dominance zahraničního vlastnictví</a:t>
            </a:r>
          </a:p>
        </p:txBody>
      </p:sp>
    </p:spTree>
    <p:extLst>
      <p:ext uri="{BB962C8B-B14F-4D97-AF65-F5344CB8AC3E}">
        <p14:creationId xmlns:p14="http://schemas.microsoft.com/office/powerpoint/2010/main" val="1421901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B699A-FC11-4E95-AB96-57F820D29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Vývoj po roce 2008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A3478B-2FBD-439E-91B6-D8C6EB49C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Stav ekonomiky těsně před krizí</a:t>
            </a:r>
          </a:p>
          <a:p>
            <a:r>
              <a:rPr lang="cs-CZ" sz="2400" dirty="0"/>
              <a:t>Hospodářská krize</a:t>
            </a:r>
          </a:p>
          <a:p>
            <a:r>
              <a:rPr lang="cs-CZ" sz="2400" dirty="0"/>
              <a:t>Reakce vlády – politika úsporných opatření</a:t>
            </a:r>
          </a:p>
          <a:p>
            <a:r>
              <a:rPr lang="cs-CZ" sz="2400" dirty="0"/>
              <a:t>Role zahraničních vlastníků</a:t>
            </a:r>
          </a:p>
          <a:p>
            <a:pPr lvl="1"/>
            <a:r>
              <a:rPr lang="cs-CZ" sz="2000" dirty="0"/>
              <a:t>V roce 2015 vytvořili 42 % přidané hodnoty</a:t>
            </a:r>
          </a:p>
          <a:p>
            <a:pPr lvl="1"/>
            <a:r>
              <a:rPr lang="cs-CZ" sz="2000" dirty="0"/>
              <a:t>Odliv zisků (extrémně záporná bilance výnosů ČR)</a:t>
            </a:r>
          </a:p>
          <a:p>
            <a:pPr lvl="1"/>
            <a:r>
              <a:rPr lang="cs-CZ" sz="2000" dirty="0"/>
              <a:t>Otázka vnitropodnikových cen a daňových úniků</a:t>
            </a:r>
          </a:p>
          <a:p>
            <a:r>
              <a:rPr lang="cs-CZ" sz="2400" dirty="0"/>
              <a:t>ČR a past středního příjmu</a:t>
            </a:r>
          </a:p>
          <a:p>
            <a:r>
              <a:rPr lang="cs-CZ" sz="2400" dirty="0"/>
              <a:t>Současná čistá mezinárodní investiční pozice (2016)</a:t>
            </a:r>
          </a:p>
          <a:p>
            <a:pPr lvl="1"/>
            <a:r>
              <a:rPr lang="cs-CZ" sz="2000" dirty="0"/>
              <a:t>Celková zahraniční  investiční pozice -1,176 bilionu Kč, což bylo 24,9 % HDP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139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BEBB77-65C2-4A06-B083-E6027FC74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771" y="1137870"/>
            <a:ext cx="8556172" cy="4894431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63A3C638-673A-4C3A-82C0-C67023B495BE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838200" y="365125"/>
            <a:ext cx="10515600" cy="9629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Růst HDP ČR mezi léty 1993-2016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0C18E3B-2FE1-44D8-8A50-C60055FE43E7}"/>
              </a:ext>
            </a:extLst>
          </p:cNvPr>
          <p:cNvSpPr txBox="1"/>
          <p:nvPr/>
        </p:nvSpPr>
        <p:spPr>
          <a:xfrm>
            <a:off x="8055429" y="5900057"/>
            <a:ext cx="302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World</a:t>
            </a:r>
            <a:r>
              <a:rPr lang="cs-CZ" dirty="0"/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1701633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C644313-04A6-4473-AE4B-D9471988B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429" y="892628"/>
            <a:ext cx="8763000" cy="5095515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9F978702-AEF3-4BE3-9AC7-A8C99E621653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838200" y="365125"/>
            <a:ext cx="10515600" cy="9629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Poměr exportu k HDP (ČR)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12FD5AC-2A88-4457-8B77-634093DD696E}"/>
              </a:ext>
            </a:extLst>
          </p:cNvPr>
          <p:cNvSpPr txBox="1"/>
          <p:nvPr/>
        </p:nvSpPr>
        <p:spPr>
          <a:xfrm>
            <a:off x="8055429" y="5900057"/>
            <a:ext cx="302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World</a:t>
            </a:r>
            <a:r>
              <a:rPr lang="cs-CZ" dirty="0"/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3142267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057400" y="256143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Objem exportu k HDP</a:t>
            </a:r>
          </a:p>
        </p:txBody>
      </p:sp>
      <p:sp>
        <p:nvSpPr>
          <p:cNvPr id="27795" name="Text Box 642"/>
          <p:cNvSpPr txBox="1">
            <a:spLocks noChangeArrowheads="1"/>
          </p:cNvSpPr>
          <p:nvPr/>
        </p:nvSpPr>
        <p:spPr bwMode="auto">
          <a:xfrm>
            <a:off x="8177312" y="6384925"/>
            <a:ext cx="19445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Zdroj: OECD, WB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8241E55-80ED-41E3-9E4F-C610546A5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512347"/>
              </p:ext>
            </p:extLst>
          </p:nvPr>
        </p:nvGraphicFramePr>
        <p:xfrm>
          <a:off x="1110343" y="1170543"/>
          <a:ext cx="9590310" cy="50221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278">
                  <a:extLst>
                    <a:ext uri="{9D8B030D-6E8A-4147-A177-3AD203B41FA5}">
                      <a16:colId xmlns:a16="http://schemas.microsoft.com/office/drawing/2014/main" val="3310275015"/>
                    </a:ext>
                  </a:extLst>
                </a:gridCol>
                <a:gridCol w="1054107">
                  <a:extLst>
                    <a:ext uri="{9D8B030D-6E8A-4147-A177-3AD203B41FA5}">
                      <a16:colId xmlns:a16="http://schemas.microsoft.com/office/drawing/2014/main" val="336826361"/>
                    </a:ext>
                  </a:extLst>
                </a:gridCol>
                <a:gridCol w="1054107">
                  <a:extLst>
                    <a:ext uri="{9D8B030D-6E8A-4147-A177-3AD203B41FA5}">
                      <a16:colId xmlns:a16="http://schemas.microsoft.com/office/drawing/2014/main" val="1725881196"/>
                    </a:ext>
                  </a:extLst>
                </a:gridCol>
                <a:gridCol w="2645604">
                  <a:extLst>
                    <a:ext uri="{9D8B030D-6E8A-4147-A177-3AD203B41FA5}">
                      <a16:colId xmlns:a16="http://schemas.microsoft.com/office/drawing/2014/main" val="2229090552"/>
                    </a:ext>
                  </a:extLst>
                </a:gridCol>
                <a:gridCol w="1054107">
                  <a:extLst>
                    <a:ext uri="{9D8B030D-6E8A-4147-A177-3AD203B41FA5}">
                      <a16:colId xmlns:a16="http://schemas.microsoft.com/office/drawing/2014/main" val="2199357418"/>
                    </a:ext>
                  </a:extLst>
                </a:gridCol>
                <a:gridCol w="1054107">
                  <a:extLst>
                    <a:ext uri="{9D8B030D-6E8A-4147-A177-3AD203B41FA5}">
                      <a16:colId xmlns:a16="http://schemas.microsoft.com/office/drawing/2014/main" val="2704898047"/>
                    </a:ext>
                  </a:extLst>
                </a:gridCol>
              </a:tblGrid>
              <a:tr h="30757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1990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2016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1990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2016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470446433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Australia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16,3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18,9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Korea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28,5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42,2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954467068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Austria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37,3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52,2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Luxembourg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94,9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227,9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044211037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Belgium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68,5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84,5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Mexico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38,2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066152430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Canada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25,7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Netherlands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54,5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80,8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629965861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u="none" strike="noStrike" dirty="0">
                          <a:effectLst/>
                        </a:rPr>
                        <a:t>Czech Republic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>
                          <a:effectLst/>
                        </a:rPr>
                        <a:t>41,5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80,3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New Zealand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26,7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781344371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Denmark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53,1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Norway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33,8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3203010661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Finland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23,2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35,4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Poland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22,9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52,3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3684205996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France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21,9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29,4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Portugal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34,5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40,3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427837751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Germany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24,8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46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Slovak Republic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93,8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3229573714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Greece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30,2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Spain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17,8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33,1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636745318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Hungary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28,8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92,5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Sweden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30,2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44,4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616953766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Iceland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49,1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Switzerland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35,5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62,9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303586620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Ireland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54,3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119,9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Turkey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15,4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23,3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973843172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Italy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19,1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United </a:t>
                      </a:r>
                      <a:r>
                        <a:rPr lang="cs-CZ" sz="1600" u="none" strike="noStrike" dirty="0" err="1">
                          <a:effectLst/>
                        </a:rPr>
                        <a:t>Kingdom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25,2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27,6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919283122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Japan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17,6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United States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10,3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12,6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584256474"/>
                  </a:ext>
                </a:extLst>
              </a:tr>
              <a:tr h="25308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China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19,6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98848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836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454C0F62-F662-4CE2-A5FA-777DE55C0D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162811"/>
              </p:ext>
            </p:extLst>
          </p:nvPr>
        </p:nvGraphicFramePr>
        <p:xfrm>
          <a:off x="1545771" y="457201"/>
          <a:ext cx="9144000" cy="5508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571E01E4-1808-4CF3-91A2-BFDB3272FE42}"/>
              </a:ext>
            </a:extLst>
          </p:cNvPr>
          <p:cNvSpPr txBox="1"/>
          <p:nvPr/>
        </p:nvSpPr>
        <p:spPr>
          <a:xfrm>
            <a:off x="9154885" y="5878286"/>
            <a:ext cx="272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ČSÚ</a:t>
            </a:r>
          </a:p>
        </p:txBody>
      </p:sp>
    </p:spTree>
    <p:extLst>
      <p:ext uri="{BB962C8B-B14F-4D97-AF65-F5344CB8AC3E}">
        <p14:creationId xmlns:p14="http://schemas.microsoft.com/office/powerpoint/2010/main" val="1505134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Obecná charakteristika ČR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10,56 mil. obyvatel, 78 tis. Km</a:t>
            </a:r>
            <a:r>
              <a:rPr lang="cs-CZ" baseline="30000" dirty="0"/>
              <a:t>2</a:t>
            </a:r>
            <a:r>
              <a:rPr lang="cs-CZ" dirty="0"/>
              <a:t>, střední Evropa, mírné pásmo</a:t>
            </a:r>
          </a:p>
          <a:p>
            <a:pPr eaLnBrk="1" hangingPunct="1"/>
            <a:r>
              <a:rPr lang="cs-CZ" dirty="0"/>
              <a:t>Parlamentní demokracie, národnostně homogenní stát</a:t>
            </a:r>
          </a:p>
          <a:p>
            <a:pPr eaLnBrk="1" hangingPunct="1"/>
            <a:r>
              <a:rPr lang="cs-CZ" dirty="0"/>
              <a:t>Makroekonomické ukazatele 2016 (WB, ČSÚ): </a:t>
            </a:r>
          </a:p>
          <a:p>
            <a:pPr lvl="1" eaLnBrk="1" hangingPunct="1"/>
            <a:r>
              <a:rPr lang="cs-CZ" dirty="0"/>
              <a:t>HDP 369 mld. USD (49. místo)</a:t>
            </a:r>
          </a:p>
          <a:p>
            <a:pPr lvl="1" eaLnBrk="1" hangingPunct="1"/>
            <a:r>
              <a:rPr lang="cs-CZ" dirty="0"/>
              <a:t>HDP/os 30 445USD (35. místo)</a:t>
            </a:r>
          </a:p>
          <a:p>
            <a:pPr lvl="1" eaLnBrk="1" hangingPunct="1"/>
            <a:r>
              <a:rPr lang="cs-CZ" dirty="0"/>
              <a:t>Růst HPD 2,3 %</a:t>
            </a:r>
          </a:p>
        </p:txBody>
      </p:sp>
      <p:pic>
        <p:nvPicPr>
          <p:cNvPr id="13316" name="Picture 5" descr="c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1763" y="4437063"/>
            <a:ext cx="2278062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9781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06315419-FBD3-47D1-8BD3-5436506B1E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883056"/>
              </p:ext>
            </p:extLst>
          </p:nvPr>
        </p:nvGraphicFramePr>
        <p:xfrm>
          <a:off x="925287" y="359229"/>
          <a:ext cx="10406742" cy="5627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A72896B0-5268-47C2-9BDA-8A907EFB7A1D}"/>
              </a:ext>
            </a:extLst>
          </p:cNvPr>
          <p:cNvSpPr txBox="1"/>
          <p:nvPr/>
        </p:nvSpPr>
        <p:spPr>
          <a:xfrm>
            <a:off x="9154885" y="5878286"/>
            <a:ext cx="272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ČNB</a:t>
            </a:r>
          </a:p>
        </p:txBody>
      </p:sp>
    </p:spTree>
    <p:extLst>
      <p:ext uri="{BB962C8B-B14F-4D97-AF65-F5344CB8AC3E}">
        <p14:creationId xmlns:p14="http://schemas.microsoft.com/office/powerpoint/2010/main" val="3260456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Postavení ČR v SE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ČR poměrně malý, vyspělý průmyslový stát, silně integrovaný do SE – autarkie je velmi nákladná, odtud cíle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Usilovat o integraci do větších ekonomických struktur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Udržovat otevřenou SE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Získat větší kontrolu nad domácím hospodářstvím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Usilovat o přechod na produkci s vyšší přidanou hodnotou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Otázka přijetí eura</a:t>
            </a:r>
          </a:p>
          <a:p>
            <a:pPr eaLnBrk="1" hangingPunct="1">
              <a:lnSpc>
                <a:spcPct val="90000"/>
              </a:lnSpc>
            </a:pPr>
            <a:endParaRPr lang="cs-CZ" dirty="0"/>
          </a:p>
        </p:txBody>
      </p:sp>
      <p:pic>
        <p:nvPicPr>
          <p:cNvPr id="30724" name="Picture 4" descr="Flag%20Czech%20Wavin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359" y="5040488"/>
            <a:ext cx="12573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024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První republika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Výchozí situace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25% obyvatel, 21% území R-U, ale 60% průmyslu (export)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Silná integrace do evropského hospodářství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Etnicky smíšený stát (Češi a Slováci dohromady pouze 65,5 %)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Obrovské rozdíly ve vyspělosti ve směru západ-východ (zaměstnanost ČR 40% v I a 30% v A, SR 17% v I a 61% v A)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Potřeba vybudovat nový stát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sjednotit zákony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nahradit Vídeň jako centrum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měnová reforma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snížit rozdíly Z-V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restrukturalizovat hospodářství – vznik celních bariér</a:t>
            </a:r>
          </a:p>
        </p:txBody>
      </p:sp>
    </p:spTree>
    <p:extLst>
      <p:ext uri="{BB962C8B-B14F-4D97-AF65-F5344CB8AC3E}">
        <p14:creationId xmlns:p14="http://schemas.microsoft.com/office/powerpoint/2010/main" val="196160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>
                <a:solidFill>
                  <a:schemeClr val="tx2">
                    <a:satMod val="200000"/>
                  </a:schemeClr>
                </a:solidFill>
              </a:rPr>
              <a:t>První republika</a:t>
            </a:r>
            <a:endParaRPr lang="cs-CZ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/>
              <a:t>Vývoj do 1929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Uklidnění poválečné situace – návrat k tržnímu systému, zavedení sociálního zákonodárství, pozemková reforma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Stabilita a silný růst až do roku 1929 (výjimka v regionu)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Rašínova deflační politika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/>
              <a:t>Vývoj po 1929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Krize o něco později, ale velmi těžká (40% propad výroby do 1933) – silné zapojení do SE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Růst státních zásahů – podpora exportu, devalvace (pozdě), vojenské výdaje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Až do války se nepodařilo obnovit úroveň před krizí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/>
              <a:t>Zhodnocení – ČSR vyspělý, technologicky poměrně pokročilý, demokratický stát</a:t>
            </a:r>
          </a:p>
          <a:p>
            <a:pPr lvl="1" eaLnBrk="1" hangingPunct="1">
              <a:lnSpc>
                <a:spcPct val="9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511244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Protektorát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indent="-457200">
              <a:defRPr/>
            </a:pPr>
            <a:r>
              <a:rPr lang="cs-CZ" dirty="0"/>
              <a:t>Obsazení české části Německem plně od března 1939</a:t>
            </a:r>
          </a:p>
          <a:p>
            <a:pPr marL="854964" lvl="1" indent="-342900">
              <a:defRPr/>
            </a:pPr>
            <a:r>
              <a:rPr lang="cs-CZ" dirty="0"/>
              <a:t>Přechod k válečnému hospodářství, snaha o maximální exploataci území</a:t>
            </a:r>
          </a:p>
          <a:p>
            <a:pPr marL="1110996" lvl="2" indent="-342900">
              <a:defRPr/>
            </a:pPr>
            <a:r>
              <a:rPr lang="cs-CZ" dirty="0"/>
              <a:t>převody majetku do Německa</a:t>
            </a:r>
          </a:p>
          <a:p>
            <a:pPr marL="1110996" lvl="2" indent="-342900">
              <a:defRPr/>
            </a:pPr>
            <a:r>
              <a:rPr lang="cs-CZ" dirty="0"/>
              <a:t>konfiskace</a:t>
            </a:r>
          </a:p>
          <a:p>
            <a:pPr marL="1110996" lvl="2" indent="-342900">
              <a:defRPr/>
            </a:pPr>
            <a:r>
              <a:rPr lang="cs-CZ" dirty="0"/>
              <a:t>nucené pracovní nasazení</a:t>
            </a:r>
          </a:p>
          <a:p>
            <a:pPr marL="1110996" lvl="2" indent="-342900">
              <a:defRPr/>
            </a:pPr>
            <a:r>
              <a:rPr lang="cs-CZ" dirty="0"/>
              <a:t>arizace židovského majetku</a:t>
            </a:r>
          </a:p>
          <a:p>
            <a:pPr marL="1110996" lvl="2" indent="-342900">
              <a:defRPr/>
            </a:pPr>
            <a:r>
              <a:rPr lang="cs-CZ" dirty="0"/>
              <a:t>nevýhodný kurz koruna/marka</a:t>
            </a:r>
          </a:p>
          <a:p>
            <a:pPr marL="854964" lvl="1" indent="-342900">
              <a:defRPr/>
            </a:pPr>
            <a:r>
              <a:rPr lang="cs-CZ" dirty="0"/>
              <a:t>Tvrdá politická represe</a:t>
            </a:r>
          </a:p>
          <a:p>
            <a:pPr marL="854964" lvl="1" indent="-342900">
              <a:defRPr/>
            </a:pPr>
            <a:r>
              <a:rPr lang="cs-CZ" dirty="0"/>
              <a:t>Značné válečné škody – 360 000 mrtvých, materiální škody 347 mld. předválečných korun</a:t>
            </a:r>
          </a:p>
          <a:p>
            <a:pPr marL="740664" lvl="1">
              <a:buFont typeface="Wingdings"/>
              <a:buChar char="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530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Období komunismu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Celková poválečná nálada nahrávala levici (Košický vládní program, vítězství komunistů ve volbách), odsun německé menšiny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Hospodářství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Konfiskace majetku zrádců a kolaborantů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Postupné znárodňování (podniky s více než 150-500 zaměstnanci)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Pozemková reforma (první republika + zrádci)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Dvouletka 1947-48 (ale pouze indikativní plánování)</a:t>
            </a:r>
          </a:p>
        </p:txBody>
      </p:sp>
    </p:spTree>
    <p:extLst>
      <p:ext uri="{BB962C8B-B14F-4D97-AF65-F5344CB8AC3E}">
        <p14:creationId xmlns:p14="http://schemas.microsoft.com/office/powerpoint/2010/main" val="411011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Období komunismu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indent="-457200">
              <a:defRPr/>
            </a:pPr>
            <a:r>
              <a:rPr lang="cs-CZ" dirty="0"/>
              <a:t>Politická situace </a:t>
            </a:r>
          </a:p>
          <a:p>
            <a:pPr marL="854964" lvl="1" indent="-342900">
              <a:defRPr/>
            </a:pPr>
            <a:r>
              <a:rPr lang="cs-CZ" dirty="0"/>
              <a:t>Zavedení diktatury jedné strany podle sovětského vzoru</a:t>
            </a:r>
          </a:p>
          <a:p>
            <a:pPr marL="854964" lvl="1" indent="-342900">
              <a:defRPr/>
            </a:pPr>
            <a:r>
              <a:rPr lang="cs-CZ" dirty="0"/>
              <a:t>Zvláště z počátku tvrdá represe (justiční vraždy, pracovní tábory)</a:t>
            </a:r>
          </a:p>
          <a:p>
            <a:pPr marL="640080" indent="-457200">
              <a:defRPr/>
            </a:pPr>
            <a:r>
              <a:rPr lang="cs-CZ" dirty="0"/>
              <a:t>Hospodářská politika</a:t>
            </a:r>
          </a:p>
          <a:p>
            <a:pPr marL="854964" lvl="1" indent="-342900">
              <a:defRPr/>
            </a:pPr>
            <a:r>
              <a:rPr lang="cs-CZ" dirty="0"/>
              <a:t>Centrální řízení ekonomiky a plánování (pětiletky)</a:t>
            </a:r>
          </a:p>
          <a:p>
            <a:pPr marL="854964" lvl="1" indent="-342900">
              <a:defRPr/>
            </a:pPr>
            <a:r>
              <a:rPr lang="cs-CZ" dirty="0"/>
              <a:t>Dokončení znárodňování</a:t>
            </a:r>
          </a:p>
          <a:p>
            <a:pPr marL="854964" lvl="1" indent="-342900">
              <a:defRPr/>
            </a:pPr>
            <a:r>
              <a:rPr lang="cs-CZ" dirty="0"/>
              <a:t>Změna orientace na trhy RVHP</a:t>
            </a:r>
          </a:p>
          <a:p>
            <a:pPr marL="854964" lvl="1" indent="-342900">
              <a:defRPr/>
            </a:pPr>
            <a:r>
              <a:rPr lang="cs-CZ" dirty="0"/>
              <a:t>Kolektivizace zemědělství</a:t>
            </a:r>
          </a:p>
          <a:p>
            <a:pPr marL="854964" lvl="1" indent="-342900">
              <a:defRPr/>
            </a:pPr>
            <a:r>
              <a:rPr lang="cs-CZ" dirty="0"/>
              <a:t>Tlak na rozvoj těžkého průmyslu</a:t>
            </a:r>
          </a:p>
          <a:p>
            <a:pPr marL="740664" lvl="1">
              <a:buFont typeface="Wingdings"/>
              <a:buChar char="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39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Období komunismu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38198" y="1825625"/>
            <a:ext cx="10515601" cy="4351338"/>
          </a:xfrm>
        </p:spPr>
        <p:txBody>
          <a:bodyPr>
            <a:normAutofit/>
          </a:bodyPr>
          <a:lstStyle/>
          <a:p>
            <a:pPr marL="640080" indent="-457200">
              <a:defRPr/>
            </a:pPr>
            <a:r>
              <a:rPr lang="cs-CZ" dirty="0"/>
              <a:t>Hospodářství</a:t>
            </a:r>
          </a:p>
          <a:p>
            <a:pPr marL="969264" lvl="1" indent="-457200">
              <a:defRPr/>
            </a:pPr>
            <a:r>
              <a:rPr lang="cs-CZ" dirty="0"/>
              <a:t>V 50. letech silný růst (1960 socialistická ústava – vznik ČSSR)</a:t>
            </a:r>
          </a:p>
          <a:p>
            <a:pPr marL="969264" lvl="1" indent="-457200">
              <a:defRPr/>
            </a:pPr>
            <a:r>
              <a:rPr lang="cs-CZ" dirty="0"/>
              <a:t>60. léta problémy – potřeba reforem</a:t>
            </a:r>
          </a:p>
          <a:p>
            <a:pPr marL="969264" lvl="1" indent="-457200">
              <a:defRPr/>
            </a:pPr>
            <a:r>
              <a:rPr lang="cs-CZ" dirty="0"/>
              <a:t>Šikova reforma – oslabení direktivního řízení, určité vpuštění prvku konkurence do hospodářství (nejodvážnější z CPE)</a:t>
            </a:r>
          </a:p>
          <a:p>
            <a:pPr marL="697230" indent="-514350">
              <a:defRPr/>
            </a:pPr>
            <a:r>
              <a:rPr lang="cs-CZ" dirty="0"/>
              <a:t>Vývoj po 1968</a:t>
            </a:r>
          </a:p>
          <a:p>
            <a:pPr marL="969264" lvl="1" indent="-457200">
              <a:defRPr/>
            </a:pPr>
            <a:r>
              <a:rPr lang="cs-CZ" dirty="0"/>
              <a:t>Potlačení pražského jara armádami Varšavské smlouvy</a:t>
            </a:r>
          </a:p>
          <a:p>
            <a:pPr marL="969264" lvl="1" indent="-457200">
              <a:defRPr/>
            </a:pPr>
            <a:r>
              <a:rPr lang="cs-CZ" dirty="0"/>
              <a:t>Návrat k direktivnímu řízení (Poučení z krizového vývoje)</a:t>
            </a:r>
          </a:p>
          <a:p>
            <a:pPr marL="969264" lvl="1" indent="-457200">
              <a:defRPr/>
            </a:pPr>
            <a:r>
              <a:rPr lang="cs-CZ" dirty="0"/>
              <a:t>Masivní industrializace (především Slovenska)</a:t>
            </a:r>
          </a:p>
          <a:p>
            <a:pPr marL="969264" lvl="1" indent="-457200">
              <a:defRPr/>
            </a:pPr>
            <a:r>
              <a:rPr lang="cs-CZ" dirty="0"/>
              <a:t>Postupný pokles výkonu, stagnace, zaostávání</a:t>
            </a:r>
          </a:p>
          <a:p>
            <a:pPr marL="740664" lvl="1">
              <a:buFont typeface="Wingdings"/>
              <a:buChar char="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909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200000"/>
                  </a:schemeClr>
                </a:solidFill>
              </a:rPr>
              <a:t>Transformace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dirty="0"/>
              <a:t>Výchozí situace - pozitiva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/>
              <a:t>ČSSR stále poměrně vyspělý průmyslový stát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/>
              <a:t>Kvalifikovaná pracovní síla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/>
              <a:t>Makroekonomická rovnováha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/>
              <a:t>Geografická poloha</a:t>
            </a:r>
          </a:p>
          <a:p>
            <a:pPr eaLnBrk="1" hangingPunct="1">
              <a:lnSpc>
                <a:spcPct val="80000"/>
              </a:lnSpc>
            </a:pPr>
            <a:r>
              <a:rPr lang="cs-CZ" dirty="0"/>
              <a:t>Negativa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/>
              <a:t>Technologické zaostávání, nízká kvalita produkce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/>
              <a:t>Nevhodná struktura hospodářství, orientace na východní trhy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/>
              <a:t>Naprostá neznalost fungování tržní ekonomiky, nevhodné institucionální prostředí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/>
              <a:t>Velmi špatná úroveň podniků – zastaralé výroby, nezkušený 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/>
              <a:t>Špatný morální stav společnosti?</a:t>
            </a:r>
          </a:p>
          <a:p>
            <a:pPr lvl="1" eaLnBrk="1" hangingPunct="1"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9478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1155</Words>
  <Application>Microsoft Office PowerPoint</Application>
  <PresentationFormat>Širokoúhlá obrazovka</PresentationFormat>
  <Paragraphs>285</Paragraphs>
  <Slides>21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Postavení České republiky ve světovém hospodářství</vt:lpstr>
      <vt:lpstr>Obecná charakteristika ČR</vt:lpstr>
      <vt:lpstr>První republika</vt:lpstr>
      <vt:lpstr>První republika</vt:lpstr>
      <vt:lpstr>Protektorát</vt:lpstr>
      <vt:lpstr>Období komunismu</vt:lpstr>
      <vt:lpstr>Období komunismu</vt:lpstr>
      <vt:lpstr>Období komunismu</vt:lpstr>
      <vt:lpstr>Transformace</vt:lpstr>
      <vt:lpstr>Transformace</vt:lpstr>
      <vt:lpstr>Transformace</vt:lpstr>
      <vt:lpstr>Vývoj měnové politiky</vt:lpstr>
      <vt:lpstr>Obrat československého zahraničního obchodu podle hlavních oblastí, v %, 1989-1992</vt:lpstr>
      <vt:lpstr>Pokračování transformace</vt:lpstr>
      <vt:lpstr>Vývoj po roce 2008</vt:lpstr>
      <vt:lpstr>Prezentace aplikace PowerPoint</vt:lpstr>
      <vt:lpstr>Prezentace aplikace PowerPoint</vt:lpstr>
      <vt:lpstr>Objem exportu k HDP</vt:lpstr>
      <vt:lpstr>Prezentace aplikace PowerPoint</vt:lpstr>
      <vt:lpstr>Prezentace aplikace PowerPoint</vt:lpstr>
      <vt:lpstr>Postavení ČR v 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České republiky ve světovém hospodářství</dc:title>
  <dc:creator>Vladan Hodulák</dc:creator>
  <cp:lastModifiedBy>vladan hodulak</cp:lastModifiedBy>
  <cp:revision>19</cp:revision>
  <dcterms:created xsi:type="dcterms:W3CDTF">2017-12-11T13:32:04Z</dcterms:created>
  <dcterms:modified xsi:type="dcterms:W3CDTF">2018-12-03T16:17:42Z</dcterms:modified>
</cp:coreProperties>
</file>