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15" r:id="rId1"/>
  </p:sldMasterIdLst>
  <p:notesMasterIdLst>
    <p:notesMasterId r:id="rId51"/>
  </p:notesMasterIdLst>
  <p:handoutMasterIdLst>
    <p:handoutMasterId r:id="rId52"/>
  </p:handoutMasterIdLst>
  <p:sldIdLst>
    <p:sldId id="262" r:id="rId2"/>
    <p:sldId id="263" r:id="rId3"/>
    <p:sldId id="356" r:id="rId4"/>
    <p:sldId id="360" r:id="rId5"/>
    <p:sldId id="361" r:id="rId6"/>
    <p:sldId id="357" r:id="rId7"/>
    <p:sldId id="362" r:id="rId8"/>
    <p:sldId id="363" r:id="rId9"/>
    <p:sldId id="358" r:id="rId10"/>
    <p:sldId id="364" r:id="rId11"/>
    <p:sldId id="365" r:id="rId12"/>
    <p:sldId id="359" r:id="rId13"/>
    <p:sldId id="366" r:id="rId14"/>
    <p:sldId id="367" r:id="rId15"/>
    <p:sldId id="368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70" r:id="rId35"/>
    <p:sldId id="369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1" r:id="rId46"/>
    <p:sldId id="380" r:id="rId47"/>
    <p:sldId id="336" r:id="rId48"/>
    <p:sldId id="355" r:id="rId49"/>
    <p:sldId id="328" r:id="rId50"/>
  </p:sldIdLst>
  <p:sldSz cx="9144000" cy="6858000" type="screen4x3"/>
  <p:notesSz cx="6784975" cy="98567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EA89"/>
    <a:srgbClr val="68F7FE"/>
    <a:srgbClr val="0033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17" autoAdjust="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75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FF8C1F9-42E7-964F-8CE2-07C41D8EF6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62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83125"/>
            <a:ext cx="4975225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99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868AEE4-A641-344E-8D45-D093EC6F68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610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3CBBF-C8CD-7646-91FC-DD4C339D0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A7E1-F3D2-034B-9B1C-E4E8B5547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8BCAC6D-E768-BE47-9FB9-3A6579538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0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4073D-DDFE-7543-A902-71DF586ED4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C1C4-946B-4844-8D79-7B5BFDF99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9337EF-F0C0-D54A-B990-7A71F145B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E48EF-7D01-8D4E-A733-FE7E4B863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00AD7-A92D-7848-B282-31B633380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B1A1-2A5E-3A4E-A9CA-F2589817B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03D1-5CDD-E54B-BCEA-D7389AA9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965B02-5980-964B-B4DD-76B95B7FF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EB5A5-52CE-3241-AF54-CDC6DB59C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2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412875"/>
            <a:ext cx="8812213" cy="5267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2213" cy="1116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88913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7338"/>
            <a:ext cx="84074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Karel Katovský,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učení</a:t>
            </a:r>
            <a:r>
              <a:rPr lang="en-US"/>
              <a:t> </a:t>
            </a:r>
            <a:r>
              <a:rPr lang="en-US" err="1"/>
              <a:t>technické</a:t>
            </a:r>
            <a:r>
              <a:rPr lang="en-US"/>
              <a:t> v </a:t>
            </a:r>
            <a:r>
              <a:rPr lang="en-US" err="1"/>
              <a:t>Brně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09002CDB-91CE-DA44-836A-2B0191FB1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7" r:id="rId2"/>
    <p:sldLayoutId id="2147483873" r:id="rId3"/>
    <p:sldLayoutId id="2147483868" r:id="rId4"/>
    <p:sldLayoutId id="2147483869" r:id="rId5"/>
    <p:sldLayoutId id="2147483870" r:id="rId6"/>
    <p:sldLayoutId id="2147483874" r:id="rId7"/>
    <p:sldLayoutId id="2147483875" r:id="rId8"/>
    <p:sldLayoutId id="2147483876" r:id="rId9"/>
    <p:sldLayoutId id="2147483871" r:id="rId10"/>
    <p:sldLayoutId id="2147483877" r:id="rId11"/>
    <p:sldLayoutId id="2147483878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charset="0"/>
        <a:buChar char=""/>
        <a:defRPr sz="2000" kern="1200" spc="1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charset="0"/>
        <a:buChar char="§"/>
        <a:defRPr sz="16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charset="0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charset="0"/>
        <a:buChar char="§"/>
        <a:defRPr sz="13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0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hyperlink" Target="http://www.iabc.cz/images/tistene_ABC/11__03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57338"/>
            <a:ext cx="8407400" cy="4824412"/>
          </a:xfrm>
        </p:spPr>
        <p:txBody>
          <a:bodyPr>
            <a:normAutofit/>
          </a:bodyPr>
          <a:lstStyle/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s-CZ" sz="4000" b="1" dirty="0" smtClean="0">
                <a:ea typeface="+mn-ea"/>
                <a:cs typeface="+mn-cs"/>
              </a:rPr>
              <a:t>Účinky ionizujícího záření a radiační ochrana</a:t>
            </a:r>
            <a:endParaRPr lang="cs-CZ" dirty="0" smtClean="0">
              <a:ea typeface="+mn-ea"/>
              <a:cs typeface="+mn-cs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s-CZ" b="1" dirty="0" smtClean="0">
              <a:ea typeface="+mn-ea"/>
              <a:cs typeface="+mn-cs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s-CZ" b="1" dirty="0" smtClean="0">
                <a:ea typeface="+mn-ea"/>
                <a:cs typeface="+mn-cs"/>
              </a:rPr>
              <a:t>Karel Katovský 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s-CZ" i="1" dirty="0" smtClean="0">
              <a:ea typeface="+mn-ea"/>
              <a:cs typeface="+mn-cs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s-CZ" i="1" dirty="0" smtClean="0">
              <a:ea typeface="+mn-ea"/>
              <a:cs typeface="+mn-cs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s-CZ" i="1" dirty="0" smtClean="0">
              <a:ea typeface="+mn-ea"/>
              <a:cs typeface="+mn-cs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s-CZ" i="1" dirty="0" smtClean="0">
                <a:ea typeface="+mn-ea"/>
                <a:cs typeface="+mn-cs"/>
              </a:rPr>
              <a:t>Ústav elektroenergetiky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s-CZ" i="1" dirty="0" smtClean="0">
                <a:ea typeface="+mn-ea"/>
                <a:cs typeface="+mn-cs"/>
              </a:rPr>
              <a:t>Fakulta elektrotechniky a komunikačních technologií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s-CZ" i="1" dirty="0" smtClean="0">
                <a:ea typeface="+mn-ea"/>
                <a:cs typeface="+mn-cs"/>
              </a:rPr>
              <a:t>Vysoké učení technické v Brně</a:t>
            </a: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s-CZ" i="1" dirty="0">
              <a:ea typeface="+mn-ea"/>
              <a:cs typeface="+mn-cs"/>
            </a:endParaRPr>
          </a:p>
          <a:p>
            <a:pPr marL="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s-CZ" i="1" dirty="0" smtClean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165304"/>
            <a:ext cx="8818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2"/>
                </a:solidFill>
                <a:latin typeface="+mn-lt"/>
              </a:rPr>
              <a:t>Přednáška v rámci výuky předmětu </a:t>
            </a:r>
            <a:r>
              <a:rPr lang="cs-CZ" sz="1400" dirty="0">
                <a:solidFill>
                  <a:schemeClr val="tx2"/>
                </a:solidFill>
                <a:latin typeface="+mn-lt"/>
              </a:rPr>
              <a:t>„MvZ216 Uran v mezinárodních vztazích a Česká republika “</a:t>
            </a:r>
            <a:r>
              <a:rPr lang="cs-CZ" sz="1400" dirty="0" smtClean="0">
                <a:solidFill>
                  <a:schemeClr val="tx2"/>
                </a:solidFill>
                <a:latin typeface="+mn-lt"/>
              </a:rPr>
              <a:t>										16. října 2012</a:t>
            </a:r>
            <a:endParaRPr lang="cs-CZ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3" y="188913"/>
            <a:ext cx="1701165" cy="34734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0" y="627460"/>
            <a:ext cx="1702078" cy="54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014" y="404664"/>
            <a:ext cx="1789340" cy="56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Vlastnosti záření </a:t>
            </a:r>
            <a:r>
              <a:rPr lang="cs-CZ" sz="4400" b="1" dirty="0" smtClean="0"/>
              <a:t>gama a X</a:t>
            </a:r>
            <a:endParaRPr lang="cs-CZ" sz="4800" b="1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silně pronikavé, elektricky neutrální záření</a:t>
            </a:r>
          </a:p>
          <a:p>
            <a:r>
              <a:rPr lang="cs-CZ" dirty="0"/>
              <a:t>pronikavost závisí na energii</a:t>
            </a:r>
          </a:p>
          <a:p>
            <a:r>
              <a:rPr lang="cs-CZ" dirty="0"/>
              <a:t>a velmi silně na </a:t>
            </a:r>
            <a:r>
              <a:rPr lang="cs-CZ" b="1" dirty="0"/>
              <a:t>Z</a:t>
            </a:r>
            <a:r>
              <a:rPr lang="cs-CZ" dirty="0"/>
              <a:t> materiálu – čím větší, tím lepší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koeficient zeslabení (</a:t>
            </a:r>
            <a:r>
              <a:rPr lang="en-US" dirty="0"/>
              <a:t>attenuation factor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1001"/>
            <a:ext cx="337978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Stínění záření </a:t>
            </a:r>
            <a:r>
              <a:rPr lang="cs-CZ" sz="4800" b="1" dirty="0" smtClean="0"/>
              <a:t>gama a X</a:t>
            </a:r>
            <a:endParaRPr lang="cs-CZ" sz="4800" b="1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</a:t>
            </a:r>
            <a:r>
              <a:rPr lang="cs-CZ" dirty="0" smtClean="0"/>
              <a:t>„nejtěžší“ </a:t>
            </a:r>
            <a:r>
              <a:rPr lang="cs-CZ" dirty="0"/>
              <a:t>materiály – </a:t>
            </a:r>
            <a:r>
              <a:rPr lang="cs-CZ" b="1" dirty="0"/>
              <a:t>olovo</a:t>
            </a:r>
            <a:r>
              <a:rPr lang="cs-CZ" dirty="0"/>
              <a:t>, bismut, </a:t>
            </a:r>
            <a:r>
              <a:rPr lang="cs-CZ" dirty="0" smtClean="0"/>
              <a:t>wolfram (vysoká hustota, vysoké Z), uran (vlastní měkké záření)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Nutno dostínit </a:t>
            </a:r>
            <a:r>
              <a:rPr lang="cs-CZ" dirty="0" err="1" smtClean="0"/>
              <a:t>char</a:t>
            </a:r>
            <a:r>
              <a:rPr lang="cs-CZ" dirty="0" smtClean="0"/>
              <a:t>. </a:t>
            </a:r>
            <a:r>
              <a:rPr lang="cs-CZ" dirty="0" err="1" smtClean="0"/>
              <a:t>roentgenovské</a:t>
            </a:r>
            <a:r>
              <a:rPr lang="cs-CZ" dirty="0" smtClean="0"/>
              <a:t> X </a:t>
            </a:r>
            <a:r>
              <a:rPr lang="cs-CZ" dirty="0"/>
              <a:t>a anihilační </a:t>
            </a:r>
            <a:r>
              <a:rPr lang="cs-CZ" dirty="0" smtClean="0"/>
              <a:t>píky; nutno přidat další vrstvy z lehčích kovů – sendvičové stínění (olovo, kadmium, měď, hliník, plast, dřevo, beton…)</a:t>
            </a:r>
            <a:endParaRPr lang="cs-CZ" dirty="0"/>
          </a:p>
          <a:p>
            <a:endParaRPr lang="cs-CZ" dirty="0"/>
          </a:p>
          <a:p>
            <a:r>
              <a:rPr lang="cs-CZ" dirty="0"/>
              <a:t>U lidí – vzdálenost, čas, stínění – dálkové manipulátory, </a:t>
            </a:r>
            <a:r>
              <a:rPr lang="cs-CZ" b="1" dirty="0"/>
              <a:t>olověné</a:t>
            </a:r>
            <a:r>
              <a:rPr lang="cs-CZ" dirty="0"/>
              <a:t> zábrany, boxy, horké komory s manipulátory apod., rouška, rukavice (gama je většinou doprovodné k alfa, beta)</a:t>
            </a:r>
          </a:p>
        </p:txBody>
      </p:sp>
    </p:spTree>
    <p:extLst>
      <p:ext uri="{BB962C8B-B14F-4D97-AF65-F5344CB8AC3E}">
        <p14:creationId xmlns:p14="http://schemas.microsoft.com/office/powerpoint/2010/main" val="33411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neutronové „záření“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7040"/>
            <a:ext cx="27527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51275" y="1600200"/>
            <a:ext cx="4835525" cy="4781550"/>
          </a:xfrm>
          <a:prstGeom prst="rect">
            <a:avLst/>
          </a:prstGeom>
        </p:spPr>
        <p:txBody>
          <a:bodyPr/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"/>
              <a:defRPr sz="2000" kern="1200" spc="15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kern="1200" spc="1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charset="0"/>
              <a:buChar char="§"/>
              <a:defRPr sz="1600" kern="1200" spc="1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charset="0"/>
              <a:buChar char="§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charset="0"/>
              <a:buChar char="§"/>
              <a:defRPr sz="1300" kern="1200" spc="1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4-Be-9 + 2-He-4 →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en-US" b="1" dirty="0" smtClean="0"/>
              <a:t>→</a:t>
            </a:r>
            <a:r>
              <a:rPr lang="cs-CZ" b="1" dirty="0" smtClean="0"/>
              <a:t> </a:t>
            </a:r>
            <a:r>
              <a:rPr lang="en-US" b="1" dirty="0" smtClean="0"/>
              <a:t>6-C-12 + 0-n-1</a:t>
            </a:r>
            <a:endParaRPr lang="cs-CZ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b="1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b="1" u="sng" dirty="0" smtClean="0"/>
              <a:t>Reakce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 smtClean="0"/>
              <a:t>(</a:t>
            </a:r>
            <a:r>
              <a:rPr lang="cs-CZ" b="1" dirty="0" err="1" smtClean="0"/>
              <a:t>alfa,n</a:t>
            </a:r>
            <a:r>
              <a:rPr lang="cs-CZ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 smtClean="0"/>
              <a:t>(</a:t>
            </a:r>
            <a:r>
              <a:rPr lang="cs-CZ" b="1" dirty="0" err="1" smtClean="0"/>
              <a:t>gama,n</a:t>
            </a:r>
            <a:r>
              <a:rPr lang="cs-CZ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 smtClean="0"/>
              <a:t>(</a:t>
            </a:r>
            <a:r>
              <a:rPr lang="cs-CZ" b="1" dirty="0" err="1" smtClean="0"/>
              <a:t>p,n</a:t>
            </a:r>
            <a:r>
              <a:rPr lang="cs-CZ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 smtClean="0"/>
              <a:t>(</a:t>
            </a:r>
            <a:r>
              <a:rPr lang="cs-CZ" b="1" dirty="0" err="1" smtClean="0"/>
              <a:t>n,štěpení</a:t>
            </a:r>
            <a:r>
              <a:rPr lang="cs-CZ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 err="1" smtClean="0"/>
              <a:t>d+t</a:t>
            </a:r>
            <a:r>
              <a:rPr lang="cs-CZ" b="1" dirty="0" smtClean="0"/>
              <a:t> – fúze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07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Vlastnosti neutronového záření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neutrony nemají elektrický náboj (hmotnost 1u)</a:t>
            </a:r>
          </a:p>
          <a:p>
            <a:pPr>
              <a:lnSpc>
                <a:spcPct val="90000"/>
              </a:lnSpc>
            </a:pPr>
            <a:r>
              <a:rPr lang="cs-CZ" dirty="0"/>
              <a:t>nepřímo ionizující záření – ionizuje až produkt reakce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neutronem, ne sám neutron</a:t>
            </a:r>
          </a:p>
          <a:p>
            <a:pPr>
              <a:lnSpc>
                <a:spcPct val="90000"/>
              </a:lnSpc>
            </a:pPr>
            <a:r>
              <a:rPr lang="cs-CZ" dirty="0"/>
              <a:t>reaguje rozptylem nebo absorpcí</a:t>
            </a:r>
          </a:p>
          <a:p>
            <a:pPr>
              <a:lnSpc>
                <a:spcPct val="90000"/>
              </a:lnSpc>
            </a:pPr>
            <a:r>
              <a:rPr lang="cs-CZ" dirty="0"/>
              <a:t>ve vodě až desítky rozptylů před absorpcí – při každém rozptylu může předávat energii</a:t>
            </a:r>
          </a:p>
          <a:p>
            <a:pPr>
              <a:lnSpc>
                <a:spcPct val="90000"/>
              </a:lnSpc>
            </a:pPr>
            <a:r>
              <a:rPr lang="cs-CZ" dirty="0"/>
              <a:t>pronikavost závisí na energii, materiálu a hustotě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složitá závislost, liší se materiál od materiálu – většinou desítky cm (i metry a desítky m)</a:t>
            </a:r>
          </a:p>
        </p:txBody>
      </p:sp>
    </p:spTree>
    <p:extLst>
      <p:ext uri="{BB962C8B-B14F-4D97-AF65-F5344CB8AC3E}">
        <p14:creationId xmlns:p14="http://schemas.microsoft.com/office/powerpoint/2010/main" val="9009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Stínění neutronů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Obecně: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zpomalit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absorbovat</a:t>
            </a:r>
          </a:p>
          <a:p>
            <a:pPr>
              <a:lnSpc>
                <a:spcPct val="90000"/>
              </a:lnSpc>
            </a:pPr>
            <a:r>
              <a:rPr lang="cs-CZ" dirty="0"/>
              <a:t>Zpomalují nejlépe lehké prvky – H, C, </a:t>
            </a:r>
            <a:r>
              <a:rPr lang="cs-CZ" dirty="0" err="1"/>
              <a:t>Be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Zachycují speciální materiály – B, Cd (ale i H)</a:t>
            </a:r>
          </a:p>
          <a:p>
            <a:pPr>
              <a:lnSpc>
                <a:spcPct val="90000"/>
              </a:lnSpc>
            </a:pPr>
            <a:r>
              <a:rPr lang="cs-CZ" dirty="0"/>
              <a:t>voda, </a:t>
            </a:r>
            <a:r>
              <a:rPr lang="cs-CZ" b="1" dirty="0" err="1"/>
              <a:t>polyethylen</a:t>
            </a:r>
            <a:r>
              <a:rPr lang="cs-CZ" dirty="0"/>
              <a:t> (dopovaný bórem – C3)</a:t>
            </a:r>
          </a:p>
          <a:p>
            <a:pPr>
              <a:lnSpc>
                <a:spcPct val="90000"/>
              </a:lnSpc>
            </a:pPr>
            <a:r>
              <a:rPr lang="cs-CZ" dirty="0"/>
              <a:t>olovo je pro neutrony jako máslo pro nůž</a:t>
            </a:r>
          </a:p>
          <a:p>
            <a:pPr>
              <a:lnSpc>
                <a:spcPct val="90000"/>
              </a:lnSpc>
            </a:pPr>
            <a:r>
              <a:rPr lang="cs-CZ" dirty="0"/>
              <a:t>dostínit záchytové píky gama záření (</a:t>
            </a:r>
            <a:r>
              <a:rPr lang="cs-CZ" dirty="0" err="1"/>
              <a:t>Pb</a:t>
            </a:r>
            <a:r>
              <a:rPr 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dirty="0"/>
              <a:t>U lidí – vzdálenost, čas, stínění (</a:t>
            </a:r>
            <a:r>
              <a:rPr lang="cs-CZ" b="1" dirty="0"/>
              <a:t>voda</a:t>
            </a:r>
            <a:r>
              <a:rPr lang="cs-CZ" dirty="0"/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1158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přeměny (rozpadu)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CC1C4-946B-4844-8D79-7B5BFDF99C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23003"/>
            <a:ext cx="45386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Radiační ochrana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Atomový zákon 18/97 Sb. </a:t>
            </a:r>
            <a:r>
              <a:rPr lang="cs-CZ" dirty="0" err="1"/>
              <a:t>v.z.p.p</a:t>
            </a:r>
            <a:r>
              <a:rPr lang="cs-CZ" dirty="0"/>
              <a:t>. a prováděcí vyhlášky SÚJB (zejm. 307/02)</a:t>
            </a:r>
          </a:p>
          <a:p>
            <a:r>
              <a:rPr lang="cs-CZ" dirty="0"/>
              <a:t>Princip ALARA</a:t>
            </a:r>
          </a:p>
          <a:p>
            <a:endParaRPr lang="cs-CZ" dirty="0"/>
          </a:p>
          <a:p>
            <a:r>
              <a:rPr lang="cs-CZ" b="1" dirty="0"/>
              <a:t>Vzdálenost</a:t>
            </a:r>
          </a:p>
          <a:p>
            <a:r>
              <a:rPr lang="cs-CZ" b="1" dirty="0"/>
              <a:t>Stínění</a:t>
            </a:r>
          </a:p>
          <a:p>
            <a:r>
              <a:rPr lang="cs-CZ" b="1" dirty="0" smtClean="0"/>
              <a:t>Čas</a:t>
            </a:r>
          </a:p>
          <a:p>
            <a:endParaRPr lang="cs-CZ" b="1" dirty="0"/>
          </a:p>
          <a:p>
            <a:r>
              <a:rPr lang="cs-CZ" dirty="0" smtClean="0"/>
              <a:t>Princip zdůvodnění</a:t>
            </a:r>
          </a:p>
          <a:p>
            <a:r>
              <a:rPr lang="cs-CZ" dirty="0" smtClean="0"/>
              <a:t>Princip optimalizace</a:t>
            </a:r>
          </a:p>
          <a:p>
            <a:r>
              <a:rPr lang="cs-CZ" dirty="0" smtClean="0"/>
              <a:t>Dozor a regulace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8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Definice veličin a jednotek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015"/>
            <a:ext cx="8362950" cy="51133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Aktivita </a:t>
            </a:r>
            <a:r>
              <a:rPr lang="cs-CZ" sz="2400" dirty="0" smtClean="0"/>
              <a:t>(veličina, radioaktivita je jev!)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(obecná, plošná, objemová, měrná, nasycená)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Kerma</a:t>
            </a:r>
            <a:r>
              <a:rPr lang="cs-CZ" sz="2400" dirty="0"/>
              <a:t> (+příkon)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Expozice (ozáření) (+příkon)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Absorbovaná dávka</a:t>
            </a:r>
          </a:p>
          <a:p>
            <a:pPr>
              <a:lnSpc>
                <a:spcPct val="80000"/>
              </a:lnSpc>
            </a:pPr>
            <a:r>
              <a:rPr lang="cs-CZ" sz="2400" b="1" dirty="0"/>
              <a:t>Dávkový příkon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Lineární přenos energie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Dávkový ekvivalent (</a:t>
            </a:r>
            <a:r>
              <a:rPr lang="cs-CZ" sz="2400" dirty="0" err="1"/>
              <a:t>ekv</a:t>
            </a:r>
            <a:r>
              <a:rPr lang="cs-CZ" sz="2400" dirty="0"/>
              <a:t>. dávka) (+příkon)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Efektivní dávka (+příkon)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Dávkový úvazek (</a:t>
            </a:r>
            <a:r>
              <a:rPr lang="cs-CZ" sz="2400" dirty="0" err="1"/>
              <a:t>radiotoxicita</a:t>
            </a:r>
            <a:r>
              <a:rPr lang="cs-CZ" sz="2400" dirty="0"/>
              <a:t>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Poločas rozpadu, střední doba života, biologický poločas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Kolektivní dávka</a:t>
            </a:r>
          </a:p>
        </p:txBody>
      </p:sp>
    </p:spTree>
    <p:extLst>
      <p:ext uri="{BB962C8B-B14F-4D97-AF65-F5344CB8AC3E}">
        <p14:creationId xmlns:p14="http://schemas.microsoft.com/office/powerpoint/2010/main" val="21333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Jednotky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err="1"/>
              <a:t>Bequerel</a:t>
            </a:r>
            <a:r>
              <a:rPr lang="cs-CZ" sz="2800" dirty="0"/>
              <a:t>		(1/s)		přesně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Curie		(1/s)		1 </a:t>
            </a:r>
            <a:r>
              <a:rPr lang="cs-CZ" sz="2800" dirty="0" err="1"/>
              <a:t>Ci</a:t>
            </a:r>
            <a:r>
              <a:rPr lang="cs-CZ" sz="2800" dirty="0"/>
              <a:t> = 3.7E10 </a:t>
            </a:r>
            <a:r>
              <a:rPr lang="cs-CZ" sz="2800" dirty="0" err="1"/>
              <a:t>Bq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err="1"/>
              <a:t>Gray</a:t>
            </a:r>
            <a:r>
              <a:rPr lang="cs-CZ" sz="2800" dirty="0"/>
              <a:t> 		(J/kg)	přesně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rad			(J/kg)	1 rad = 0.01 </a:t>
            </a:r>
            <a:r>
              <a:rPr lang="cs-CZ" sz="2800" dirty="0" err="1"/>
              <a:t>Gy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err="1"/>
              <a:t>Sievert</a:t>
            </a:r>
            <a:r>
              <a:rPr lang="cs-CZ" sz="2800" dirty="0"/>
              <a:t> 		(J/kg)	</a:t>
            </a:r>
            <a:r>
              <a:rPr lang="cs-CZ" sz="2800" dirty="0" err="1" smtClean="0"/>
              <a:t>rad.váh</a:t>
            </a:r>
            <a:r>
              <a:rPr lang="cs-CZ" sz="2800" dirty="0"/>
              <a:t>. faktory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Roentgen	(C/kg)	1 R = 0.000258 C/kg</a:t>
            </a:r>
            <a:br>
              <a:rPr lang="cs-CZ" sz="2800" dirty="0"/>
            </a:br>
            <a:r>
              <a:rPr lang="cs-CZ" sz="2800" dirty="0"/>
              <a:t>					... 8.69 </a:t>
            </a:r>
            <a:r>
              <a:rPr lang="cs-CZ" sz="2800" dirty="0" err="1"/>
              <a:t>mGy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err="1"/>
              <a:t>rem</a:t>
            </a:r>
            <a:r>
              <a:rPr lang="cs-CZ" sz="2800" dirty="0"/>
              <a:t>		(J/kg)	1 </a:t>
            </a:r>
            <a:r>
              <a:rPr lang="cs-CZ" sz="2800" dirty="0" err="1"/>
              <a:t>rem</a:t>
            </a:r>
            <a:r>
              <a:rPr lang="cs-CZ" sz="2800" dirty="0"/>
              <a:t> = 0.01 </a:t>
            </a:r>
            <a:r>
              <a:rPr lang="cs-CZ" sz="2800" dirty="0" err="1"/>
              <a:t>Sv</a:t>
            </a:r>
            <a:endParaRPr lang="cs-CZ" sz="2800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6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Limity a dávky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Obyvatelstvo 1mSv/rok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Pracovníci 100mSv/5 let, </a:t>
            </a:r>
            <a:r>
              <a:rPr lang="cs-CZ" sz="2800" dirty="0" smtClean="0"/>
              <a:t>50mSv/rok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Studenti a učni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Těhotné ženy</a:t>
            </a:r>
            <a:endParaRPr lang="cs-CZ" sz="2800" dirty="0"/>
          </a:p>
          <a:p>
            <a:pPr>
              <a:lnSpc>
                <a:spcPct val="90000"/>
              </a:lnSpc>
            </a:pP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0000"/>
                </a:solidFill>
              </a:rPr>
              <a:t>Přírodní radiační pozadí/rok ... 3 </a:t>
            </a:r>
            <a:r>
              <a:rPr lang="cs-CZ" sz="2800" dirty="0" err="1">
                <a:solidFill>
                  <a:srgbClr val="000000"/>
                </a:solidFill>
              </a:rPr>
              <a:t>mSv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sz="2800" dirty="0" smtClean="0">
                <a:solidFill>
                  <a:srgbClr val="000000"/>
                </a:solidFill>
              </a:rPr>
              <a:t/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(</a:t>
            </a:r>
            <a:r>
              <a:rPr lang="cs-CZ" sz="2800" dirty="0">
                <a:solidFill>
                  <a:srgbClr val="000000"/>
                </a:solidFill>
              </a:rPr>
              <a:t>0.1-0.4</a:t>
            </a:r>
            <a:r>
              <a:rPr lang="cs-CZ" sz="2800" dirty="0">
                <a:solidFill>
                  <a:srgbClr val="000000"/>
                </a:solidFill>
                <a:latin typeface="Symbol" charset="0"/>
              </a:rPr>
              <a:t>m</a:t>
            </a:r>
            <a:r>
              <a:rPr lang="cs-CZ" sz="2800" dirty="0">
                <a:solidFill>
                  <a:srgbClr val="000000"/>
                </a:solidFill>
              </a:rPr>
              <a:t>Sv/h)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0000"/>
                </a:solidFill>
              </a:rPr>
              <a:t>RTG střev ... 4 </a:t>
            </a:r>
            <a:r>
              <a:rPr lang="cs-CZ" sz="2800" dirty="0" err="1">
                <a:solidFill>
                  <a:srgbClr val="000000"/>
                </a:solidFill>
              </a:rPr>
              <a:t>mSv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0000"/>
                </a:solidFill>
              </a:rPr>
              <a:t>RTG žaludku ... 2.4 </a:t>
            </a:r>
            <a:r>
              <a:rPr lang="cs-CZ" sz="2800" dirty="0" err="1">
                <a:solidFill>
                  <a:srgbClr val="000000"/>
                </a:solidFill>
              </a:rPr>
              <a:t>mSv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0000"/>
                </a:solidFill>
              </a:rPr>
              <a:t>RTG kyčlí ... 1.7 </a:t>
            </a:r>
            <a:r>
              <a:rPr lang="cs-CZ" sz="2800" dirty="0" err="1">
                <a:solidFill>
                  <a:srgbClr val="000000"/>
                </a:solidFill>
              </a:rPr>
              <a:t>mSv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0000"/>
                </a:solidFill>
              </a:rPr>
              <a:t>Pracovník JE Dukovany/rok ... 0.4 </a:t>
            </a:r>
            <a:r>
              <a:rPr lang="cs-CZ" sz="2800" dirty="0" err="1">
                <a:solidFill>
                  <a:srgbClr val="000000"/>
                </a:solidFill>
              </a:rPr>
              <a:t>mSv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0000"/>
                </a:solidFill>
              </a:rPr>
              <a:t>3 lety </a:t>
            </a:r>
            <a:r>
              <a:rPr lang="cs-CZ" sz="2800" dirty="0" err="1">
                <a:solidFill>
                  <a:srgbClr val="000000"/>
                </a:solidFill>
              </a:rPr>
              <a:t>nadzvuk</a:t>
            </a:r>
            <a:r>
              <a:rPr lang="cs-CZ" sz="2800" dirty="0">
                <a:solidFill>
                  <a:srgbClr val="000000"/>
                </a:solidFill>
              </a:rPr>
              <a:t>. letadlem Praha - USA ... </a:t>
            </a:r>
            <a:r>
              <a:rPr lang="cs-CZ" sz="2800" dirty="0" smtClean="0">
                <a:solidFill>
                  <a:srgbClr val="000000"/>
                </a:solidFill>
              </a:rPr>
              <a:t/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0.38 </a:t>
            </a:r>
            <a:r>
              <a:rPr lang="cs-CZ" sz="2800" dirty="0" err="1">
                <a:solidFill>
                  <a:srgbClr val="000000"/>
                </a:solidFill>
              </a:rPr>
              <a:t>mSv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0000"/>
                </a:solidFill>
              </a:rPr>
              <a:t>Obyvatelstvo v okolí JE Dukovany/rok ... </a:t>
            </a:r>
            <a:r>
              <a:rPr lang="cs-CZ" sz="2800" dirty="0" smtClean="0">
                <a:solidFill>
                  <a:srgbClr val="000000"/>
                </a:solidFill>
              </a:rPr>
              <a:t/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0.005 </a:t>
            </a:r>
            <a:r>
              <a:rPr lang="cs-CZ" sz="2800" dirty="0" err="1">
                <a:solidFill>
                  <a:srgbClr val="000000"/>
                </a:solidFill>
              </a:rPr>
              <a:t>mSv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0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100">
                <a:solidFill>
                  <a:schemeClr val="tx2"/>
                </a:solidFill>
              </a:rPr>
              <a:t>Karel Katovský, Vysoké učení technické v Brně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BCB950-1148-3A4C-8ABE-D524043BAAB8}" type="slidenum">
              <a:rPr lang="cs-CZ" sz="1100">
                <a:solidFill>
                  <a:schemeClr val="tx2"/>
                </a:solidFill>
              </a:rPr>
              <a:pPr eaLnBrk="1" hangingPunct="1"/>
              <a:t>2</a:t>
            </a:fld>
            <a:endParaRPr lang="cs-CZ" sz="1100">
              <a:solidFill>
                <a:schemeClr val="tx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>
                <a:ea typeface="+mj-ea"/>
                <a:cs typeface="+mj-cs"/>
              </a:rPr>
              <a:t>přednáška</a:t>
            </a:r>
            <a:endParaRPr lang="cs-CZ"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Motivace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smtClean="0"/>
              <a:t>Interakce ionizujícího záření s látkou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smtClean="0"/>
              <a:t>Jednotky a veličiny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smtClean="0"/>
              <a:t>Účinky záření na materiál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smtClean="0"/>
              <a:t>Účinky záření na živé organizmy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smtClean="0"/>
              <a:t>Stínění a ochrana před zářením</a:t>
            </a:r>
          </a:p>
          <a:p>
            <a:pPr marL="44450" indent="0" eaLnBrk="1" hangingPunct="1"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Účinky záření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cs-CZ"/>
              <a:t>prvek (monoatomární)</a:t>
            </a:r>
          </a:p>
          <a:p>
            <a:r>
              <a:rPr lang="cs-CZ"/>
              <a:t>molekula, chemická látka</a:t>
            </a:r>
          </a:p>
          <a:p>
            <a:r>
              <a:rPr lang="cs-CZ"/>
              <a:t>biologická živá tkáň</a:t>
            </a:r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941763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69995" name="Group 11"/>
          <p:cNvGrpSpPr>
            <a:grpSpLocks/>
          </p:cNvGrpSpPr>
          <p:nvPr/>
        </p:nvGrpSpPr>
        <p:grpSpPr bwMode="auto">
          <a:xfrm>
            <a:off x="323850" y="3213100"/>
            <a:ext cx="4575175" cy="3248025"/>
            <a:chOff x="204" y="2024"/>
            <a:chExt cx="2882" cy="2046"/>
          </a:xfrm>
        </p:grpSpPr>
        <p:pic>
          <p:nvPicPr>
            <p:cNvPr id="16999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024"/>
              <a:ext cx="2858" cy="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999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3566"/>
              <a:ext cx="284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999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793"/>
              <a:ext cx="288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25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Účinky záření na materiál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zejména gama záření a neutrony</a:t>
            </a:r>
          </a:p>
          <a:p>
            <a:r>
              <a:rPr lang="cs-CZ" sz="2800" dirty="0"/>
              <a:t>omezeně beta</a:t>
            </a:r>
          </a:p>
          <a:p>
            <a:r>
              <a:rPr lang="cs-CZ" sz="2800" dirty="0"/>
              <a:t>alfa se zachytí na povrchu materiálu</a:t>
            </a:r>
          </a:p>
          <a:p>
            <a:r>
              <a:rPr lang="cs-CZ" sz="2800" dirty="0"/>
              <a:t>Nejhorší je směsné pole n-g (reaktor), zejména rychlé neutrony</a:t>
            </a:r>
          </a:p>
          <a:p>
            <a:r>
              <a:rPr lang="cs-CZ" sz="2800" dirty="0"/>
              <a:t>Horší pro krystalické látky</a:t>
            </a:r>
          </a:p>
          <a:p>
            <a:pPr lvl="1"/>
            <a:r>
              <a:rPr lang="cs-CZ" sz="2400" dirty="0"/>
              <a:t>železo, grafit</a:t>
            </a:r>
          </a:p>
          <a:p>
            <a:r>
              <a:rPr lang="cs-CZ" sz="2800" dirty="0"/>
              <a:t>Atestační plus svědečný program (zejména TN)</a:t>
            </a:r>
          </a:p>
        </p:txBody>
      </p:sp>
    </p:spTree>
    <p:extLst>
      <p:ext uri="{BB962C8B-B14F-4D97-AF65-F5344CB8AC3E}">
        <p14:creationId xmlns:p14="http://schemas.microsoft.com/office/powerpoint/2010/main" val="10981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Účinky záření na materiál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781550"/>
          </a:xfrm>
        </p:spPr>
        <p:txBody>
          <a:bodyPr>
            <a:normAutofit/>
          </a:bodyPr>
          <a:lstStyle/>
          <a:p>
            <a:r>
              <a:rPr lang="cs-CZ" sz="2800" dirty="0"/>
              <a:t>Gama</a:t>
            </a:r>
          </a:p>
          <a:p>
            <a:pPr lvl="1"/>
            <a:r>
              <a:rPr lang="cs-CZ" sz="2400" dirty="0"/>
              <a:t>zejména radiační ohřev</a:t>
            </a:r>
          </a:p>
          <a:p>
            <a:r>
              <a:rPr lang="cs-CZ" sz="2800" dirty="0"/>
              <a:t>Neutrony</a:t>
            </a:r>
          </a:p>
          <a:p>
            <a:pPr lvl="1"/>
            <a:r>
              <a:rPr lang="cs-CZ" sz="2400" dirty="0"/>
              <a:t>poruchy krystalické mřížky</a:t>
            </a:r>
          </a:p>
          <a:p>
            <a:pPr lvl="1"/>
            <a:r>
              <a:rPr lang="cs-CZ" sz="2400" dirty="0"/>
              <a:t>změny v chemické struktuře mřížky (záchyt n) – </a:t>
            </a:r>
            <a:r>
              <a:rPr lang="cs-CZ" sz="2400" dirty="0" err="1"/>
              <a:t>Mn</a:t>
            </a:r>
            <a:r>
              <a:rPr lang="cs-CZ" sz="2400" dirty="0"/>
              <a:t>, Co, Ni</a:t>
            </a:r>
          </a:p>
          <a:p>
            <a:pPr lvl="1"/>
            <a:r>
              <a:rPr lang="cs-CZ" sz="2400" dirty="0"/>
              <a:t>změna pružnosti – zvyšuje se pevnost a křehkost</a:t>
            </a:r>
          </a:p>
          <a:p>
            <a:pPr lvl="1"/>
            <a:r>
              <a:rPr lang="en-US" sz="2400" dirty="0"/>
              <a:t>creeping, swelling</a:t>
            </a:r>
          </a:p>
          <a:p>
            <a:pPr lvl="1"/>
            <a:r>
              <a:rPr lang="cs-CZ" sz="2400" dirty="0"/>
              <a:t>možnost spontánní rekrystalizace nebo křehkého lomu</a:t>
            </a:r>
          </a:p>
        </p:txBody>
      </p:sp>
    </p:spTree>
    <p:extLst>
      <p:ext uri="{BB962C8B-B14F-4D97-AF65-F5344CB8AC3E}">
        <p14:creationId xmlns:p14="http://schemas.microsoft.com/office/powerpoint/2010/main" val="1463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Biologické účinky záření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Vnější ozáření (gama, neutrony)</a:t>
            </a:r>
          </a:p>
          <a:p>
            <a:pPr>
              <a:lnSpc>
                <a:spcPct val="90000"/>
              </a:lnSpc>
            </a:pPr>
            <a:r>
              <a:rPr lang="cs-CZ" sz="2800"/>
              <a:t>Vnitřní ozáření (alfa, beta)</a:t>
            </a:r>
          </a:p>
          <a:p>
            <a:pPr>
              <a:lnSpc>
                <a:spcPct val="90000"/>
              </a:lnSpc>
            </a:pPr>
            <a:r>
              <a:rPr lang="cs-CZ" sz="2800"/>
              <a:t>Kritická cesta radionuklidu, kritický orgán</a:t>
            </a:r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Ozáření buňky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Fyzikální stádium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Fyzikálně-chemické stádium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Chemické stádium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Biologické stádium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Reparační stádium</a:t>
            </a:r>
          </a:p>
        </p:txBody>
      </p:sp>
    </p:spTree>
    <p:extLst>
      <p:ext uri="{BB962C8B-B14F-4D97-AF65-F5344CB8AC3E}">
        <p14:creationId xmlns:p14="http://schemas.microsoft.com/office/powerpoint/2010/main" val="29054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Fyzikální stádium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3600" dirty="0"/>
              <a:t>absorpce energie v buňce - excitace a ionizace atomů a molekul</a:t>
            </a:r>
          </a:p>
          <a:p>
            <a:pPr>
              <a:lnSpc>
                <a:spcPct val="90000"/>
              </a:lnSpc>
            </a:pPr>
            <a:r>
              <a:rPr lang="cs-CZ" sz="3600" dirty="0"/>
              <a:t>interakce, které nevedou  přímo </a:t>
            </a:r>
            <a:br>
              <a:rPr lang="cs-CZ" sz="3600" dirty="0"/>
            </a:br>
            <a:r>
              <a:rPr lang="cs-CZ" sz="3600" dirty="0"/>
              <a:t>k ionizacím a excitacím (tvorba párů, jaderné reakce) produkují částice, které také excitují a ionizují atomy a molekuly</a:t>
            </a:r>
          </a:p>
          <a:p>
            <a:pPr>
              <a:lnSpc>
                <a:spcPct val="90000"/>
              </a:lnSpc>
            </a:pPr>
            <a:r>
              <a:rPr lang="cs-CZ" sz="3600" dirty="0"/>
              <a:t>Vzniká tzv. stopa částice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(</a:t>
            </a:r>
            <a:r>
              <a:rPr lang="cs-CZ" sz="3600" dirty="0"/>
              <a:t>závisí na LET)</a:t>
            </a:r>
          </a:p>
          <a:p>
            <a:pPr>
              <a:lnSpc>
                <a:spcPct val="90000"/>
              </a:lnSpc>
            </a:pPr>
            <a:r>
              <a:rPr lang="cs-CZ" dirty="0"/>
              <a:t>Tento primární proces trvá cca 10</a:t>
            </a:r>
            <a:r>
              <a:rPr lang="cs-CZ" baseline="30000" dirty="0"/>
              <a:t>-16</a:t>
            </a:r>
            <a:r>
              <a:rPr lang="cs-CZ" dirty="0"/>
              <a:t> – 10</a:t>
            </a:r>
            <a:r>
              <a:rPr lang="cs-CZ" baseline="30000" dirty="0"/>
              <a:t>-14 </a:t>
            </a:r>
            <a:r>
              <a:rPr lang="cs-CZ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079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Fyzikálně-chemické stádium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Pří interakci iontů s molekulami dochází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 </a:t>
            </a:r>
            <a:r>
              <a:rPr lang="cs-CZ" sz="2800" dirty="0"/>
              <a:t>disociaci molekul a vzniků radikálů</a:t>
            </a:r>
          </a:p>
          <a:p>
            <a:r>
              <a:rPr lang="cs-CZ" sz="2800" dirty="0"/>
              <a:t>Z vody vznikají např. kationty H</a:t>
            </a:r>
            <a:r>
              <a:rPr lang="cs-CZ" sz="2800" baseline="30000" dirty="0"/>
              <a:t>+</a:t>
            </a:r>
            <a:r>
              <a:rPr lang="cs-CZ" sz="2800" dirty="0"/>
              <a:t>, hydroxylové anionty OH</a:t>
            </a:r>
            <a:r>
              <a:rPr lang="cs-CZ" sz="2800" baseline="30000" dirty="0"/>
              <a:t>-</a:t>
            </a:r>
            <a:r>
              <a:rPr lang="cs-CZ" sz="2800" dirty="0"/>
              <a:t> a další nestabilní produkty H</a:t>
            </a:r>
            <a:r>
              <a:rPr lang="cs-CZ" sz="2800" baseline="-25000" dirty="0"/>
              <a:t>2</a:t>
            </a:r>
            <a:r>
              <a:rPr lang="cs-CZ" sz="2800" dirty="0"/>
              <a:t>O</a:t>
            </a:r>
            <a:r>
              <a:rPr lang="cs-CZ" sz="2800" baseline="-25000" dirty="0"/>
              <a:t>2</a:t>
            </a:r>
            <a:r>
              <a:rPr lang="cs-CZ" sz="2800" dirty="0"/>
              <a:t>, HO</a:t>
            </a:r>
            <a:r>
              <a:rPr lang="cs-CZ" sz="2800" baseline="-25000" dirty="0"/>
              <a:t>2</a:t>
            </a:r>
          </a:p>
          <a:p>
            <a:r>
              <a:rPr lang="pt-BR" sz="2800" dirty="0"/>
              <a:t>Tento proces trvá cca 10</a:t>
            </a:r>
            <a:r>
              <a:rPr lang="pt-BR" sz="2800" baseline="30000" dirty="0"/>
              <a:t>-14</a:t>
            </a:r>
            <a:r>
              <a:rPr lang="pt-BR" sz="2800" dirty="0"/>
              <a:t> – 10</a:t>
            </a:r>
            <a:r>
              <a:rPr lang="pt-BR" sz="2800" baseline="30000" dirty="0"/>
              <a:t>-10</a:t>
            </a:r>
            <a:r>
              <a:rPr lang="pt-BR" sz="2800" dirty="0"/>
              <a:t> 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334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Chemické stádium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Ionty, radikály a excitované atomy interagují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 </a:t>
            </a:r>
            <a:r>
              <a:rPr lang="cs-CZ" sz="2800" dirty="0"/>
              <a:t>molekulami buňky</a:t>
            </a:r>
          </a:p>
          <a:p>
            <a:r>
              <a:rPr lang="cs-CZ" sz="2800" dirty="0"/>
              <a:t>Vznikají jednoduché a dvojité zlomy DNA a RNA</a:t>
            </a:r>
          </a:p>
          <a:p>
            <a:r>
              <a:rPr lang="pt-BR" sz="2800" dirty="0"/>
              <a:t>Tento proces trvá cca 10</a:t>
            </a:r>
            <a:r>
              <a:rPr lang="pt-BR" sz="2800" baseline="30000" dirty="0"/>
              <a:t>-3</a:t>
            </a:r>
            <a:r>
              <a:rPr lang="pt-BR" sz="2800" dirty="0"/>
              <a:t> – 10 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780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Biologické stádium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Buňky se dále dělí</a:t>
            </a:r>
          </a:p>
          <a:p>
            <a:r>
              <a:rPr lang="cs-CZ" sz="2800" dirty="0"/>
              <a:t>Změny na DNA a dalších částech buňky mohou způsobit změny na jednotlivých orgánech a organizmu jako celku</a:t>
            </a:r>
          </a:p>
          <a:p>
            <a:r>
              <a:rPr lang="cs-CZ" sz="2800" dirty="0"/>
              <a:t>By-</a:t>
            </a:r>
            <a:r>
              <a:rPr lang="cs-CZ" sz="2800" dirty="0" err="1"/>
              <a:t>standers</a:t>
            </a:r>
            <a:r>
              <a:rPr lang="cs-CZ" sz="2800" dirty="0"/>
              <a:t> </a:t>
            </a:r>
            <a:r>
              <a:rPr lang="cs-CZ" sz="2800" dirty="0" err="1"/>
              <a:t>effect</a:t>
            </a:r>
            <a:r>
              <a:rPr lang="cs-CZ" sz="2800" dirty="0"/>
              <a:t> – poškození neozářených</a:t>
            </a:r>
          </a:p>
          <a:p>
            <a:r>
              <a:rPr lang="cs-CZ" sz="2800" dirty="0"/>
              <a:t>Biologické stádium trvá od stovek sekund (při akutním poškození) až roky</a:t>
            </a:r>
          </a:p>
        </p:txBody>
      </p:sp>
    </p:spTree>
    <p:extLst>
      <p:ext uri="{BB962C8B-B14F-4D97-AF65-F5344CB8AC3E}">
        <p14:creationId xmlns:p14="http://schemas.microsoft.com/office/powerpoint/2010/main" val="19425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Reparační stádium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působí antioxidanty</a:t>
            </a:r>
          </a:p>
          <a:p>
            <a:r>
              <a:rPr lang="cs-CZ" sz="2800" dirty="0"/>
              <a:t>dochází k enzymatickým procesům, jimiž jsou napravovány poškozené struktury DNA</a:t>
            </a:r>
          </a:p>
          <a:p>
            <a:r>
              <a:rPr lang="cs-CZ" sz="2800" dirty="0"/>
              <a:t>buňka může během několika hodin od ozáření obnovit svou schopnost dělení</a:t>
            </a:r>
          </a:p>
          <a:p>
            <a:r>
              <a:rPr lang="cs-CZ" sz="2800" dirty="0"/>
              <a:t>může dojít k chybné reparaci a vzniku mutací</a:t>
            </a:r>
          </a:p>
          <a:p>
            <a:r>
              <a:rPr lang="cs-CZ" sz="2800" dirty="0" err="1"/>
              <a:t>apoptóza</a:t>
            </a:r>
            <a:r>
              <a:rPr lang="cs-CZ" sz="2800" dirty="0"/>
              <a:t> – řízený zánik buňky (gen p53) </a:t>
            </a:r>
            <a:br>
              <a:rPr lang="cs-CZ" sz="2800" dirty="0"/>
            </a:br>
            <a:r>
              <a:rPr lang="cs-CZ" sz="2800" dirty="0"/>
              <a:t>(mrtvá buňka – dobrá buňka)</a:t>
            </a:r>
          </a:p>
        </p:txBody>
      </p:sp>
    </p:spTree>
    <p:extLst>
      <p:ext uri="{BB962C8B-B14F-4D97-AF65-F5344CB8AC3E}">
        <p14:creationId xmlns:p14="http://schemas.microsoft.com/office/powerpoint/2010/main" val="40327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Křivka přežití mikrobů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/>
              <a:t>Haloferax </a:t>
            </a:r>
            <a:br>
              <a:rPr lang="cs-CZ"/>
            </a:br>
            <a:r>
              <a:rPr lang="cs-CZ"/>
              <a:t>volcanii (●)</a:t>
            </a:r>
          </a:p>
          <a:p>
            <a:pPr marL="0" indent="0">
              <a:buFontTx/>
              <a:buNone/>
            </a:pPr>
            <a:endParaRPr lang="cs-CZ"/>
          </a:p>
          <a:p>
            <a:pPr marL="0" indent="0">
              <a:buFontTx/>
              <a:buNone/>
            </a:pPr>
            <a:r>
              <a:rPr lang="cs-CZ"/>
              <a:t>Halobacterium </a:t>
            </a:r>
            <a:br>
              <a:rPr lang="cs-CZ"/>
            </a:br>
            <a:r>
              <a:rPr lang="cs-CZ"/>
              <a:t>salinarium (■)</a:t>
            </a:r>
          </a:p>
          <a:p>
            <a:pPr marL="0" indent="0">
              <a:buFontTx/>
              <a:buNone/>
            </a:pPr>
            <a:endParaRPr lang="cs-CZ"/>
          </a:p>
          <a:p>
            <a:pPr marL="0" indent="0">
              <a:buFontTx/>
              <a:buNone/>
            </a:pPr>
            <a:r>
              <a:rPr lang="cs-CZ"/>
              <a:t>Escherichia </a:t>
            </a:r>
            <a:br>
              <a:rPr lang="cs-CZ"/>
            </a:br>
            <a:r>
              <a:rPr lang="cs-CZ"/>
              <a:t>coli (▲) </a:t>
            </a:r>
          </a:p>
        </p:txBody>
      </p:sp>
      <p:pic>
        <p:nvPicPr>
          <p:cNvPr id="179204" name="Picture 4" descr="Křivky přežití 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63373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 descr="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345362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cs-CZ" sz="4800" b="1" smtClean="0"/>
              <a:t>ALFA</a:t>
            </a:r>
            <a:endParaRPr lang="cs-CZ" sz="4800" b="1"/>
          </a:p>
        </p:txBody>
      </p:sp>
      <p:pic>
        <p:nvPicPr>
          <p:cNvPr id="6" name="Picture 5" descr="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28527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Vlivy záření na organizmus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4330700" cy="4525963"/>
          </a:xfrm>
        </p:spPr>
        <p:txBody>
          <a:bodyPr/>
          <a:lstStyle/>
          <a:p>
            <a:r>
              <a:rPr lang="cs-CZ"/>
              <a:t>Deterministické účinky</a:t>
            </a:r>
          </a:p>
          <a:p>
            <a:r>
              <a:rPr lang="cs-CZ"/>
              <a:t>Stochastické účinky</a:t>
            </a:r>
          </a:p>
        </p:txBody>
      </p:sp>
      <p:pic>
        <p:nvPicPr>
          <p:cNvPr id="180229" name="Picture 5" descr="RadiacniUcin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84963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849813" y="1412875"/>
            <a:ext cx="39703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/>
              <a:t>časné účinky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/>
              <a:t>pozdní účinky</a:t>
            </a:r>
          </a:p>
        </p:txBody>
      </p:sp>
    </p:spTree>
    <p:extLst>
      <p:ext uri="{BB962C8B-B14F-4D97-AF65-F5344CB8AC3E}">
        <p14:creationId xmlns:p14="http://schemas.microsoft.com/office/powerpoint/2010/main" val="16079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Účinky záření na DNA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6769100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Zdravotní účinky záření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r>
              <a:rPr lang="cs-CZ" sz="2400" dirty="0"/>
              <a:t>detekovatelné individuálně od 500 </a:t>
            </a:r>
            <a:r>
              <a:rPr lang="cs-CZ" sz="2400" dirty="0" err="1"/>
              <a:t>mSv</a:t>
            </a:r>
            <a:endParaRPr lang="cs-CZ" sz="2400" dirty="0"/>
          </a:p>
          <a:p>
            <a:r>
              <a:rPr lang="cs-CZ" sz="2400" dirty="0"/>
              <a:t>Dávky &gt; 2 </a:t>
            </a:r>
            <a:r>
              <a:rPr lang="cs-CZ" sz="2400" dirty="0" err="1"/>
              <a:t>Sv</a:t>
            </a:r>
            <a:endParaRPr lang="cs-CZ" sz="2400" dirty="0"/>
          </a:p>
          <a:p>
            <a:pPr lvl="1"/>
            <a:r>
              <a:rPr lang="cs-CZ" sz="2000" dirty="0"/>
              <a:t>kostní dřeň</a:t>
            </a:r>
          </a:p>
          <a:p>
            <a:pPr lvl="1"/>
            <a:r>
              <a:rPr lang="cs-CZ" sz="2000" dirty="0"/>
              <a:t>žaludek, tlusté střevo</a:t>
            </a:r>
          </a:p>
          <a:p>
            <a:pPr lvl="1"/>
            <a:r>
              <a:rPr lang="cs-CZ" sz="2000" dirty="0"/>
              <a:t>kůže</a:t>
            </a:r>
          </a:p>
          <a:p>
            <a:pPr lvl="1"/>
            <a:r>
              <a:rPr lang="cs-CZ" sz="2000" dirty="0"/>
              <a:t>dočasná sterilita u mužů (roky)</a:t>
            </a:r>
          </a:p>
          <a:p>
            <a:pPr lvl="1"/>
            <a:r>
              <a:rPr lang="cs-CZ" sz="2000" dirty="0"/>
              <a:t>poškození plodu (od desítek </a:t>
            </a:r>
            <a:r>
              <a:rPr lang="cs-CZ" sz="2000" dirty="0" err="1"/>
              <a:t>mSv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nádorová onemocnění</a:t>
            </a:r>
          </a:p>
          <a:p>
            <a:pPr lvl="2"/>
            <a:r>
              <a:rPr lang="cs-CZ" sz="1800" dirty="0"/>
              <a:t>kostní dřeň, žaludek, tlusté střevo, štítná a mléčná žláza</a:t>
            </a:r>
          </a:p>
        </p:txBody>
      </p:sp>
    </p:spTree>
    <p:extLst>
      <p:ext uri="{BB962C8B-B14F-4D97-AF65-F5344CB8AC3E}">
        <p14:creationId xmlns:p14="http://schemas.microsoft.com/office/powerpoint/2010/main" val="37697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Jevy ovlivňující účinky záření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Teplota</a:t>
            </a:r>
          </a:p>
          <a:p>
            <a:r>
              <a:rPr lang="cs-CZ" sz="2800" dirty="0"/>
              <a:t>Předchozí ozáření</a:t>
            </a:r>
          </a:p>
          <a:p>
            <a:r>
              <a:rPr lang="cs-CZ" sz="2800" dirty="0"/>
              <a:t>Přítomnost kyslíku v tkáni</a:t>
            </a:r>
          </a:p>
          <a:p>
            <a:r>
              <a:rPr lang="cs-CZ" sz="2800" dirty="0" err="1"/>
              <a:t>Radioprotektika</a:t>
            </a:r>
            <a:endParaRPr lang="cs-CZ" sz="2800" dirty="0"/>
          </a:p>
          <a:p>
            <a:r>
              <a:rPr lang="cs-CZ" sz="2800" dirty="0"/>
              <a:t>Stáří jedince</a:t>
            </a:r>
          </a:p>
          <a:p>
            <a:r>
              <a:rPr lang="cs-CZ" sz="2800" dirty="0"/>
              <a:t>Nejasný vliv malých dávek - </a:t>
            </a:r>
            <a:r>
              <a:rPr lang="cs-CZ" sz="2800" dirty="0" err="1"/>
              <a:t>hormese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724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jadernývýbuc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213100"/>
            <a:ext cx="2292350" cy="1527175"/>
          </a:xfrm>
          <a:noFill/>
        </p:spPr>
      </p:pic>
      <p:pic>
        <p:nvPicPr>
          <p:cNvPr id="146441" name="Picture 9" descr="JE Zwentendor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4876800"/>
            <a:ext cx="2641600" cy="1981200"/>
          </a:xfrm>
          <a:noFill/>
        </p:spPr>
      </p:pic>
      <p:pic>
        <p:nvPicPr>
          <p:cNvPr id="146444" name="Picture 12" descr="pruneřov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0" y="3716338"/>
            <a:ext cx="2381250" cy="1608137"/>
          </a:xfrm>
          <a:noFill/>
        </p:spPr>
      </p:pic>
      <p:pic>
        <p:nvPicPr>
          <p:cNvPr id="146448" name="Picture 16" descr="SLU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95388"/>
            <a:ext cx="230346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51" name="Picture 19" descr="domeč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267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53" name="Picture 21" descr="potraviny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13100"/>
            <a:ext cx="3076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64" name="Rectangle 2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65" name="Rectangle 2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46458" name="Picture 26" descr="Leksellův gamma nů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26876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60" name="Picture 28" descr="11__03_~280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1498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AutoShape 31" descr="Z"/>
          <p:cNvSpPr>
            <a:spLocks noChangeAspect="1" noChangeArrowheads="1"/>
          </p:cNvSpPr>
          <p:nvPr/>
        </p:nvSpPr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9" name="AutoShape 33" descr="Z"/>
          <p:cNvSpPr>
            <a:spLocks noChangeAspect="1" noChangeArrowheads="1"/>
          </p:cNvSpPr>
          <p:nvPr/>
        </p:nvSpPr>
        <p:spPr bwMode="auto">
          <a:xfrm>
            <a:off x="90488" y="4603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9470" name="Picture 35" descr="Pulcinske_skaly_30-03-02_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57313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7700"/>
          </a:xfrm>
          <a:noFill/>
        </p:spPr>
        <p:txBody>
          <a:bodyPr/>
          <a:lstStyle/>
          <a:p>
            <a:r>
              <a:rPr lang="cs-CZ" sz="2400" b="1" dirty="0" smtClean="0">
                <a:latin typeface="Arial" charset="0"/>
              </a:rPr>
              <a:t>Radioaktivita přirozená a umělá</a:t>
            </a:r>
            <a:endParaRPr lang="cs-CZ" sz="2400" b="1" dirty="0">
              <a:latin typeface="Arial" charset="0"/>
            </a:endParaRPr>
          </a:p>
        </p:txBody>
      </p:sp>
      <p:pic>
        <p:nvPicPr>
          <p:cNvPr id="18" name="Picture 17" descr="pict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73216"/>
            <a:ext cx="1761393" cy="1152128"/>
          </a:xfrm>
          <a:prstGeom prst="rect">
            <a:avLst/>
          </a:prstGeom>
        </p:spPr>
      </p:pic>
      <p:pic>
        <p:nvPicPr>
          <p:cNvPr id="19" name="Picture 2" descr="chernsite"/>
          <p:cNvPicPr>
            <a:picLocks noGrp="1" noChangeAspect="1" noChangeArrowheads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13457"/>
          <a:stretch>
            <a:fillRect/>
          </a:stretch>
        </p:blipFill>
        <p:spPr bwMode="auto">
          <a:xfrm>
            <a:off x="7269385" y="5733256"/>
            <a:ext cx="1839119" cy="1008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7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CC1C4-946B-4844-8D79-7B5BFDF99CB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00400" y="0"/>
            <a:ext cx="5943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cs-CZ" sz="2400" b="1" smtClean="0">
                <a:solidFill>
                  <a:schemeClr val="tx1"/>
                </a:solidFill>
                <a:latin typeface="Arial" charset="0"/>
              </a:rPr>
              <a:t>Porovnání</a:t>
            </a:r>
            <a:r>
              <a:rPr lang="cs-CZ" sz="2400" b="1" smtClean="0">
                <a:latin typeface="Arial" charset="0"/>
              </a:rPr>
              <a:t> </a:t>
            </a:r>
            <a:r>
              <a:rPr lang="cs-CZ" sz="2400" b="1" smtClean="0">
                <a:solidFill>
                  <a:schemeClr val="tx1"/>
                </a:solidFill>
                <a:latin typeface="Arial" charset="0"/>
              </a:rPr>
              <a:t>radioaktivity v prostředí ČR</a:t>
            </a:r>
            <a:endParaRPr lang="cs-CZ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1700213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"/>
              <a:defRPr sz="2000" kern="1200" spc="15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kern="1200" spc="1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charset="0"/>
              <a:buChar char="§"/>
              <a:defRPr sz="1600" kern="1200" spc="1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charset="0"/>
              <a:buChar char="§"/>
              <a:defRPr sz="1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charset="0"/>
              <a:buChar char="§"/>
              <a:defRPr sz="1300" kern="1200" spc="1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smtClean="0">
                <a:latin typeface="Times New Roman" charset="0"/>
              </a:rPr>
              <a:t> </a:t>
            </a:r>
            <a:endParaRPr lang="cs-CZ">
              <a:latin typeface="Times New Roman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cs-CZ" sz="1800">
              <a:latin typeface="Arial" charset="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580063" y="2276475"/>
          <a:ext cx="18573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Picture" r:id="rId3" imgW="4572000" imgH="5681472" progId="Word.Picture.8">
                  <p:embed/>
                </p:oleObj>
              </mc:Choice>
              <mc:Fallback>
                <p:oleObj name="Picture" r:id="rId3" imgW="4572000" imgH="5681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276475"/>
                        <a:ext cx="18573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900113" y="3429000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227763" y="1196975"/>
            <a:ext cx="2808287" cy="1223963"/>
          </a:xfrm>
          <a:prstGeom prst="cloudCallout">
            <a:avLst>
              <a:gd name="adj1" fmla="val -2630"/>
              <a:gd name="adj2" fmla="val 124060"/>
            </a:avLst>
          </a:prstGeom>
          <a:solidFill>
            <a:srgbClr val="E4F3F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cs-CZ" sz="1800" b="1">
                <a:latin typeface="Arial" charset="0"/>
              </a:rPr>
              <a:t>Radon v atmosféře 5 -10 Bq/m</a:t>
            </a:r>
            <a:r>
              <a:rPr lang="cs-CZ" sz="1800" b="1" baseline="30000">
                <a:latin typeface="Arial" charset="0"/>
              </a:rPr>
              <a:t>3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059113" y="1189038"/>
            <a:ext cx="3268662" cy="693737"/>
          </a:xfrm>
          <a:prstGeom prst="wedgeRoundRectCallout">
            <a:avLst>
              <a:gd name="adj1" fmla="val 48106"/>
              <a:gd name="adj2" fmla="val 219338"/>
              <a:gd name="adj3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sz="1800" b="1">
                <a:solidFill>
                  <a:schemeClr val="bg1"/>
                </a:solidFill>
                <a:latin typeface="Arial" charset="0"/>
              </a:rPr>
              <a:t>Radon v budově </a:t>
            </a:r>
          </a:p>
          <a:p>
            <a:pPr eaLnBrk="1" hangingPunct="1"/>
            <a:r>
              <a:rPr lang="cs-CZ" sz="1800" b="1">
                <a:solidFill>
                  <a:schemeClr val="bg1"/>
                </a:solidFill>
                <a:latin typeface="Arial" charset="0"/>
              </a:rPr>
              <a:t>10 -1000 Bq/m</a:t>
            </a:r>
            <a:r>
              <a:rPr lang="cs-CZ" sz="1800" b="1" baseline="300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3573463"/>
            <a:ext cx="2484438" cy="13684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r>
              <a:rPr lang="cs-CZ" sz="1600" b="1">
                <a:latin typeface="Arial" charset="0"/>
              </a:rPr>
              <a:t>Hornina/půda :</a:t>
            </a:r>
          </a:p>
          <a:p>
            <a:pPr eaLnBrk="1" hangingPunct="1"/>
            <a:r>
              <a:rPr lang="cs-CZ" sz="1600" b="1">
                <a:latin typeface="Arial" charset="0"/>
              </a:rPr>
              <a:t>10 000-1000 000 Bq/m</a:t>
            </a:r>
            <a:r>
              <a:rPr lang="cs-CZ" sz="1600" b="1" baseline="30000">
                <a:latin typeface="Arial" charset="0"/>
              </a:rPr>
              <a:t>3</a:t>
            </a:r>
          </a:p>
          <a:p>
            <a:pPr eaLnBrk="1" hangingPunct="1"/>
            <a:r>
              <a:rPr lang="cs-CZ" sz="1600" baseline="30000">
                <a:latin typeface="Arial" charset="0"/>
              </a:rPr>
              <a:t>226</a:t>
            </a:r>
            <a:r>
              <a:rPr lang="cs-CZ" sz="1600">
                <a:latin typeface="Arial" charset="0"/>
              </a:rPr>
              <a:t>Ra, </a:t>
            </a:r>
            <a:r>
              <a:rPr lang="cs-CZ" sz="1600" baseline="30000">
                <a:latin typeface="Arial" charset="0"/>
              </a:rPr>
              <a:t>232</a:t>
            </a:r>
            <a:r>
              <a:rPr lang="cs-CZ" sz="1600">
                <a:latin typeface="Arial" charset="0"/>
              </a:rPr>
              <a:t>Th, </a:t>
            </a:r>
            <a:r>
              <a:rPr lang="cs-CZ" sz="1600" baseline="30000">
                <a:latin typeface="Arial" charset="0"/>
              </a:rPr>
              <a:t>40</a:t>
            </a:r>
            <a:r>
              <a:rPr lang="cs-CZ" sz="1600">
                <a:latin typeface="Arial" charset="0"/>
              </a:rPr>
              <a:t>K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132138" y="2133600"/>
            <a:ext cx="2520950" cy="863600"/>
          </a:xfrm>
          <a:prstGeom prst="wedgeRectCallout">
            <a:avLst>
              <a:gd name="adj1" fmla="val 62028"/>
              <a:gd name="adj2" fmla="val 56616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sz="1600" b="1">
                <a:latin typeface="Arial" charset="0"/>
              </a:rPr>
              <a:t>Stavební materiál</a:t>
            </a:r>
          </a:p>
          <a:p>
            <a:pPr eaLnBrk="1" hangingPunct="1"/>
            <a:r>
              <a:rPr lang="cs-CZ" sz="1600" b="1">
                <a:latin typeface="Arial" charset="0"/>
              </a:rPr>
              <a:t>10 000-1000 000 Bq/m</a:t>
            </a:r>
            <a:r>
              <a:rPr lang="cs-CZ" sz="1600" b="1" baseline="30000">
                <a:latin typeface="Arial" charset="0"/>
              </a:rPr>
              <a:t>3</a:t>
            </a:r>
            <a:r>
              <a:rPr lang="cs-CZ" sz="1600" b="1">
                <a:latin typeface="Arial" charset="0"/>
              </a:rPr>
              <a:t> </a:t>
            </a:r>
            <a:r>
              <a:rPr lang="cs-CZ" sz="1600" b="1" baseline="30000">
                <a:latin typeface="Arial" charset="0"/>
              </a:rPr>
              <a:t>226</a:t>
            </a:r>
            <a:r>
              <a:rPr lang="cs-CZ" sz="1600" b="1">
                <a:latin typeface="Arial" charset="0"/>
              </a:rPr>
              <a:t>Ra, </a:t>
            </a:r>
            <a:r>
              <a:rPr lang="cs-CZ" sz="1600" b="1" baseline="30000">
                <a:latin typeface="Arial" charset="0"/>
              </a:rPr>
              <a:t>232</a:t>
            </a:r>
            <a:r>
              <a:rPr lang="cs-CZ" sz="1600" b="1">
                <a:latin typeface="Arial" charset="0"/>
              </a:rPr>
              <a:t>Th, </a:t>
            </a:r>
            <a:r>
              <a:rPr lang="cs-CZ" sz="1600" b="1" baseline="30000">
                <a:latin typeface="Arial" charset="0"/>
              </a:rPr>
              <a:t>40</a:t>
            </a:r>
            <a:r>
              <a:rPr lang="cs-CZ" sz="1600" b="1">
                <a:latin typeface="Arial" charset="0"/>
              </a:rPr>
              <a:t>K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24175"/>
            <a:ext cx="250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92375"/>
            <a:ext cx="46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435725" y="4508500"/>
            <a:ext cx="2816225" cy="1657350"/>
          </a:xfrm>
          <a:prstGeom prst="cloudCallout">
            <a:avLst>
              <a:gd name="adj1" fmla="val -24676"/>
              <a:gd name="adj2" fmla="val -76551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cs-CZ" sz="1600" b="1">
                <a:latin typeface="Arial" charset="0"/>
              </a:rPr>
              <a:t>Radon ve výšce 1m: 10 000 – </a:t>
            </a:r>
          </a:p>
          <a:p>
            <a:pPr eaLnBrk="1" hangingPunct="1"/>
            <a:r>
              <a:rPr lang="cs-CZ" sz="1600" b="1">
                <a:latin typeface="Arial" charset="0"/>
              </a:rPr>
              <a:t>100 000 Bq/m</a:t>
            </a:r>
            <a:r>
              <a:rPr lang="cs-CZ" sz="1600" b="1" baseline="30000">
                <a:latin typeface="Arial" charset="0"/>
              </a:rPr>
              <a:t>3</a:t>
            </a:r>
          </a:p>
          <a:p>
            <a:pPr eaLnBrk="1" hangingPunct="1"/>
            <a:r>
              <a:rPr lang="cs-CZ" sz="1600" b="1">
                <a:latin typeface="Arial" charset="0"/>
              </a:rPr>
              <a:t>(ale i &gt;1 000 000 Bq/m</a:t>
            </a:r>
            <a:r>
              <a:rPr lang="cs-CZ" sz="1600" b="1" baseline="30000">
                <a:latin typeface="Arial" charset="0"/>
              </a:rPr>
              <a:t>3</a:t>
            </a:r>
            <a:r>
              <a:rPr lang="cs-CZ" sz="1600" b="1">
                <a:latin typeface="Arial" charset="0"/>
              </a:rPr>
              <a:t>)</a:t>
            </a: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-68263" y="177800"/>
            <a:ext cx="3133726" cy="2022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endParaRPr lang="cs-CZ" sz="18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cs-CZ" sz="1800" b="1">
                <a:solidFill>
                  <a:schemeClr val="bg1"/>
                </a:solidFill>
                <a:latin typeface="Arial" charset="0"/>
              </a:rPr>
              <a:t>Černobyl </a:t>
            </a:r>
          </a:p>
          <a:p>
            <a:pPr eaLnBrk="1" hangingPunct="1"/>
            <a:r>
              <a:rPr lang="cs-CZ" sz="1800" b="1">
                <a:solidFill>
                  <a:schemeClr val="bg1"/>
                </a:solidFill>
                <a:latin typeface="Arial" charset="0"/>
              </a:rPr>
              <a:t>10-100 Bq/m</a:t>
            </a:r>
            <a:r>
              <a:rPr lang="cs-CZ" sz="1800" b="1" baseline="300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096963" y="2060575"/>
            <a:ext cx="288925" cy="8636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sz="1800">
              <a:latin typeface="Arial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9050" y="2971800"/>
            <a:ext cx="2381250" cy="415925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800" b="1" baseline="30000">
                <a:solidFill>
                  <a:schemeClr val="bg1"/>
                </a:solidFill>
                <a:latin typeface="Arial" charset="0"/>
              </a:rPr>
              <a:t>137</a:t>
            </a:r>
            <a:r>
              <a:rPr lang="cs-CZ" sz="1800" b="1">
                <a:solidFill>
                  <a:schemeClr val="bg1"/>
                </a:solidFill>
                <a:latin typeface="Arial" charset="0"/>
              </a:rPr>
              <a:t>Cs…5 000 Bq/m</a:t>
            </a:r>
            <a:r>
              <a:rPr lang="cs-CZ" sz="1800" b="1" baseline="300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3348038" y="3500438"/>
            <a:ext cx="2160587" cy="1223962"/>
          </a:xfrm>
          <a:prstGeom prst="wedgeEllipseCallout">
            <a:avLst>
              <a:gd name="adj1" fmla="val -78875"/>
              <a:gd name="adj2" fmla="val -94486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sz="1800" b="1">
                <a:latin typeface="Arial" charset="0"/>
              </a:rPr>
              <a:t>V těle </a:t>
            </a:r>
            <a:r>
              <a:rPr lang="cs-CZ" sz="1800" b="1" baseline="30000">
                <a:latin typeface="Arial" charset="0"/>
              </a:rPr>
              <a:t>40</a:t>
            </a:r>
            <a:r>
              <a:rPr lang="cs-CZ" sz="1800" b="1">
                <a:latin typeface="Arial" charset="0"/>
              </a:rPr>
              <a:t>K</a:t>
            </a:r>
          </a:p>
          <a:p>
            <a:pPr eaLnBrk="1" hangingPunct="1"/>
            <a:r>
              <a:rPr lang="en-US" sz="1800" b="1">
                <a:latin typeface="Arial" charset="0"/>
                <a:cs typeface="Times New Roman" charset="0"/>
              </a:rPr>
              <a:t>~</a:t>
            </a:r>
            <a:r>
              <a:rPr lang="cs-CZ" sz="1800" b="1">
                <a:latin typeface="Arial" charset="0"/>
                <a:cs typeface="Times New Roman" charset="0"/>
              </a:rPr>
              <a:t> </a:t>
            </a:r>
            <a:r>
              <a:rPr lang="cs-CZ" sz="1800" b="1">
                <a:latin typeface="Arial" charset="0"/>
              </a:rPr>
              <a:t>4000 Bq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563938" y="5300663"/>
            <a:ext cx="2879725" cy="1276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>
                <a:solidFill>
                  <a:srgbClr val="E91611"/>
                </a:solidFill>
                <a:latin typeface="Arial" charset="0"/>
              </a:rPr>
              <a:t>přírodní ozáření v ČR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E91611"/>
                </a:solidFill>
                <a:latin typeface="Arial" charset="0"/>
                <a:cs typeface="Times New Roman" charset="0"/>
              </a:rPr>
              <a:t>~</a:t>
            </a:r>
            <a:r>
              <a:rPr lang="cs-CZ" sz="2000" b="1">
                <a:solidFill>
                  <a:srgbClr val="E91611"/>
                </a:solidFill>
                <a:latin typeface="Arial" charset="0"/>
                <a:cs typeface="Times New Roman" charset="0"/>
              </a:rPr>
              <a:t> </a:t>
            </a:r>
            <a:r>
              <a:rPr lang="cs-CZ" sz="2000" b="1">
                <a:solidFill>
                  <a:srgbClr val="E91611"/>
                </a:solidFill>
                <a:latin typeface="Arial" charset="0"/>
              </a:rPr>
              <a:t>3  mSv/ročně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Arial" charset="0"/>
              </a:rPr>
              <a:t>(max</a:t>
            </a:r>
            <a:r>
              <a:rPr lang="cs-CZ" sz="1800" b="1">
                <a:latin typeface="Arial" charset="0"/>
              </a:rPr>
              <a:t> 1000 mSv/ročně)</a:t>
            </a:r>
          </a:p>
        </p:txBody>
      </p:sp>
      <p:sp>
        <p:nvSpPr>
          <p:cNvPr id="23" name="AutoShape 19"/>
          <p:cNvSpPr>
            <a:spLocks/>
          </p:cNvSpPr>
          <p:nvPr/>
        </p:nvSpPr>
        <p:spPr bwMode="auto">
          <a:xfrm>
            <a:off x="0" y="5013325"/>
            <a:ext cx="3370263" cy="1844675"/>
          </a:xfrm>
          <a:prstGeom prst="borderCallout3">
            <a:avLst>
              <a:gd name="adj1" fmla="val 6194"/>
              <a:gd name="adj2" fmla="val 102259"/>
              <a:gd name="adj3" fmla="val 6194"/>
              <a:gd name="adj4" fmla="val 107630"/>
              <a:gd name="adj5" fmla="val -690"/>
              <a:gd name="adj6" fmla="val 107630"/>
              <a:gd name="adj7" fmla="val -89759"/>
              <a:gd name="adj8" fmla="val 84361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sz="1800" b="1">
                <a:solidFill>
                  <a:srgbClr val="000099"/>
                </a:solidFill>
                <a:latin typeface="Arial" charset="0"/>
              </a:rPr>
              <a:t>Lékařské ozáření</a:t>
            </a:r>
          </a:p>
          <a:p>
            <a:pPr eaLnBrk="1" hangingPunct="1"/>
            <a:r>
              <a:rPr lang="cs-CZ" sz="1800">
                <a:solidFill>
                  <a:srgbClr val="000099"/>
                </a:solidFill>
                <a:latin typeface="Arial" charset="0"/>
              </a:rPr>
              <a:t>Diagnostika (nucl. medicína)</a:t>
            </a:r>
          </a:p>
          <a:p>
            <a:pPr eaLnBrk="1" hangingPunct="1"/>
            <a:r>
              <a:rPr lang="cs-CZ" sz="1800" b="1">
                <a:latin typeface="Arial" charset="0"/>
              </a:rPr>
              <a:t>1 000 000 - 100 000 000 Bq</a:t>
            </a:r>
          </a:p>
          <a:p>
            <a:pPr eaLnBrk="1" hangingPunct="1"/>
            <a:endParaRPr lang="cs-CZ" sz="1800">
              <a:latin typeface="Arial" charset="0"/>
            </a:endParaRPr>
          </a:p>
          <a:p>
            <a:pPr eaLnBrk="1" hangingPunct="1"/>
            <a:r>
              <a:rPr lang="cs-CZ" sz="1800">
                <a:solidFill>
                  <a:srgbClr val="000099"/>
                </a:solidFill>
                <a:latin typeface="Arial" charset="0"/>
              </a:rPr>
              <a:t>Terapie štítné žlázy</a:t>
            </a:r>
          </a:p>
          <a:p>
            <a:pPr eaLnBrk="1" hangingPunct="1"/>
            <a:r>
              <a:rPr lang="cs-CZ" sz="1800" b="1">
                <a:latin typeface="Arial" charset="0"/>
              </a:rPr>
              <a:t>10 000 000 000 Bq  (</a:t>
            </a:r>
            <a:r>
              <a:rPr lang="cs-CZ" sz="1800" b="1" baseline="30000">
                <a:latin typeface="Arial" charset="0"/>
              </a:rPr>
              <a:t>131</a:t>
            </a:r>
            <a:r>
              <a:rPr lang="cs-CZ" sz="1800" b="1">
                <a:latin typeface="Arial" charset="0"/>
              </a:rPr>
              <a:t>I)</a:t>
            </a:r>
          </a:p>
        </p:txBody>
      </p: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83661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F3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5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7" grpId="0" animBg="1" autoUpdateAnimBg="0"/>
      <p:bldP spid="18" grpId="0" animBg="1" autoUpdateAnimBg="0"/>
      <p:bldP spid="19" grpId="0" animBg="1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Skupina 3"/>
          <p:cNvGrpSpPr>
            <a:grpSpLocks/>
          </p:cNvGrpSpPr>
          <p:nvPr/>
        </p:nvGrpSpPr>
        <p:grpSpPr bwMode="auto">
          <a:xfrm>
            <a:off x="107504" y="2741438"/>
            <a:ext cx="7643812" cy="4071938"/>
            <a:chOff x="185071" y="1285860"/>
            <a:chExt cx="8530334" cy="4516571"/>
          </a:xfrm>
        </p:grpSpPr>
        <p:pic>
          <p:nvPicPr>
            <p:cNvPr id="2765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71" y="1357299"/>
              <a:ext cx="8530334" cy="4445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2" name="TextovéPole 2"/>
            <p:cNvSpPr txBox="1">
              <a:spLocks noChangeArrowheads="1"/>
            </p:cNvSpPr>
            <p:nvPr/>
          </p:nvSpPr>
          <p:spPr bwMode="auto">
            <a:xfrm>
              <a:off x="4929190" y="1285860"/>
              <a:ext cx="3714776" cy="769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cs-CZ" sz="4400"/>
            </a:p>
          </p:txBody>
        </p:sp>
      </p:grpSp>
      <p:pic>
        <p:nvPicPr>
          <p:cNvPr id="6" name="Picture 3" descr="m7a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6846" y="1441053"/>
            <a:ext cx="2845634" cy="2131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dirty="0"/>
              <a:t>zdrojů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dirty="0"/>
              <a:t>ozáření</a:t>
            </a:r>
          </a:p>
        </p:txBody>
      </p:sp>
    </p:spTree>
    <p:extLst>
      <p:ext uri="{BB962C8B-B14F-4D97-AF65-F5344CB8AC3E}">
        <p14:creationId xmlns:p14="http://schemas.microsoft.com/office/powerpoint/2010/main" val="3995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3768" r="3670" b="19928"/>
          <a:stretch>
            <a:fillRect/>
          </a:stretch>
        </p:blipFill>
        <p:spPr bwMode="auto">
          <a:xfrm>
            <a:off x="611560" y="1052736"/>
            <a:ext cx="45481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7"/>
          <a:stretch>
            <a:fillRect/>
          </a:stretch>
        </p:blipFill>
        <p:spPr bwMode="auto">
          <a:xfrm>
            <a:off x="5436939" y="0"/>
            <a:ext cx="3311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3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50"/>
            <a:ext cx="9109075" cy="59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- příklady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4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137775"/>
              </p:ext>
            </p:extLst>
          </p:nvPr>
        </p:nvGraphicFramePr>
        <p:xfrm>
          <a:off x="251520" y="1483320"/>
          <a:ext cx="8640763" cy="4826000"/>
        </p:xfrm>
        <a:graphic>
          <a:graphicData uri="http://schemas.openxmlformats.org/drawingml/2006/table">
            <a:tbl>
              <a:tblPr/>
              <a:tblGrid>
                <a:gridCol w="5383213"/>
                <a:gridCol w="325755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dospělý člověk (100 Bq/kg)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7000 Bq 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kávy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superfosfátového hnojiva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5000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Vzduch v průměrném domě (100 m</a:t>
                      </a:r>
                      <a:r>
                        <a:rPr kumimoji="0" 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 v Austrálii (radon)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3000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Vzduch v průměrném domě (100 m</a:t>
                      </a:r>
                      <a:r>
                        <a:rPr kumimoji="0" 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 v Evropě (radon)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až 30 000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domácí požární detektor kouře (obsahuje americium)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30 000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Radioisotopový zářič pro lékařskou diagnostiku (příklad)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 millionů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Radioisotopový zářič pro lékařskou terapii (příklad)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100 000 000 millionů Bq (100 TBq)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vitrifikovaných vysokoaktivních odpadů po 50 letech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10 000 000 millionů Bq (10 TBq)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luminiscenční světelné znamení „Exit</a:t>
                      </a:r>
                      <a:r>
                        <a:rPr kumimoji="0" lang="ja-JP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“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(obsahuje tritium)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1 000 000 millionů Bq (1 TBq)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uranu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 millionů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uranové rudy (naleziště Kanada, 15 %)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 millionů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uranové rudy (naleziště Austrálie, 0.3 %)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500 000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nízkoaktivních jaderných odpadů (příklad)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millionů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uhelného popílku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2000 Bq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kg granitu (žuly)</a:t>
                      </a: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Bq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258" marR="6258" marT="6258" marB="62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4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Vlastnosti záření alfa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silně ionizující záření</a:t>
            </a:r>
          </a:p>
          <a:p>
            <a:pPr>
              <a:lnSpc>
                <a:spcPct val="90000"/>
              </a:lnSpc>
            </a:pPr>
            <a:r>
              <a:rPr lang="cs-CZ"/>
              <a:t>těžké nabité částice (náboj +2e, hmotnost 4u)</a:t>
            </a:r>
          </a:p>
          <a:p>
            <a:pPr>
              <a:lnSpc>
                <a:spcPct val="90000"/>
              </a:lnSpc>
            </a:pPr>
            <a:r>
              <a:rPr lang="cs-CZ"/>
              <a:t>krátký dolet závisející na energii</a:t>
            </a:r>
          </a:p>
          <a:p>
            <a:pPr>
              <a:lnSpc>
                <a:spcPct val="90000"/>
              </a:lnSpc>
            </a:pPr>
            <a:r>
              <a:rPr lang="cs-CZ"/>
              <a:t>alfa částice z rozpadu cca 5 MeV</a:t>
            </a:r>
          </a:p>
          <a:p>
            <a:pPr>
              <a:lnSpc>
                <a:spcPct val="90000"/>
              </a:lnSpc>
            </a:pPr>
            <a:r>
              <a:rPr lang="cs-CZ"/>
              <a:t>dolet </a:t>
            </a:r>
          </a:p>
          <a:p>
            <a:pPr lvl="1">
              <a:lnSpc>
                <a:spcPct val="90000"/>
              </a:lnSpc>
            </a:pPr>
            <a:r>
              <a:rPr lang="cs-CZ"/>
              <a:t>jednotky cm ve vzduchu</a:t>
            </a:r>
          </a:p>
          <a:p>
            <a:pPr lvl="1">
              <a:lnSpc>
                <a:spcPct val="90000"/>
              </a:lnSpc>
            </a:pPr>
            <a:r>
              <a:rPr lang="cs-CZ"/>
              <a:t>desetiny mm v pevných látkách</a:t>
            </a:r>
          </a:p>
          <a:p>
            <a:pPr>
              <a:lnSpc>
                <a:spcPct val="90000"/>
              </a:lnSpc>
            </a:pPr>
            <a:r>
              <a:rPr lang="cs-CZ"/>
              <a:t>„Podobně</a:t>
            </a:r>
            <a:r>
              <a:rPr lang="ja-JP" altLang="cs-CZ">
                <a:latin typeface="Arial"/>
              </a:rPr>
              <a:t>“</a:t>
            </a:r>
            <a:r>
              <a:rPr lang="cs-CZ"/>
              <a:t> se chovají všechny těžké nabité částice i protony – Braggova křivka</a:t>
            </a:r>
          </a:p>
        </p:txBody>
      </p:sp>
    </p:spTree>
    <p:extLst>
      <p:ext uri="{BB962C8B-B14F-4D97-AF65-F5344CB8AC3E}">
        <p14:creationId xmlns:p14="http://schemas.microsoft.com/office/powerpoint/2010/main" val="37147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2B1A1-2A5E-3A4E-A9CA-F2589817B3A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68315"/>
              </p:ext>
            </p:extLst>
          </p:nvPr>
        </p:nvGraphicFramePr>
        <p:xfrm>
          <a:off x="323528" y="548680"/>
          <a:ext cx="8388350" cy="5426073"/>
        </p:xfrm>
        <a:graphic>
          <a:graphicData uri="http://schemas.openxmlformats.org/drawingml/2006/table">
            <a:tbl>
              <a:tblPr/>
              <a:tblGrid>
                <a:gridCol w="5832475"/>
                <a:gridCol w="2555875"/>
              </a:tblGrid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Spaní vedle druhé osoby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0,05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Bydlení jeden rok 75 km od jaderné elektrárny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0,09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Snědení jednoho banánu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0,1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Bydlení jeden rok 75 km od uhelné elektrárny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0,3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Rentgen ruky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1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Roční používání starého monitoru (CRT)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1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Rentgen zubu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5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Průměrná denní dávka z přírodního pozadí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10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Rentgen hrudníku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20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Let z NY do LA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40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Bydlení jeden rok v domě z kamene nebo betonu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70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Celková střední dávka od havárie Three Mile Island pro obyvatele bydlícího15 km  od elektrárny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80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Roční dávka od draslíku (biogenní prvek obsahující izotop </a:t>
                      </a:r>
                      <a:r>
                        <a:rPr kumimoji="0" 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40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K) obsaženého v lidském těle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390 mikro Sv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Povolený roční limit pro ozáření jednotlivce z veřejnosti nad dávku z přírodního pozadí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1 000 mikro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Sv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 = 1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mSv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Times New Roman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3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4" name="Group 310"/>
          <p:cNvGraphicFramePr>
            <a:graphicFrameLocks/>
          </p:cNvGraphicFramePr>
          <p:nvPr/>
        </p:nvGraphicFramePr>
        <p:xfrm>
          <a:off x="611188" y="1052513"/>
          <a:ext cx="8207375" cy="5059620"/>
        </p:xfrm>
        <a:graphic>
          <a:graphicData uri="http://schemas.openxmlformats.org/drawingml/2006/table">
            <a:tbl>
              <a:tblPr/>
              <a:tblGrid>
                <a:gridCol w="5832475"/>
                <a:gridCol w="2374900"/>
              </a:tblGrid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Povolený roční limit pro ozáření jednotlivce z veřejnosti nad dávku z přírodního pozadí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1 000 mikro Sv = 1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Mammogram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3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Normální celoroční průměrné ozáření průměrného jednotlivce. Cca 85 % z toho je od přírodních zdrojů, zbytek většinou z medicínských aplikací.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3,5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CT scan hrudníku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5,8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Celodenní dávka z pobytu v černobylské elektrárně v r. 2010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6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Průměrná roční dávka pro pilota na pravidelné lince NY – Tokyo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9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Povolená roční dávka pro  profesionálního pracovníka se zářením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50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Dávkový limit pro pracovníky ve Fukušimě při likvidaci následků tsunami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250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Dávka, od které se projeví lékařsky zjistitelné změny po ozáření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500 mSv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Smrtelné ozáření jednorázovou dávkou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8 000 m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Sv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 = 8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Times New Roman" charset="0"/>
                        </a:rPr>
                        <a:t>Sv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Times New Roma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smrtelné (letální) dávky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98153"/>
              </p:ext>
            </p:extLst>
          </p:nvPr>
        </p:nvGraphicFramePr>
        <p:xfrm>
          <a:off x="611832" y="2205038"/>
          <a:ext cx="7848600" cy="3721104"/>
        </p:xfrm>
        <a:graphic>
          <a:graphicData uri="http://schemas.openxmlformats.org/drawingml/2006/table">
            <a:tbl>
              <a:tblPr/>
              <a:tblGrid>
                <a:gridCol w="4325937"/>
                <a:gridCol w="3522663"/>
              </a:tblGrid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Organismus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Dávka (kGy)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Vyšší živočichové včetně savců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0,005 - 0,01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Hmyz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0,01-1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Plísně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2,5 - 6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Kvasinky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5 - 20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Nesporulující baktérie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0.5 - 10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Sporulující baktérie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10 - 50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Viry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10 - 1500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3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anomálie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2B1A1-2A5E-3A4E-A9CA-F2589817B3A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3" descr="guarap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6" y="1426304"/>
            <a:ext cx="4427984" cy="265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93039" y="1628800"/>
            <a:ext cx="365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/>
              <a:t>Přírodní pozadí 175 </a:t>
            </a:r>
            <a:r>
              <a:rPr lang="cs-CZ" sz="1800" b="1" dirty="0" err="1"/>
              <a:t>mSv</a:t>
            </a:r>
            <a:r>
              <a:rPr lang="cs-CZ" sz="1800" b="1" dirty="0"/>
              <a:t>/rok – </a:t>
            </a:r>
            <a:r>
              <a:rPr lang="cs-CZ" sz="1800" b="1" dirty="0" err="1"/>
              <a:t>Guaraparí</a:t>
            </a:r>
            <a:r>
              <a:rPr lang="cs-CZ" sz="1800" b="1" dirty="0"/>
              <a:t>, Brazílie</a:t>
            </a:r>
            <a:endParaRPr lang="cs-CZ" sz="1800" dirty="0"/>
          </a:p>
        </p:txBody>
      </p:sp>
      <p:pic>
        <p:nvPicPr>
          <p:cNvPr id="7" name="Picture 3" descr="Ramsar-orange-radioac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21" y="3573016"/>
            <a:ext cx="3761311" cy="28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5374957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/>
              <a:t>Přírodní pozadí 400 </a:t>
            </a:r>
            <a:r>
              <a:rPr lang="cs-CZ" sz="1800" b="1" dirty="0" err="1"/>
              <a:t>mSv</a:t>
            </a:r>
            <a:r>
              <a:rPr lang="cs-CZ" sz="1800" b="1" dirty="0"/>
              <a:t>/rok – </a:t>
            </a:r>
            <a:r>
              <a:rPr lang="cs-CZ" sz="1800" b="1" dirty="0" err="1"/>
              <a:t>Ramsar</a:t>
            </a:r>
            <a:r>
              <a:rPr lang="cs-CZ" sz="1800" b="1" dirty="0"/>
              <a:t>, Irán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994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rizika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2B1A1-2A5E-3A4E-A9CA-F2589817B3A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Picture 2" descr="SafetyOfficer0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66782"/>
            <a:ext cx="6408712" cy="48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rizika vs. statistika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2B1A1-2A5E-3A4E-A9CA-F2589817B3A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189454"/>
              </p:ext>
            </p:extLst>
          </p:nvPr>
        </p:nvGraphicFramePr>
        <p:xfrm>
          <a:off x="2016125" y="1340768"/>
          <a:ext cx="5111750" cy="5080003"/>
        </p:xfrm>
        <a:graphic>
          <a:graphicData uri="http://schemas.openxmlformats.org/drawingml/2006/table">
            <a:tbl>
              <a:tblPr/>
              <a:tblGrid>
                <a:gridCol w="2462213"/>
                <a:gridCol w="2649537"/>
              </a:tblGrid>
              <a:tr h="79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Energetický zdroj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Počet úmrtí na TWh</a:t>
                      </a:r>
                    </a:p>
                  </a:txBody>
                  <a:tcPr marL="79131" marR="79131" marT="39567" marB="39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Uhlí (světový průměr)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161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Uhlí (Čína)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278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Uhlí (USA)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ropa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plyn 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Biopalivo, biomasa 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rašelina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FV panely na střeše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0.44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vítr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0.15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voda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1.4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jádro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0.04</a:t>
                      </a:r>
                    </a:p>
                  </a:txBody>
                  <a:tcPr marL="79131" marR="79131" marT="39567" marB="395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5400000" flipV="1">
            <a:off x="5476456" y="3532656"/>
            <a:ext cx="48245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cs typeface="Arial" charset="0"/>
              </a:rPr>
              <a:t>http://</a:t>
            </a:r>
            <a:r>
              <a:rPr lang="en-US" altLang="ja-JP" sz="1600" b="1" dirty="0" err="1">
                <a:cs typeface="Arial" charset="0"/>
              </a:rPr>
              <a:t>nextbigfuture.com</a:t>
            </a:r>
            <a:r>
              <a:rPr lang="en-US" altLang="ja-JP" sz="1600" b="1" dirty="0">
                <a:cs typeface="Arial" charset="0"/>
              </a:rPr>
              <a:t>/2011/03/deaths-per-</a:t>
            </a:r>
            <a:r>
              <a:rPr lang="en-US" altLang="ja-JP" sz="1600" b="1" dirty="0" err="1">
                <a:cs typeface="Arial" charset="0"/>
              </a:rPr>
              <a:t>twh</a:t>
            </a:r>
            <a:r>
              <a:rPr lang="en-US" altLang="ja-JP" sz="1600" b="1" dirty="0">
                <a:cs typeface="Arial" charset="0"/>
              </a:rPr>
              <a:t>-by-energy-</a:t>
            </a:r>
            <a:r>
              <a:rPr lang="en-US" altLang="ja-JP" sz="1600" b="1" dirty="0" err="1">
                <a:cs typeface="Arial" charset="0"/>
              </a:rPr>
              <a:t>source.html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305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anti-obesity-pill-promising-second-stud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24" y="260474"/>
            <a:ext cx="4572000" cy="3384550"/>
          </a:xfrm>
          <a:effectLst>
            <a:outerShdw blurRad="63500" dist="35921" dir="2700000" algn="ctr" rotWithShape="0">
              <a:srgbClr val="808080"/>
            </a:outerShdw>
          </a:effectLst>
        </p:spPr>
      </p:pic>
      <p:pic>
        <p:nvPicPr>
          <p:cNvPr id="77827" name="Picture 8" descr="SafetyOfficer0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31628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9" descr="guy under tr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28" y="3283099"/>
            <a:ext cx="45085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20540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2800" dirty="0"/>
              <a:t>Ozáření 1 </a:t>
            </a:r>
            <a:r>
              <a:rPr lang="cs-CZ" sz="2800" dirty="0" err="1"/>
              <a:t>mSv</a:t>
            </a:r>
            <a:r>
              <a:rPr lang="cs-CZ" sz="2800" dirty="0"/>
              <a:t>  </a:t>
            </a:r>
          </a:p>
          <a:p>
            <a:pPr marL="457200" indent="-457200">
              <a:buFont typeface="Arial"/>
              <a:buChar char="•"/>
            </a:pPr>
            <a:r>
              <a:rPr lang="cs-CZ" sz="2800" dirty="0"/>
              <a:t>Vykouření 30 cigaret</a:t>
            </a:r>
          </a:p>
          <a:p>
            <a:pPr marL="457200" indent="-457200">
              <a:buFont typeface="Arial"/>
              <a:buChar char="•"/>
            </a:pPr>
            <a:r>
              <a:rPr lang="cs-CZ" sz="2800" dirty="0"/>
              <a:t>Ujetí 5000 km autem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 </a:t>
            </a:r>
            <a:r>
              <a:rPr lang="cs-CZ" sz="2800" dirty="0"/>
              <a:t>běžném provozu</a:t>
            </a:r>
          </a:p>
        </p:txBody>
      </p:sp>
    </p:spTree>
    <p:extLst>
      <p:ext uri="{BB962C8B-B14F-4D97-AF65-F5344CB8AC3E}">
        <p14:creationId xmlns:p14="http://schemas.microsoft.com/office/powerpoint/2010/main" val="19141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Quiz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cs-CZ" sz="2800" dirty="0"/>
              <a:t>	Představte si, že pracujete se zdroji ionizujícího záření. Máte před sebou na stole zdroj </a:t>
            </a:r>
            <a:r>
              <a:rPr lang="cs-CZ" sz="2800" dirty="0">
                <a:solidFill>
                  <a:srgbClr val="FF0000"/>
                </a:solidFill>
              </a:rPr>
              <a:t>alfa záření</a:t>
            </a:r>
            <a:r>
              <a:rPr lang="cs-CZ" sz="2800" dirty="0"/>
              <a:t>, </a:t>
            </a:r>
            <a:r>
              <a:rPr lang="cs-CZ" sz="2800" b="1" dirty="0">
                <a:solidFill>
                  <a:srgbClr val="008000"/>
                </a:solidFill>
              </a:rPr>
              <a:t>beta </a:t>
            </a:r>
            <a:r>
              <a:rPr lang="cs-CZ" sz="2800" dirty="0">
                <a:solidFill>
                  <a:srgbClr val="008000"/>
                </a:solidFill>
              </a:rPr>
              <a:t>záření</a:t>
            </a:r>
            <a:r>
              <a:rPr lang="cs-CZ" sz="2800" dirty="0"/>
              <a:t>, čistý </a:t>
            </a:r>
            <a:r>
              <a:rPr lang="cs-CZ" sz="2800" b="1" dirty="0">
                <a:solidFill>
                  <a:srgbClr val="0000FF"/>
                </a:solidFill>
              </a:rPr>
              <a:t>gama</a:t>
            </a:r>
            <a:r>
              <a:rPr lang="cs-CZ" sz="2800" b="1" dirty="0"/>
              <a:t> </a:t>
            </a:r>
            <a:r>
              <a:rPr lang="cs-CZ" sz="2800" dirty="0"/>
              <a:t>zdroj a </a:t>
            </a:r>
            <a:r>
              <a:rPr lang="cs-CZ" sz="2800" b="1" dirty="0">
                <a:solidFill>
                  <a:srgbClr val="660066"/>
                </a:solidFill>
              </a:rPr>
              <a:t>neutron</a:t>
            </a:r>
            <a:r>
              <a:rPr lang="cs-CZ" sz="2800" dirty="0"/>
              <a:t>ový zdroj. Najednou </a:t>
            </a:r>
            <a:r>
              <a:rPr lang="cs-CZ" sz="2800" dirty="0" smtClean="0"/>
              <a:t>na dveře klepe paní Drábová, neohlášená kontrola </a:t>
            </a:r>
            <a:r>
              <a:rPr lang="cs-CZ" sz="2800" dirty="0"/>
              <a:t>z SÚJB. Máte čas tak akorát na to, abyste jeden ze zdrojů </a:t>
            </a:r>
            <a:r>
              <a:rPr lang="cs-CZ" sz="2800" b="1" dirty="0"/>
              <a:t>zahodili</a:t>
            </a:r>
            <a:r>
              <a:rPr lang="cs-CZ" sz="2800" dirty="0"/>
              <a:t>, druhý </a:t>
            </a:r>
            <a:r>
              <a:rPr lang="cs-CZ" sz="2800" dirty="0" smtClean="0"/>
              <a:t>schovali před </a:t>
            </a:r>
            <a:r>
              <a:rPr lang="cs-CZ" sz="2800" dirty="0"/>
              <a:t>sebe na </a:t>
            </a:r>
            <a:r>
              <a:rPr lang="cs-CZ" sz="2800" b="1" dirty="0" smtClean="0"/>
              <a:t>poličku</a:t>
            </a:r>
            <a:r>
              <a:rPr lang="cs-CZ" sz="2800" dirty="0" smtClean="0"/>
              <a:t> za pohlednici od kamaráda, </a:t>
            </a:r>
            <a:r>
              <a:rPr lang="cs-CZ" sz="2800" dirty="0"/>
              <a:t>třetí strčili do </a:t>
            </a:r>
            <a:r>
              <a:rPr lang="cs-CZ" sz="2800" b="1" dirty="0"/>
              <a:t>kapsy </a:t>
            </a:r>
            <a:r>
              <a:rPr lang="cs-CZ" sz="2800" dirty="0"/>
              <a:t>a čtvrtý </a:t>
            </a:r>
            <a:r>
              <a:rPr lang="cs-CZ" sz="2800" b="1" dirty="0"/>
              <a:t>spolkli</a:t>
            </a:r>
            <a:r>
              <a:rPr lang="cs-CZ" sz="2800" dirty="0"/>
              <a:t>. </a:t>
            </a:r>
            <a:br>
              <a:rPr lang="cs-CZ" sz="2800" dirty="0"/>
            </a:br>
            <a:r>
              <a:rPr lang="cs-CZ" sz="2800" dirty="0"/>
              <a:t>Jaký postup vyberete, abyste minimalizovali efektivní dávku na svůj organizmus?</a:t>
            </a:r>
          </a:p>
        </p:txBody>
      </p:sp>
    </p:spTree>
    <p:extLst>
      <p:ext uri="{BB962C8B-B14F-4D97-AF65-F5344CB8AC3E}">
        <p14:creationId xmlns:p14="http://schemas.microsoft.com/office/powerpoint/2010/main" val="27834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1650" indent="-457200">
              <a:buAutoNum type="arabicPeriod"/>
            </a:pPr>
            <a:r>
              <a:rPr lang="cs-CZ" dirty="0" smtClean="0"/>
              <a:t>Vojtěch </a:t>
            </a:r>
            <a:r>
              <a:rPr lang="cs-CZ" dirty="0"/>
              <a:t>Ullmann: Jaderná fyzika a ion. </a:t>
            </a:r>
            <a:r>
              <a:rPr lang="cs-CZ" dirty="0" smtClean="0"/>
              <a:t>záření</a:t>
            </a:r>
          </a:p>
          <a:p>
            <a:pPr marL="501650" indent="-457200">
              <a:buAutoNum type="arabicPeriod"/>
            </a:pPr>
            <a:r>
              <a:rPr lang="cs-CZ" dirty="0" smtClean="0"/>
              <a:t>Tomáš </a:t>
            </a:r>
            <a:r>
              <a:rPr lang="cs-CZ" dirty="0"/>
              <a:t>Čechák: Biologické účinky </a:t>
            </a:r>
            <a:r>
              <a:rPr lang="cs-CZ" dirty="0" smtClean="0"/>
              <a:t>záření</a:t>
            </a:r>
          </a:p>
          <a:p>
            <a:pPr marL="501650" indent="-457200">
              <a:buAutoNum type="arabicPeriod"/>
            </a:pPr>
            <a:r>
              <a:rPr lang="cs-CZ" dirty="0" smtClean="0"/>
              <a:t>Josef </a:t>
            </a:r>
            <a:r>
              <a:rPr lang="cs-CZ" dirty="0" err="1"/>
              <a:t>Hógel</a:t>
            </a:r>
            <a:r>
              <a:rPr lang="cs-CZ" dirty="0"/>
              <a:t>: Základy radiační </a:t>
            </a:r>
            <a:r>
              <a:rPr lang="cs-CZ" dirty="0" smtClean="0"/>
              <a:t>bezpečnosti</a:t>
            </a:r>
          </a:p>
          <a:p>
            <a:pPr marL="501650" indent="-457200">
              <a:buAutoNum type="arabicPeriod"/>
            </a:pPr>
            <a:r>
              <a:rPr lang="cs-CZ" dirty="0" smtClean="0"/>
              <a:t>Antonín </a:t>
            </a:r>
            <a:r>
              <a:rPr lang="cs-CZ" dirty="0" err="1"/>
              <a:t>Kolros</a:t>
            </a:r>
            <a:r>
              <a:rPr lang="cs-CZ" dirty="0"/>
              <a:t>: </a:t>
            </a:r>
            <a:r>
              <a:rPr lang="cs-CZ" dirty="0" smtClean="0"/>
              <a:t>Dozimetrie</a:t>
            </a:r>
          </a:p>
          <a:p>
            <a:pPr marL="501650" indent="-457200">
              <a:buAutoNum type="arabicPeriod"/>
            </a:pPr>
            <a:r>
              <a:rPr lang="en-US" dirty="0" smtClean="0"/>
              <a:t>Marie </a:t>
            </a:r>
            <a:r>
              <a:rPr lang="en-US" dirty="0" err="1" smtClean="0"/>
              <a:t>Dufková</a:t>
            </a:r>
            <a:r>
              <a:rPr lang="en-US" dirty="0" smtClean="0"/>
              <a:t>: </a:t>
            </a:r>
            <a:r>
              <a:rPr lang="en-US" dirty="0" err="1" smtClean="0"/>
              <a:t>Radioaktivita</a:t>
            </a:r>
            <a:endParaRPr lang="en-US" dirty="0" smtClean="0"/>
          </a:p>
          <a:p>
            <a:pPr marL="501650" indent="-457200">
              <a:buAutoNum type="arabicPeriod"/>
            </a:pPr>
            <a:r>
              <a:rPr lang="en-US" dirty="0" smtClean="0"/>
              <a:t>Dana </a:t>
            </a:r>
            <a:r>
              <a:rPr lang="en-US" dirty="0" err="1" smtClean="0"/>
              <a:t>Drábová</a:t>
            </a:r>
            <a:r>
              <a:rPr lang="en-US" dirty="0" smtClean="0"/>
              <a:t>: </a:t>
            </a:r>
            <a:r>
              <a:rPr lang="en-US" dirty="0" err="1" smtClean="0"/>
              <a:t>Stres</a:t>
            </a:r>
            <a:r>
              <a:rPr lang="en-US" dirty="0" smtClean="0"/>
              <a:t> v </a:t>
            </a:r>
            <a:r>
              <a:rPr lang="en-US" dirty="0" err="1" smtClean="0"/>
              <a:t>jádře</a:t>
            </a:r>
            <a:r>
              <a:rPr lang="en-US" dirty="0" smtClean="0"/>
              <a:t>, </a:t>
            </a:r>
            <a:r>
              <a:rPr lang="en-US" dirty="0" err="1" smtClean="0"/>
              <a:t>jádro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stresu</a:t>
            </a:r>
            <a:endParaRPr lang="en-US" dirty="0" smtClean="0"/>
          </a:p>
          <a:p>
            <a:pPr marL="501650" indent="-457200">
              <a:buAutoNum type="arabicPeriod"/>
            </a:pPr>
            <a:r>
              <a:rPr lang="en-US" dirty="0" smtClean="0"/>
              <a:t>UNSCEAR, NEA, IAEA, IEA, WNA, WNN, Paulo’s Corner, SÚRO, NRC</a:t>
            </a:r>
            <a:endParaRPr lang="en-US" dirty="0"/>
          </a:p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CC1C4-946B-4844-8D79-7B5BFDF99CB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CC1C4-946B-4844-8D79-7B5BFDF99CB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3" descr="orá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7066"/>
            <a:ext cx="7632700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Stínění záření alfa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Jakýkoliv materiál, kovy, voda apod.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podobně lze stínit i těžší ionty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Protony nutno stínit větší vrstvou materiálu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Nutno dostínit brzdné záření (zejména u </a:t>
            </a:r>
            <a:r>
              <a:rPr lang="cs-CZ" i="1"/>
              <a:t>p</a:t>
            </a:r>
            <a:r>
              <a:rPr lang="cs-CZ" i="1" baseline="30000"/>
              <a:t>+</a:t>
            </a:r>
            <a:r>
              <a:rPr lang="cs-CZ"/>
              <a:t>) a buzené roentgenovské záření (u větších toků)</a:t>
            </a:r>
          </a:p>
          <a:p>
            <a:pPr>
              <a:lnSpc>
                <a:spcPct val="90000"/>
              </a:lnSpc>
            </a:pPr>
            <a:r>
              <a:rPr lang="cs-CZ"/>
              <a:t>U lidí - rukavice, </a:t>
            </a:r>
            <a:r>
              <a:rPr lang="cs-CZ" b="1"/>
              <a:t>rouška</a:t>
            </a:r>
          </a:p>
        </p:txBody>
      </p:sp>
    </p:spTree>
    <p:extLst>
      <p:ext uri="{BB962C8B-B14F-4D97-AF65-F5344CB8AC3E}">
        <p14:creationId xmlns:p14="http://schemas.microsoft.com/office/powerpoint/2010/main" val="39064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 descr="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19063"/>
            <a:ext cx="525621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cs-CZ" sz="4800" b="1" dirty="0" smtClean="0"/>
              <a:t>BETA</a:t>
            </a:r>
            <a:endParaRPr lang="cs-CZ" sz="4800" b="1" dirty="0"/>
          </a:p>
        </p:txBody>
      </p:sp>
      <p:pic>
        <p:nvPicPr>
          <p:cNvPr id="6" name="Picture 5" descr="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57588"/>
            <a:ext cx="397827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50813"/>
            <a:ext cx="35290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Vlastnosti záření beta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7338"/>
            <a:ext cx="8568952" cy="4751982"/>
          </a:xfrm>
        </p:spPr>
        <p:txBody>
          <a:bodyPr>
            <a:normAutofit/>
          </a:bodyPr>
          <a:lstStyle/>
          <a:p>
            <a:r>
              <a:rPr lang="cs-CZ" sz="2400" dirty="0"/>
              <a:t>lehká nabitá částice (náboj 1e, hmotnost 1/2000 u)</a:t>
            </a:r>
          </a:p>
          <a:p>
            <a:r>
              <a:rPr lang="cs-CZ" sz="2400" dirty="0"/>
              <a:t>většinou spojité spektrum (různé energie)</a:t>
            </a:r>
          </a:p>
          <a:p>
            <a:r>
              <a:rPr lang="cs-CZ" sz="2400" dirty="0"/>
              <a:t>v rozpadech stovky </a:t>
            </a:r>
            <a:r>
              <a:rPr lang="cs-CZ" sz="2400" dirty="0" err="1"/>
              <a:t>keV</a:t>
            </a:r>
            <a:r>
              <a:rPr lang="cs-CZ" sz="2400" dirty="0"/>
              <a:t>, urychlovače &gt;</a:t>
            </a:r>
            <a:r>
              <a:rPr lang="cs-CZ" sz="2400" dirty="0" err="1"/>
              <a:t>MeV</a:t>
            </a:r>
            <a:endParaRPr lang="cs-CZ" sz="2400" dirty="0"/>
          </a:p>
          <a:p>
            <a:r>
              <a:rPr lang="cs-CZ" sz="2400" dirty="0"/>
              <a:t>„</a:t>
            </a:r>
            <a:r>
              <a:rPr lang="cs-CZ" sz="2400" dirty="0" err="1"/>
              <a:t>cik-cak</a:t>
            </a:r>
            <a:r>
              <a:rPr lang="ja-JP" altLang="cs-CZ" sz="2400" dirty="0">
                <a:latin typeface="Arial"/>
              </a:rPr>
              <a:t>“</a:t>
            </a:r>
            <a:r>
              <a:rPr lang="cs-CZ" sz="2400" dirty="0"/>
              <a:t> zákon</a:t>
            </a:r>
          </a:p>
          <a:p>
            <a:r>
              <a:rPr lang="cs-CZ" sz="2400" dirty="0"/>
              <a:t>v blízkosti jádra intenzivní </a:t>
            </a:r>
            <a:r>
              <a:rPr lang="cs-CZ" sz="2400" b="1" dirty="0"/>
              <a:t>brzdné záření</a:t>
            </a:r>
            <a:r>
              <a:rPr lang="cs-CZ" sz="2400" dirty="0"/>
              <a:t> (nabitá částice v el.-</a:t>
            </a:r>
            <a:r>
              <a:rPr lang="cs-CZ" sz="2400" dirty="0" err="1"/>
              <a:t>mag</a:t>
            </a:r>
            <a:r>
              <a:rPr lang="cs-CZ" sz="2400" dirty="0"/>
              <a:t>. poli) a </a:t>
            </a:r>
            <a:r>
              <a:rPr lang="cs-CZ" sz="2400" dirty="0" smtClean="0"/>
              <a:t>charakteristické zář. X</a:t>
            </a:r>
            <a:endParaRPr lang="cs-CZ" sz="2400" dirty="0"/>
          </a:p>
          <a:p>
            <a:r>
              <a:rPr lang="cs-CZ" sz="2400" dirty="0"/>
              <a:t>dolet závisí na čísle Z a hustotě materiálu</a:t>
            </a:r>
          </a:p>
          <a:p>
            <a:pPr lvl="1"/>
            <a:r>
              <a:rPr lang="cs-CZ" sz="2000" dirty="0"/>
              <a:t>až </a:t>
            </a:r>
            <a:r>
              <a:rPr lang="cs-CZ" sz="2000" b="1" u="sng" dirty="0"/>
              <a:t>desítky cm</a:t>
            </a:r>
            <a:r>
              <a:rPr lang="cs-CZ" sz="2000" b="1" dirty="0"/>
              <a:t> </a:t>
            </a:r>
            <a:r>
              <a:rPr lang="cs-CZ" sz="2000" dirty="0"/>
              <a:t>ve vzduchu</a:t>
            </a:r>
          </a:p>
          <a:p>
            <a:pPr lvl="1"/>
            <a:r>
              <a:rPr lang="cs-CZ" sz="2000" dirty="0"/>
              <a:t>desetiny až jednotky mm v </a:t>
            </a:r>
            <a:r>
              <a:rPr lang="cs-CZ" sz="2000" dirty="0" smtClean="0"/>
              <a:t>materiálech</a:t>
            </a:r>
          </a:p>
          <a:p>
            <a:r>
              <a:rPr lang="cs-CZ" dirty="0" smtClean="0"/>
              <a:t>Beta mínus vs. Beta plus – pozitrony anihilují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Stínění záření beta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Vhodné jsou kovy – hliník, </a:t>
            </a:r>
            <a:r>
              <a:rPr lang="cs-CZ" dirty="0" smtClean="0"/>
              <a:t>měď nebo tvrzené plasty</a:t>
            </a:r>
            <a:endParaRPr lang="cs-CZ" dirty="0"/>
          </a:p>
          <a:p>
            <a:r>
              <a:rPr lang="cs-CZ" dirty="0"/>
              <a:t>čím těžší, tím lépe stíní beta, ale tím více se emituje brzdné záření (nevýhoda olova</a:t>
            </a:r>
            <a:r>
              <a:rPr lang="cs-CZ" dirty="0" smtClean="0"/>
              <a:t>)</a:t>
            </a:r>
          </a:p>
          <a:p>
            <a:r>
              <a:rPr lang="cs-CZ" dirty="0" smtClean="0"/>
              <a:t>Ideálně tedy materiály s vysokou hustotou, ale s malým Z</a:t>
            </a:r>
            <a:endParaRPr lang="cs-CZ" dirty="0"/>
          </a:p>
          <a:p>
            <a:endParaRPr lang="cs-CZ" dirty="0"/>
          </a:p>
          <a:p>
            <a:r>
              <a:rPr lang="cs-CZ" dirty="0"/>
              <a:t>Nutné je odstínit brzdné záření a charakteristické </a:t>
            </a:r>
            <a:r>
              <a:rPr lang="cs-CZ" dirty="0" err="1" smtClean="0"/>
              <a:t>roentg</a:t>
            </a:r>
            <a:r>
              <a:rPr lang="cs-CZ" dirty="0" smtClean="0"/>
              <a:t>. záření</a:t>
            </a:r>
            <a:endParaRPr lang="cs-CZ" dirty="0"/>
          </a:p>
          <a:p>
            <a:endParaRPr lang="cs-CZ" dirty="0"/>
          </a:p>
          <a:p>
            <a:r>
              <a:rPr lang="cs-CZ" dirty="0"/>
              <a:t>U lidí - rukavice, </a:t>
            </a:r>
            <a:r>
              <a:rPr lang="cs-CZ" b="1" dirty="0"/>
              <a:t>brýle</a:t>
            </a:r>
            <a:r>
              <a:rPr lang="cs-CZ" dirty="0"/>
              <a:t>, </a:t>
            </a:r>
            <a:r>
              <a:rPr lang="cs-CZ" dirty="0" smtClean="0"/>
              <a:t>rouška</a:t>
            </a:r>
          </a:p>
          <a:p>
            <a:endParaRPr lang="cs-CZ" dirty="0"/>
          </a:p>
          <a:p>
            <a:r>
              <a:rPr lang="cs-CZ" dirty="0" smtClean="0"/>
              <a:t>„Nedívej se tak zblízka“ – starší TV mohly emitovat elektrony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Karel Katovský, Vysoké učení technické v Brně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03D1-5CDD-E54B-BCEA-D7389AA928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4" descr="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1990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50813"/>
            <a:ext cx="35290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cs-CZ" sz="4800" b="1" dirty="0" smtClean="0"/>
              <a:t>GAMA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539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7239</TotalTime>
  <Words>1869</Words>
  <Application>Microsoft Office PowerPoint</Application>
  <PresentationFormat>Předvádění na obrazovce (4:3)</PresentationFormat>
  <Paragraphs>441</Paragraphs>
  <Slides>49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1" baseType="lpstr">
      <vt:lpstr>Grid</vt:lpstr>
      <vt:lpstr>Picture</vt:lpstr>
      <vt:lpstr>Prezentace aplikace PowerPoint</vt:lpstr>
      <vt:lpstr>přednáška</vt:lpstr>
      <vt:lpstr>Prezentace aplikace PowerPoint</vt:lpstr>
      <vt:lpstr>Vlastnosti záření alfa</vt:lpstr>
      <vt:lpstr>Stínění záření alfa</vt:lpstr>
      <vt:lpstr>Prezentace aplikace PowerPoint</vt:lpstr>
      <vt:lpstr>Vlastnosti záření beta</vt:lpstr>
      <vt:lpstr>Stínění záření beta</vt:lpstr>
      <vt:lpstr>Prezentace aplikace PowerPoint</vt:lpstr>
      <vt:lpstr>Vlastnosti záření gama a X</vt:lpstr>
      <vt:lpstr>Stínění záření gama a X</vt:lpstr>
      <vt:lpstr>neutronové „záření“</vt:lpstr>
      <vt:lpstr>Vlastnosti neutronového záření</vt:lpstr>
      <vt:lpstr>Stínění neutronů</vt:lpstr>
      <vt:lpstr>Poločas přeměny (rozpadu)</vt:lpstr>
      <vt:lpstr>Radiační ochrana</vt:lpstr>
      <vt:lpstr>Definice veličin a jednotek</vt:lpstr>
      <vt:lpstr>Jednotky</vt:lpstr>
      <vt:lpstr>Limity a dávky</vt:lpstr>
      <vt:lpstr>Účinky záření</vt:lpstr>
      <vt:lpstr>Účinky záření na materiál</vt:lpstr>
      <vt:lpstr>Účinky záření na materiál</vt:lpstr>
      <vt:lpstr>Biologické účinky záření</vt:lpstr>
      <vt:lpstr>Fyzikální stádium</vt:lpstr>
      <vt:lpstr>Fyzikálně-chemické stádium</vt:lpstr>
      <vt:lpstr>Chemické stádium</vt:lpstr>
      <vt:lpstr>Biologické stádium</vt:lpstr>
      <vt:lpstr>Reparační stádium</vt:lpstr>
      <vt:lpstr>Křivka přežití mikrobů</vt:lpstr>
      <vt:lpstr>Vlivy záření na organizmus</vt:lpstr>
      <vt:lpstr>Účinky záření na DNA</vt:lpstr>
      <vt:lpstr>Zdravotní účinky záření</vt:lpstr>
      <vt:lpstr>Jevy ovlivňující účinky záření</vt:lpstr>
      <vt:lpstr>Radioaktivita přirozená a umělá</vt:lpstr>
      <vt:lpstr>Prezentace aplikace PowerPoint</vt:lpstr>
      <vt:lpstr>Rozdělení zdrojů ozáření</vt:lpstr>
      <vt:lpstr>Prezentace aplikace PowerPoint</vt:lpstr>
      <vt:lpstr>Prezentace aplikace PowerPoint</vt:lpstr>
      <vt:lpstr>Aktivita - příklady</vt:lpstr>
      <vt:lpstr>Prezentace aplikace PowerPoint</vt:lpstr>
      <vt:lpstr>Prezentace aplikace PowerPoint</vt:lpstr>
      <vt:lpstr>smrtelné (letální) dávky</vt:lpstr>
      <vt:lpstr>přírodní anomálie</vt:lpstr>
      <vt:lpstr>vnímání rizika</vt:lpstr>
      <vt:lpstr>Vnímání rizika vs. statistika</vt:lpstr>
      <vt:lpstr>Prezentace aplikace PowerPoint</vt:lpstr>
      <vt:lpstr>Quiz</vt:lpstr>
      <vt:lpstr>Prezentace aplikace PowerPoint</vt:lpstr>
      <vt:lpstr>děkuji za pozornost</vt:lpstr>
    </vt:vector>
  </TitlesOfParts>
  <Manager>Ústav elektroenergetiky</Manager>
  <Company>FEKT VUT v Brně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Účinky ionizujícího záření a radiační ochrana</dc:title>
  <dc:subject>Přednáška pro FSS MU Brno</dc:subject>
  <dc:creator>Karel Katovský</dc:creator>
  <cp:lastModifiedBy>katovsky</cp:lastModifiedBy>
  <cp:revision>393</cp:revision>
  <cp:lastPrinted>1999-09-03T10:59:57Z</cp:lastPrinted>
  <dcterms:created xsi:type="dcterms:W3CDTF">1999-03-15T11:01:25Z</dcterms:created>
  <dcterms:modified xsi:type="dcterms:W3CDTF">2016-10-18T08:04:26Z</dcterms:modified>
</cp:coreProperties>
</file>