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540" r:id="rId4"/>
    <p:sldId id="541" r:id="rId5"/>
    <p:sldId id="591" r:id="rId6"/>
    <p:sldId id="599" r:id="rId7"/>
    <p:sldId id="612" r:id="rId8"/>
    <p:sldId id="593" r:id="rId9"/>
    <p:sldId id="613" r:id="rId10"/>
    <p:sldId id="500" r:id="rId11"/>
    <p:sldId id="614" r:id="rId12"/>
    <p:sldId id="543" r:id="rId13"/>
    <p:sldId id="501" r:id="rId14"/>
    <p:sldId id="621" r:id="rId15"/>
    <p:sldId id="545" r:id="rId16"/>
    <p:sldId id="546" r:id="rId17"/>
    <p:sldId id="547" r:id="rId18"/>
    <p:sldId id="608" r:id="rId19"/>
    <p:sldId id="596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544" r:id="rId28"/>
    <p:sldId id="623" r:id="rId29"/>
    <p:sldId id="624" r:id="rId30"/>
    <p:sldId id="548" r:id="rId31"/>
    <p:sldId id="625" r:id="rId32"/>
    <p:sldId id="693" r:id="rId33"/>
    <p:sldId id="677" r:id="rId34"/>
    <p:sldId id="678" r:id="rId35"/>
    <p:sldId id="679" r:id="rId36"/>
    <p:sldId id="680" r:id="rId37"/>
    <p:sldId id="626" r:id="rId38"/>
    <p:sldId id="681" r:id="rId39"/>
    <p:sldId id="628" r:id="rId40"/>
    <p:sldId id="682" r:id="rId41"/>
    <p:sldId id="683" r:id="rId42"/>
    <p:sldId id="684" r:id="rId43"/>
    <p:sldId id="685" r:id="rId44"/>
    <p:sldId id="556" r:id="rId45"/>
    <p:sldId id="686" r:id="rId46"/>
    <p:sldId id="663" r:id="rId47"/>
    <p:sldId id="611" r:id="rId48"/>
    <p:sldId id="687" r:id="rId49"/>
    <p:sldId id="672" r:id="rId50"/>
    <p:sldId id="673" r:id="rId51"/>
    <p:sldId id="567" r:id="rId52"/>
    <p:sldId id="630" r:id="rId53"/>
    <p:sldId id="631" r:id="rId54"/>
    <p:sldId id="632" r:id="rId55"/>
    <p:sldId id="674" r:id="rId56"/>
    <p:sldId id="633" r:id="rId57"/>
    <p:sldId id="636" r:id="rId58"/>
    <p:sldId id="637" r:id="rId59"/>
    <p:sldId id="639" r:id="rId60"/>
    <p:sldId id="640" r:id="rId61"/>
    <p:sldId id="641" r:id="rId62"/>
    <p:sldId id="642" r:id="rId63"/>
    <p:sldId id="643" r:id="rId64"/>
    <p:sldId id="644" r:id="rId65"/>
    <p:sldId id="645" r:id="rId66"/>
    <p:sldId id="465" r:id="rId67"/>
    <p:sldId id="646" r:id="rId68"/>
    <p:sldId id="463" r:id="rId69"/>
    <p:sldId id="492" r:id="rId70"/>
    <p:sldId id="647" r:id="rId71"/>
    <p:sldId id="648" r:id="rId72"/>
    <p:sldId id="649" r:id="rId73"/>
    <p:sldId id="650" r:id="rId74"/>
    <p:sldId id="651" r:id="rId75"/>
    <p:sldId id="652" r:id="rId76"/>
    <p:sldId id="688" r:id="rId77"/>
    <p:sldId id="654" r:id="rId78"/>
    <p:sldId id="689" r:id="rId79"/>
    <p:sldId id="690" r:id="rId80"/>
    <p:sldId id="691" r:id="rId81"/>
    <p:sldId id="658" r:id="rId82"/>
    <p:sldId id="659" r:id="rId83"/>
    <p:sldId id="660" r:id="rId84"/>
    <p:sldId id="692" r:id="rId85"/>
    <p:sldId id="662" r:id="rId86"/>
    <p:sldId id="616" r:id="rId87"/>
    <p:sldId id="574" r:id="rId88"/>
    <p:sldId id="508" r:id="rId89"/>
    <p:sldId id="569" r:id="rId90"/>
    <p:sldId id="537" r:id="rId91"/>
    <p:sldId id="571" r:id="rId92"/>
    <p:sldId id="572" r:id="rId93"/>
    <p:sldId id="666" r:id="rId94"/>
    <p:sldId id="667" r:id="rId95"/>
    <p:sldId id="668" r:id="rId96"/>
    <p:sldId id="669" r:id="rId97"/>
    <p:sldId id="509" r:id="rId98"/>
    <p:sldId id="670" r:id="rId99"/>
    <p:sldId id="676" r:id="rId100"/>
    <p:sldId id="498" r:id="rId101"/>
    <p:sldId id="539" r:id="rId102"/>
    <p:sldId id="609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5" d="100"/>
          <a:sy n="115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8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205866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10. 10. 2018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907381" y="3087043"/>
            <a:ext cx="590401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MVZ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2. září 2011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Naučte (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se) citovat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96753"/>
            <a:ext cx="8352928" cy="1368151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56765"/>
            <a:ext cx="4416491" cy="331236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586913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89506" y="2948781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</a:t>
            </a:r>
            <a:r>
              <a:rPr lang="cs-CZ" sz="2000" i="1" dirty="0" smtClean="0"/>
              <a:t>5127)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064" y="5805264"/>
            <a:ext cx="36727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 smtClean="0">
                <a:latin typeface="Arial" panose="020B0604020202020204" pitchFamily="34" charset="0"/>
              </a:rPr>
              <a:t>31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větě, přehození vět apod.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konkrétních vět nebo odstavců z několika zdrojů a jejich poskládání do vlastního textu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úkol – online cvičení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1952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  <p:extLst>
      <p:ext uri="{BB962C8B-B14F-4D97-AF65-F5344CB8AC3E}">
        <p14:creationId xmlns:p14="http://schemas.microsoft.com/office/powerpoint/2010/main" val="10188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12314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713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41434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42692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3440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38" y="1214316"/>
            <a:ext cx="6232722" cy="5095004"/>
          </a:xfrm>
        </p:spPr>
      </p:pic>
    </p:spTree>
    <p:extLst>
      <p:ext uri="{BB962C8B-B14F-4D97-AF65-F5344CB8AC3E}">
        <p14:creationId xmlns:p14="http://schemas.microsoft.com/office/powerpoint/2010/main" val="83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2579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</a:t>
            </a:r>
            <a:r>
              <a:rPr lang="cs-CZ" dirty="0" smtClean="0">
                <a:latin typeface="Arial" panose="020B0604020202020204" pitchFamily="34" charset="0"/>
              </a:rPr>
              <a:t>citace: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sz="2600" b="1" dirty="0" smtClean="0">
                <a:latin typeface="Arial" panose="020B0604020202020204" pitchFamily="34" charset="0"/>
              </a:rPr>
              <a:t>příjmení a jméno </a:t>
            </a:r>
            <a:r>
              <a:rPr lang="cs-CZ" sz="2600" b="1" dirty="0">
                <a:latin typeface="Arial" panose="020B0604020202020204" pitchFamily="34" charset="0"/>
              </a:rPr>
              <a:t>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		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2286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3781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0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v odůvodněné míře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  <p:extLst>
      <p:ext uri="{BB962C8B-B14F-4D97-AF65-F5344CB8AC3E}">
        <p14:creationId xmlns:p14="http://schemas.microsoft.com/office/powerpoint/2010/main" val="27075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1589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Centrum pro studium demokracie a kultury (CDK), 2004. Politologická řada. ISBN 8073250322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c2008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2016-10-12].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978-0-691-13466-6.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</a:t>
            </a:r>
            <a:r>
              <a:rPr lang="cs-CZ" sz="2600" dirty="0">
                <a:latin typeface="Arial" panose="020B0604020202020204" pitchFamily="34" charset="0"/>
              </a:rPr>
              <a:t>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</a:t>
            </a:r>
            <a:r>
              <a:rPr lang="cs-CZ" sz="2600" dirty="0" smtClean="0">
                <a:latin typeface="Arial" panose="020B0604020202020204" pitchFamily="34" charset="0"/>
              </a:rPr>
              <a:t>stran. Název a označení kapitoly </a:t>
            </a:r>
            <a:r>
              <a:rPr lang="cs-CZ" sz="2600" dirty="0">
                <a:latin typeface="Arial" panose="020B0604020202020204" pitchFamily="34" charset="0"/>
              </a:rPr>
              <a:t>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DUCK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2005. ISBN 80-210-3865-9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2565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2016-10-21]. ISBN 14-438-4896-4.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</a:rPr>
              <a:t>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EBSCO.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2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HAVLÍK, Vlastimil. Euroskeptické politické strany v Dánsku.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2005, s. 96-104.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80-210-3865-9.</a:t>
            </a:r>
          </a:p>
        </p:txBody>
      </p:sp>
    </p:spTree>
    <p:extLst>
      <p:ext uri="{BB962C8B-B14F-4D97-AF65-F5344CB8AC3E}">
        <p14:creationId xmlns:p14="http://schemas.microsoft.com/office/powerpoint/2010/main" val="20276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 smtClean="0">
                <a:latin typeface="Arial" panose="020B0604020202020204" pitchFamily="34" charset="0"/>
              </a:rPr>
              <a:t>[nosič].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VARON, </a:t>
            </a:r>
            <a:r>
              <a:rPr lang="cs-CZ" sz="2200" dirty="0" err="1" smtClean="0">
                <a:latin typeface="Arial" panose="020B0604020202020204" pitchFamily="34" charset="0"/>
              </a:rPr>
              <a:t>Ari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 err="1" smtClean="0">
                <a:latin typeface="Arial" panose="020B0604020202020204" pitchFamily="34" charset="0"/>
              </a:rPr>
              <a:t>Islamic</a:t>
            </a:r>
            <a:r>
              <a:rPr lang="cs-CZ" sz="2200" dirty="0" smtClean="0">
                <a:latin typeface="Arial" panose="020B0604020202020204" pitchFamily="34" charset="0"/>
              </a:rPr>
              <a:t> identity </a:t>
            </a:r>
            <a:r>
              <a:rPr lang="cs-CZ" sz="2200" dirty="0" err="1" smtClean="0">
                <a:latin typeface="Arial" panose="020B0604020202020204" pitchFamily="34" charset="0"/>
              </a:rPr>
              <a:t>politics</a:t>
            </a:r>
            <a:r>
              <a:rPr lang="cs-CZ" sz="2200" dirty="0" smtClean="0">
                <a:latin typeface="Arial" panose="020B0604020202020204" pitchFamily="34" charset="0"/>
              </a:rPr>
              <a:t> and </a:t>
            </a:r>
            <a:r>
              <a:rPr lang="cs-CZ" sz="2200" dirty="0" err="1" smtClean="0">
                <a:latin typeface="Arial" panose="020B0604020202020204" pitchFamily="34" charset="0"/>
              </a:rPr>
              <a:t>European</a:t>
            </a:r>
            <a:r>
              <a:rPr lang="cs-CZ" sz="2200" dirty="0" smtClean="0">
                <a:latin typeface="Arial" panose="020B0604020202020204" pitchFamily="34" charset="0"/>
              </a:rPr>
              <a:t> polity.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2013, s. 111-138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[cit. 2016-10-21]. ISBN 14-438-4896-4.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EBSCO.</a:t>
            </a:r>
          </a:p>
        </p:txBody>
      </p:sp>
    </p:spTree>
    <p:extLst>
      <p:ext uri="{BB962C8B-B14F-4D97-AF65-F5344CB8AC3E}">
        <p14:creationId xmlns:p14="http://schemas.microsoft.com/office/powerpoint/2010/main" val="352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8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Why international norms disappear sometimes.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2011,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18,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719-742.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ISSN 1354-0661.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24-40. ISSN 0323-1844.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také z: databáze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600" dirty="0" smtClean="0">
                <a:latin typeface="Arial" panose="020B0604020202020204" pitchFamily="34" charset="0"/>
              </a:rPr>
              <a:t>[datum </a:t>
            </a:r>
            <a:r>
              <a:rPr lang="en-US" sz="2600" dirty="0" err="1" smtClean="0">
                <a:latin typeface="Arial" panose="020B0604020202020204" pitchFamily="34" charset="0"/>
              </a:rPr>
              <a:t>citov</a:t>
            </a:r>
            <a:r>
              <a:rPr lang="cs-CZ" sz="2600" dirty="0" err="1" smtClean="0">
                <a:latin typeface="Arial" panose="020B0604020202020204" pitchFamily="34" charset="0"/>
              </a:rPr>
              <a:t>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5-16 [cit. 2015-10-07]. DOI: 10.3849/1802-7199.14.2014.02.005-016.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www.defenceandstrategy.eu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ROSS, Michael L.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2011, vol. 90, no. 5, s. 2-7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http://www.jstor.org/stable/23041770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</a:t>
            </a:r>
            <a:r>
              <a:rPr lang="cs-CZ" sz="2400" dirty="0" smtClean="0">
                <a:latin typeface="Arial" panose="020B0604020202020204" pitchFamily="34" charset="0"/>
              </a:rPr>
              <a:t>. 2012</a:t>
            </a:r>
            <a:r>
              <a:rPr lang="cs-CZ" sz="2400" dirty="0">
                <a:latin typeface="Arial" panose="020B0604020202020204" pitchFamily="34" charset="0"/>
              </a:rPr>
              <a:t>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Místo vydání: Nakladatelství, rok </a:t>
            </a:r>
            <a:r>
              <a:rPr lang="cs-CZ" sz="2600" dirty="0" smtClean="0">
                <a:latin typeface="Arial" panose="020B0604020202020204" pitchFamily="34" charset="0"/>
              </a:rPr>
              <a:t>vydání*, </a:t>
            </a:r>
            <a:r>
              <a:rPr lang="cs-CZ" sz="2600" dirty="0">
                <a:latin typeface="Arial" panose="020B0604020202020204" pitchFamily="34" charset="0"/>
              </a:rPr>
              <a:t>číslování. ISSN.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politologický ústav Masarykovy univerzity,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1994-. ISSN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1211-3247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 čísla ročně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/>
              <a:t>Politologický časopis</a:t>
            </a:r>
            <a:r>
              <a:rPr lang="cs-CZ" sz="2400" dirty="0"/>
              <a:t>. Brno: </a:t>
            </a:r>
            <a:r>
              <a:rPr lang="cs-CZ" sz="2400" dirty="0" smtClean="0"/>
              <a:t>Mezinárodní politologický ústav Masarykovy univerzity, </a:t>
            </a:r>
            <a:r>
              <a:rPr lang="cs-CZ" sz="2400" dirty="0"/>
              <a:t>2013, </a:t>
            </a:r>
            <a:r>
              <a:rPr lang="cs-CZ" sz="2400" b="1" dirty="0"/>
              <a:t>20</a:t>
            </a:r>
            <a:r>
              <a:rPr lang="cs-CZ" sz="2400" dirty="0"/>
              <a:t>(3</a:t>
            </a:r>
            <a:r>
              <a:rPr lang="cs-CZ" sz="2400" dirty="0" smtClean="0"/>
              <a:t>). </a:t>
            </a:r>
            <a:r>
              <a:rPr lang="cs-CZ" sz="2400" dirty="0"/>
              <a:t>ISSN 1211-3247.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800" dirty="0">
                <a:latin typeface="Arial" panose="020B0604020202020204" pitchFamily="34" charset="0"/>
              </a:rPr>
              <a:t>[online</a:t>
            </a:r>
            <a:r>
              <a:rPr lang="cs-CZ" sz="28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2800" dirty="0">
                <a:latin typeface="Arial" panose="020B0604020202020204" pitchFamily="34" charset="0"/>
              </a:rPr>
              <a:t>[datum citování].</a:t>
            </a:r>
            <a:r>
              <a:rPr lang="cs-CZ" sz="2800" dirty="0" smtClean="0">
                <a:latin typeface="Arial" panose="020B0604020202020204" pitchFamily="34" charset="0"/>
              </a:rPr>
              <a:t> ISSN.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r>
              <a:rPr lang="cs-CZ" sz="1800" i="1" dirty="0" smtClean="0">
                <a:latin typeface="Arial" panose="020B0604020202020204" pitchFamily="34" charset="0"/>
              </a:rPr>
              <a:t>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50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100" dirty="0">
                <a:latin typeface="Arial" panose="020B0604020202020204" pitchFamily="34" charset="0"/>
              </a:rPr>
              <a:t>Primární odpovědnost. </a:t>
            </a:r>
            <a:r>
              <a:rPr lang="cs-CZ" sz="3100" i="1" dirty="0">
                <a:latin typeface="Arial" panose="020B0604020202020204" pitchFamily="34" charset="0"/>
              </a:rPr>
              <a:t>Název: </a:t>
            </a:r>
            <a:r>
              <a:rPr lang="cs-CZ" sz="3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1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6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občanské války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Fakulta sociálních studií, Katedra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mezinárodních vztahů a evropských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studií.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JANKŮ, Monika. </a:t>
            </a:r>
            <a:r>
              <a:rPr lang="cs-CZ" sz="2800" i="1" dirty="0" smtClean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2800" dirty="0" smtClean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</a:t>
            </a:r>
            <a:r>
              <a:rPr lang="cs-CZ" sz="2200" i="1" dirty="0">
                <a:latin typeface="Arial" panose="020B0604020202020204" pitchFamily="34" charset="0"/>
              </a:rPr>
              <a:t>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Označení.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Třídící znak 01 0197.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60648"/>
            <a:ext cx="7073485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Kartografické </a:t>
            </a:r>
            <a:r>
              <a:rPr lang="cs-CZ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7992888" cy="51125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[Měřítko].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600" dirty="0" smtClean="0">
                <a:latin typeface="Arial" panose="020B0604020202020204" pitchFamily="34" charset="0"/>
              </a:rPr>
              <a:t>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4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400" dirty="0" err="1" smtClean="0">
                <a:latin typeface="Arial" panose="020B0604020202020204" pitchFamily="34" charset="0"/>
              </a:rPr>
              <a:t>Shocart</a:t>
            </a:r>
            <a:r>
              <a:rPr lang="cs-CZ" sz="2400" dirty="0" smtClean="0">
                <a:latin typeface="Arial" panose="020B0604020202020204" pitchFamily="34" charset="0"/>
              </a:rPr>
              <a:t>, 2006.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mapa, č.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161.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KLUB ČESKÝCH TURISTŮ. </a:t>
            </a:r>
            <a:r>
              <a:rPr lang="cs-CZ" sz="24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400" dirty="0">
                <a:latin typeface="Arial" panose="020B0604020202020204" pitchFamily="34" charset="0"/>
              </a:rPr>
              <a:t>. 4. vyd. Praha: Trasa, </a:t>
            </a:r>
            <a:r>
              <a:rPr lang="cs-CZ" sz="2400" dirty="0" smtClean="0">
                <a:latin typeface="Arial" panose="020B0604020202020204" pitchFamily="34" charset="0"/>
              </a:rPr>
              <a:t>2011. </a:t>
            </a:r>
            <a:r>
              <a:rPr lang="cs-CZ" sz="24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400" dirty="0" smtClean="0">
                <a:latin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920880" cy="513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46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doc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nakladatelských údajích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</a:t>
            </a:r>
            <a:r>
              <a:rPr lang="cs-CZ" sz="2400" dirty="0" smtClean="0">
                <a:latin typeface="Arial" panose="020B0604020202020204" pitchFamily="34" charset="0"/>
              </a:rPr>
              <a:t>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21095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4957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  <p:extLst>
      <p:ext uri="{BB962C8B-B14F-4D97-AF65-F5344CB8AC3E}">
        <p14:creationId xmlns:p14="http://schemas.microsoft.com/office/powerpoint/2010/main" val="3615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4028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991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9913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Řešení???</a:t>
            </a:r>
          </a:p>
          <a:p>
            <a:pPr algn="ctr">
              <a:buFontTx/>
              <a:buNone/>
            </a:pPr>
            <a:endParaRPr lang="cs-CZ" sz="80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sz="8000" b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účet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948264" cy="423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úplné informace o dokumentu, který autor použil při psaní své práce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9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732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3675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IS MU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vyhotovení do 30. 11.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9336</TotalTime>
  <Words>4597</Words>
  <Application>Microsoft Office PowerPoint</Application>
  <PresentationFormat>Předvádění na obrazovce (4:3)</PresentationFormat>
  <Paragraphs>589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   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Norma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762</cp:revision>
  <cp:lastPrinted>2016-10-24T13:56:10Z</cp:lastPrinted>
  <dcterms:created xsi:type="dcterms:W3CDTF">2008-06-02T21:04:14Z</dcterms:created>
  <dcterms:modified xsi:type="dcterms:W3CDTF">2018-10-08T10:03:12Z</dcterms:modified>
</cp:coreProperties>
</file>