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0000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381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381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solidFill>
            <a:srgbClr val="FF0000">
              <a:alpha val="20000"/>
            </a:srgbClr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127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solidFill>
                <a:srgbClr val="FF0000"/>
              </a:solidFill>
              <a:prstDash val="solid"/>
              <a:round/>
            </a:ln>
          </a:left>
          <a:right>
            <a:ln w="12700" cap="flat">
              <a:solidFill>
                <a:srgbClr val="FF0000"/>
              </a:solidFill>
              <a:prstDash val="solid"/>
              <a:round/>
            </a:ln>
          </a:right>
          <a:top>
            <a:ln w="127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solidFill>
                <a:srgbClr val="FF0000"/>
              </a:solidFill>
              <a:prstDash val="solid"/>
              <a:round/>
            </a:ln>
          </a:insideH>
          <a:insideV>
            <a:ln w="12700" cap="flat">
              <a:solidFill>
                <a:srgbClr val="FF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5.jpeg"/><Relationship Id="rId4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eg" descr="image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890" r="0" b="1889"/>
          <a:stretch>
            <a:fillRect/>
          </a:stretch>
        </p:blipFill>
        <p:spPr>
          <a:xfrm>
            <a:off x="1600200" y="635000"/>
            <a:ext cx="9779000" cy="5918201"/>
          </a:xfrm>
          <a:prstGeom prst="rect">
            <a:avLst/>
          </a:prstGeom>
        </p:spPr>
      </p:pic>
      <p:sp>
        <p:nvSpPr>
          <p:cNvPr id="120" name="Shape 12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Future</a:t>
            </a:r>
          </a:p>
        </p:txBody>
      </p:sp>
      <p:sp>
        <p:nvSpPr>
          <p:cNvPr id="121" name="Shape 12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U.S.-Israeli Foreign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Long-short Term</a:t>
            </a:r>
          </a:p>
        </p:txBody>
      </p:sp>
      <p:sp>
        <p:nvSpPr>
          <p:cNvPr id="151" name="Shape 14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79" indent="-411479" defTabSz="525779">
              <a:spcBef>
                <a:spcPts val="3700"/>
              </a:spcBef>
              <a:defRPr sz="3400"/>
            </a:pPr>
            <a:r>
              <a:t>Perception will reinforce the foregoing reasons for the U.S. government to keep a maximally feasible distance from the region</a:t>
            </a:r>
          </a:p>
          <a:p>
            <a:pPr marL="411479" indent="-411479" defTabSz="525779">
              <a:spcBef>
                <a:spcPts val="3700"/>
              </a:spcBef>
              <a:defRPr sz="3400"/>
            </a:pPr>
            <a:r>
              <a:t>Other major powers will gain more efficacy and interest there. </a:t>
            </a:r>
          </a:p>
          <a:p>
            <a:pPr lvl="1" marL="822958" indent="-411479" defTabSz="525779">
              <a:spcBef>
                <a:spcPts val="3700"/>
              </a:spcBef>
              <a:defRPr sz="3400"/>
            </a:pPr>
            <a:r>
              <a:t>China and India </a:t>
            </a:r>
          </a:p>
          <a:p>
            <a:pPr lvl="1" marL="822958" indent="-411479" defTabSz="525779">
              <a:spcBef>
                <a:spcPts val="3700"/>
              </a:spcBef>
              <a:defRPr sz="3400"/>
            </a:pPr>
            <a:r>
              <a:t>Russia and, </a:t>
            </a:r>
          </a:p>
          <a:p>
            <a:pPr lvl="1" marL="822958" indent="-411479" defTabSz="525779">
              <a:spcBef>
                <a:spcPts val="3700"/>
              </a:spcBef>
              <a:defRPr sz="3400"/>
            </a:pPr>
            <a:r>
              <a:t>the European Union.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America</a:t>
            </a:r>
          </a:p>
        </p:txBody>
      </p:sp>
      <p:sp>
        <p:nvSpPr>
          <p:cNvPr id="154" name="Shape 15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Middle East will become less important within the overall balance of U.S. interests.</a:t>
            </a:r>
          </a:p>
          <a:p>
            <a:pPr lvl="1"/>
            <a:r>
              <a:t> Israel will become less central too. </a:t>
            </a:r>
          </a:p>
          <a:p>
            <a:pPr/>
            <a:r>
              <a:t>The United States will likely attempt to do less that is positive in the region, and it will not be able to use Israeli to help in preventing the negative.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America</a:t>
            </a:r>
          </a:p>
        </p:txBody>
      </p:sp>
      <p:sp>
        <p:nvSpPr>
          <p:cNvPr id="157" name="Shape 15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Israel will become still less important to U.S. policy, if </a:t>
            </a:r>
          </a:p>
          <a:p>
            <a:pPr lvl="1"/>
            <a:r>
              <a:t>the Arab-Israeli conflict, including its Palestinian aspect, improves. </a:t>
            </a:r>
          </a:p>
          <a:p>
            <a:pPr/>
            <a:r>
              <a:t>Also, if other potential existential threats to Israel are managed astutely and resolutely. </a:t>
            </a:r>
          </a:p>
          <a:p>
            <a:pPr lvl="1"/>
            <a:r>
              <a:t>Iran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Israel</a:t>
            </a:r>
          </a:p>
        </p:txBody>
      </p:sp>
      <p:sp>
        <p:nvSpPr>
          <p:cNvPr id="160" name="Shape 15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Israel’s conventional security well within its own grasp, arguably still needs the United States to deal with</a:t>
            </a:r>
          </a:p>
          <a:p>
            <a:pPr lvl="1" marL="900683" indent="-443483" defTabSz="566673">
              <a:spcBef>
                <a:spcPts val="4000"/>
              </a:spcBef>
              <a:defRPr sz="3600"/>
            </a:pPr>
            <a:r>
              <a:t> unconventional threats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Growing security problems that Israel cannot readily handle without help.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In this mounting imbalance of shifting needs a tender, if not difficult, future relationship is probable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63" name="Shape 16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easy to be pessimistic, don’t. </a:t>
            </a:r>
          </a:p>
          <a:p>
            <a:pPr lvl="1"/>
            <a:r>
              <a:t>the idea of peace between Israel and Egypt, and Israel and Jordan, once looked equally as far-fetched. </a:t>
            </a:r>
          </a:p>
          <a:p>
            <a:pPr lvl="1"/>
            <a:r>
              <a:t>A settlement is possible, and indeed is likely—it is simply not possible yet to know when.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5.jpeg" descr="image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69" r="0" b="1269"/>
          <a:stretch>
            <a:fillRect/>
          </a:stretch>
        </p:blipFill>
        <p:spPr>
          <a:xfrm>
            <a:off x="6718299" y="5092700"/>
            <a:ext cx="5334003" cy="3898900"/>
          </a:xfrm>
          <a:prstGeom prst="rect">
            <a:avLst/>
          </a:prstGeom>
        </p:spPr>
      </p:pic>
      <p:pic>
        <p:nvPicPr>
          <p:cNvPr id="166" name="image6.jpeg" descr="image6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4915" t="0" r="4915" b="0"/>
          <a:stretch>
            <a:fillRect/>
          </a:stretch>
        </p:blipFill>
        <p:spPr>
          <a:xfrm>
            <a:off x="6718299" y="762000"/>
            <a:ext cx="5334002" cy="3898900"/>
          </a:xfrm>
          <a:prstGeom prst="rect">
            <a:avLst/>
          </a:prstGeom>
        </p:spPr>
      </p:pic>
      <p:pic>
        <p:nvPicPr>
          <p:cNvPr id="167" name="image7.jpeg" descr="image7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31770" t="0" r="31771" b="0"/>
          <a:stretch>
            <a:fillRect/>
          </a:stretch>
        </p:blipFill>
        <p:spPr>
          <a:xfrm>
            <a:off x="952446" y="762792"/>
            <a:ext cx="5334005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Signs</a:t>
            </a:r>
          </a:p>
        </p:txBody>
      </p:sp>
      <p:sp>
        <p:nvSpPr>
          <p:cNvPr id="124" name="Shape 12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037" indent="-320037" defTabSz="408940">
              <a:spcBef>
                <a:spcPts val="2900"/>
              </a:spcBef>
              <a:defRPr sz="2600"/>
            </a:pPr>
            <a:r>
              <a:t>First, change on the international scene</a:t>
            </a:r>
          </a:p>
          <a:p>
            <a:pPr marL="320037" indent="-320037" defTabSz="408940">
              <a:spcBef>
                <a:spcPts val="2900"/>
              </a:spcBef>
              <a:defRPr sz="2600"/>
            </a:pPr>
            <a:r>
              <a:t>Second, large wave of Jewish immigration</a:t>
            </a:r>
          </a:p>
          <a:p>
            <a:pPr lvl="1" marL="640079" indent="-320037" defTabSz="408940">
              <a:spcBef>
                <a:spcPts val="2900"/>
              </a:spcBef>
              <a:defRPr sz="2600"/>
            </a:pPr>
            <a:r>
              <a:t>Russia and Africa</a:t>
            </a:r>
          </a:p>
          <a:p>
            <a:pPr lvl="1" marL="640079" indent="-320037" defTabSz="408940">
              <a:spcBef>
                <a:spcPts val="2900"/>
              </a:spcBef>
              <a:defRPr sz="2600"/>
            </a:pPr>
            <a:r>
              <a:t>Europe</a:t>
            </a:r>
          </a:p>
          <a:p>
            <a:pPr marL="320037" indent="-320037" defTabSz="408940">
              <a:spcBef>
                <a:spcPts val="2900"/>
              </a:spcBef>
              <a:defRPr sz="2600"/>
            </a:pPr>
            <a:r>
              <a:t>Third major event of recent times, the on-going crisis in the Middle East</a:t>
            </a:r>
          </a:p>
          <a:p>
            <a:pPr lvl="1" marL="640079" indent="-320037" defTabSz="408940">
              <a:spcBef>
                <a:spcPts val="2900"/>
              </a:spcBef>
              <a:defRPr sz="2600"/>
            </a:pPr>
            <a:r>
              <a:t>Arab ‘winter’</a:t>
            </a:r>
          </a:p>
          <a:p>
            <a:pPr lvl="1" marL="640079" indent="-320037" defTabSz="408940">
              <a:spcBef>
                <a:spcPts val="2900"/>
              </a:spcBef>
              <a:defRPr sz="2600"/>
            </a:pPr>
            <a:r>
              <a:t>Syrian civil war</a:t>
            </a:r>
          </a:p>
          <a:p>
            <a:pPr lvl="1" marL="640079" indent="-320037" defTabSz="408940">
              <a:spcBef>
                <a:spcPts val="2900"/>
              </a:spcBef>
              <a:defRPr sz="2600"/>
            </a:pPr>
            <a:r>
              <a:t>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Bilateral Relations</a:t>
            </a:r>
          </a:p>
        </p:txBody>
      </p:sp>
      <p:sp>
        <p:nvSpPr>
          <p:cNvPr id="127" name="Shape 1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and foremost, there must be an element of trust, of frankness in the relationship at the top levels</a:t>
            </a:r>
          </a:p>
          <a:p>
            <a:pPr/>
            <a:r>
              <a:t>History of distrust and acrimony </a:t>
            </a:r>
          </a:p>
          <a:p>
            <a:pPr/>
            <a:r>
              <a:t>History of special and strategic partnership regardless of ideology and politicians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00_14W8A4.jpg" descr="000_14W8A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511" y="1079154"/>
            <a:ext cx="6068198" cy="388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obama-netanyahu-israel.jpg" descr="obama-netanyahu-israe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1711" y="1049675"/>
            <a:ext cx="3314455" cy="2142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TrumpBibiNY.jpg" descr="TrumpBibiN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7519" y="5275115"/>
            <a:ext cx="5898182" cy="3887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US-and-Israeli-soldiers-in-Juniper-Cobra-1024x682.jpg" descr="US-and-Israeli-soldiers-in-Juniper-Cobra-1024x68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82781" y="6324080"/>
            <a:ext cx="3392315" cy="2259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-20180928-WA0020-640x400.jpg" descr="IMG-20180928-WA0020-640x400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21711" y="3982518"/>
            <a:ext cx="3314455" cy="2071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Bilateral Relations</a:t>
            </a:r>
          </a:p>
        </p:txBody>
      </p:sp>
      <p:sp>
        <p:nvSpPr>
          <p:cNvPr id="136" name="Shape 13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>
              <a:spcBef>
                <a:spcPts val="3000"/>
              </a:spcBef>
              <a:defRPr sz="2700"/>
            </a:pPr>
            <a:r>
              <a:t>The relationship between the U.S. and Israeli leaderships today is bad, perhaps as bad as this upper level of the relationship has ever been. 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President Obama and Benjamin Netanyahu dislike each other as well as disagree with each other over significant strategic portfolios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peace process issues,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Syria,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Gaza and Hamas, and above all 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Iran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problems?</a:t>
            </a:r>
          </a:p>
        </p:txBody>
      </p:sp>
      <p:sp>
        <p:nvSpPr>
          <p:cNvPr id="139" name="Shape 13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The Eisenhower-Dulles relationship with Ben-Gurion and Moshe Sharett 1955-1957 was difficult.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The first two years of the Reagan Administration, as its senior officials encountered Menachem Begin and Yitzhak Shamir, were arguably as troubled.</a:t>
            </a:r>
            <a:r>
              <a:rPr sz="1300"/>
              <a:t>1</a:t>
            </a:r>
            <a:r>
              <a:t>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The Begin-Carter years before and Shamir-Bush 41 years were dreadful, too.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Internal Interference</a:t>
            </a:r>
          </a:p>
        </p:txBody>
      </p:sp>
      <p:sp>
        <p:nvSpPr>
          <p:cNvPr id="142" name="Shape 14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3" indent="-443483" defTabSz="566673">
              <a:spcBef>
                <a:spcPts val="4000"/>
              </a:spcBef>
              <a:defRPr sz="3600"/>
            </a:pPr>
            <a:r>
              <a:t>Despite this history, interfering in each other’s domestic politics is not a good idea. 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But the interference keeps happening anyway. </a:t>
            </a:r>
          </a:p>
          <a:p>
            <a:pPr lvl="1" marL="886966" indent="-443483" defTabSz="566673">
              <a:spcBef>
                <a:spcPts val="4000"/>
              </a:spcBef>
              <a:defRPr sz="3600"/>
            </a:pPr>
            <a:r>
              <a:t>bipartisan nature of support remains</a:t>
            </a:r>
          </a:p>
          <a:p>
            <a:pPr marL="443483" indent="-443483" defTabSz="566673">
              <a:spcBef>
                <a:spcPts val="4000"/>
              </a:spcBef>
              <a:defRPr sz="3600"/>
            </a:pPr>
            <a:r>
              <a:t>What is different now is how simultaneously mutual the interference has become, and how polarized politics in both countries have encouraged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Siblings</a:t>
            </a:r>
          </a:p>
        </p:txBody>
      </p:sp>
      <p:sp>
        <p:nvSpPr>
          <p:cNvPr id="145" name="Shape 14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U.S.-Israeli relationship still healthy</a:t>
            </a:r>
          </a:p>
          <a:p>
            <a:pPr/>
            <a:r>
              <a:t>MOU’s</a:t>
            </a:r>
          </a:p>
          <a:p>
            <a:pPr/>
            <a:r>
              <a:t>Bilateral relations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Long-Short Term</a:t>
            </a:r>
          </a:p>
        </p:txBody>
      </p:sp>
      <p:sp>
        <p:nvSpPr>
          <p:cNvPr id="148" name="Shape 14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0331" indent="-370331" defTabSz="473201">
              <a:spcBef>
                <a:spcPts val="3400"/>
              </a:spcBef>
              <a:defRPr sz="3000"/>
            </a:pPr>
            <a:r>
              <a:t>A “pivot” speech does not make a strategic readjustment. 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Even if, as the Obama Administration contends, the United States is “overinvested” in the Middle East, the U.S. government can not just stop and start something else.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Longer-term trends point to gradual U.S. disinvestment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the level of dysfunction with the decay of state-level institutions</a:t>
            </a:r>
          </a:p>
          <a:p>
            <a:pPr marL="370331" indent="-370331" defTabSz="473201">
              <a:spcBef>
                <a:spcPts val="3400"/>
              </a:spcBef>
              <a:defRPr sz="3000"/>
            </a:pPr>
            <a:r>
              <a:t>U.S. can hold disinterest because global energy production and consumption patterns are changing, and, changing fast.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