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FFFFFF"/>
        </a:fontRef>
        <a:srgbClr val="FFFFFF"/>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CAD5E7"/>
          </a:solidFill>
        </a:fill>
      </a:tcStyle>
    </a:wholeTbl>
    <a:band2H>
      <a:tcTxStyle b="def" i="def"/>
      <a:tcStyle>
        <a:tcBdr/>
        <a:fill>
          <a:solidFill>
            <a:srgbClr val="E6EBF4"/>
          </a:solidFill>
        </a:fill>
      </a:tcStyle>
    </a:band2H>
    <a:firstCol>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1"/>
          </a:solidFill>
        </a:fill>
      </a:tcStyle>
    </a:firstCol>
    <a:la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381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1"/>
          </a:solidFill>
        </a:fill>
      </a:tcStyle>
    </a:lastRow>
    <a:fir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381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CADCD9"/>
          </a:solidFill>
        </a:fill>
      </a:tcStyle>
    </a:wholeTbl>
    <a:band2H>
      <a:tcTxStyle b="def" i="def"/>
      <a:tcStyle>
        <a:tcBdr/>
        <a:fill>
          <a:solidFill>
            <a:srgbClr val="E6EEED"/>
          </a:solidFill>
        </a:fill>
      </a:tcStyle>
    </a:band2H>
    <a:firstCol>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3"/>
          </a:solidFill>
        </a:fill>
      </a:tcStyle>
    </a:firstCol>
    <a:la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381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3"/>
          </a:solidFill>
        </a:fill>
      </a:tcStyle>
    </a:lastRow>
    <a:fir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381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FFF7CC"/>
          </a:solidFill>
        </a:fill>
      </a:tcStyle>
    </a:wholeTbl>
    <a:band2H>
      <a:tcTxStyle b="def" i="def"/>
      <a:tcStyle>
        <a:tcBdr/>
        <a:fill>
          <a:solidFill>
            <a:srgbClr val="FFFBE7"/>
          </a:solidFill>
        </a:fill>
      </a:tcStyle>
    </a:band2H>
    <a:firstCol>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6"/>
          </a:solidFill>
        </a:fill>
      </a:tcStyle>
    </a:firstCol>
    <a:la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381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6"/>
          </a:solidFill>
        </a:fill>
      </a:tcStyle>
    </a:lastRow>
    <a:fir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381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00517C"/>
          </a:solidFill>
        </a:fill>
      </a:tcStyle>
    </a:band2H>
    <a:firstCol>
      <a:tcTxStyle b="on" i="off">
        <a:fontRef idx="major">
          <a:srgbClr val="00517C"/>
        </a:fontRef>
        <a:srgbClr val="00517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00517C"/>
          </a:solidFill>
        </a:fill>
      </a:tcStyle>
    </a:lastRow>
    <a:firstRow>
      <a:tcTxStyle b="on" i="off">
        <a:fontRef idx="major">
          <a:srgbClr val="00517C"/>
        </a:fontRef>
        <a:srgbClr val="00517C"/>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FFFFFF"/>
          </a:solidFill>
        </a:fill>
      </a:tcStyle>
    </a:firstCol>
    <a:la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38100" cap="flat">
              <a:solidFill>
                <a:srgbClr val="00517C"/>
              </a:solidFill>
              <a:prstDash val="solid"/>
              <a:round/>
            </a:ln>
          </a:top>
          <a:bottom>
            <a:ln w="127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FFFFFF"/>
          </a:solidFill>
        </a:fill>
      </a:tcStyle>
    </a:lastRow>
    <a:firstRow>
      <a:tcTxStyle b="on" i="off">
        <a:fontRef idx="major">
          <a:srgbClr val="00517C"/>
        </a:fontRef>
        <a:srgbClr val="00517C"/>
      </a:tcTxStyle>
      <a:tcStyle>
        <a:tcBdr>
          <a:left>
            <a:ln w="12700" cap="flat">
              <a:solidFill>
                <a:srgbClr val="00517C"/>
              </a:solidFill>
              <a:prstDash val="solid"/>
              <a:round/>
            </a:ln>
          </a:left>
          <a:right>
            <a:ln w="12700" cap="flat">
              <a:solidFill>
                <a:srgbClr val="00517C"/>
              </a:solidFill>
              <a:prstDash val="solid"/>
              <a:round/>
            </a:ln>
          </a:right>
          <a:top>
            <a:ln w="12700" cap="flat">
              <a:solidFill>
                <a:srgbClr val="00517C"/>
              </a:solidFill>
              <a:prstDash val="solid"/>
              <a:round/>
            </a:ln>
          </a:top>
          <a:bottom>
            <a:ln w="38100" cap="flat">
              <a:solidFill>
                <a:srgbClr val="00517C"/>
              </a:solidFill>
              <a:prstDash val="solid"/>
              <a:round/>
            </a:ln>
          </a:bottom>
          <a:insideH>
            <a:ln w="12700" cap="flat">
              <a:solidFill>
                <a:srgbClr val="00517C"/>
              </a:solidFill>
              <a:prstDash val="solid"/>
              <a:round/>
            </a:ln>
          </a:insideH>
          <a:insideV>
            <a:ln w="12700" cap="flat">
              <a:solidFill>
                <a:srgbClr val="00517C"/>
              </a:solidFill>
              <a:prstDash val="solid"/>
              <a:round/>
            </a:ln>
          </a:insideV>
        </a:tcBdr>
        <a:fill>
          <a:solidFill>
            <a:srgbClr val="FFFFFF"/>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1" name="Shape 151"/>
          <p:cNvSpPr/>
          <p:nvPr>
            <p:ph type="sldImg"/>
          </p:nvPr>
        </p:nvSpPr>
        <p:spPr>
          <a:xfrm>
            <a:off x="1143000" y="685800"/>
            <a:ext cx="4572000" cy="3429000"/>
          </a:xfrm>
          <a:prstGeom prst="rect">
            <a:avLst/>
          </a:prstGeom>
        </p:spPr>
        <p:txBody>
          <a:bodyPr/>
          <a:lstStyle/>
          <a:p>
            <a:pPr/>
          </a:p>
        </p:txBody>
      </p:sp>
      <p:sp>
        <p:nvSpPr>
          <p:cNvPr id="152" name="Shape 1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Google Shape;10;p2"/>
          <p:cNvSpPr/>
          <p:nvPr/>
        </p:nvSpPr>
        <p:spPr>
          <a:xfrm>
            <a:off x="1524800" y="672605"/>
            <a:ext cx="1081626" cy="112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8575">
            <a:solidFill>
              <a:schemeClr val="accent5"/>
            </a:solidFill>
            <a:miter lim="8000"/>
          </a:ln>
        </p:spPr>
        <p:txBody>
          <a:bodyPr lIns="0" tIns="0" rIns="0" bIns="0"/>
          <a:lstStyle/>
          <a:p>
            <a:pPr>
              <a:defRPr>
                <a:solidFill>
                  <a:srgbClr val="000000"/>
                </a:solidFill>
              </a:defRPr>
            </a:pPr>
          </a:p>
        </p:txBody>
      </p:sp>
      <p:sp>
        <p:nvSpPr>
          <p:cNvPr id="12" name="Google Shape;11;p2"/>
          <p:cNvSpPr/>
          <p:nvPr/>
        </p:nvSpPr>
        <p:spPr>
          <a:xfrm rot="10800000">
            <a:off x="6537562" y="3342925"/>
            <a:ext cx="1081626" cy="112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8575">
            <a:solidFill>
              <a:schemeClr val="accent5"/>
            </a:solidFill>
            <a:miter lim="8000"/>
          </a:ln>
        </p:spPr>
        <p:txBody>
          <a:bodyPr lIns="0" tIns="0" rIns="0" bIns="0"/>
          <a:lstStyle/>
          <a:p>
            <a:pPr>
              <a:defRPr>
                <a:solidFill>
                  <a:srgbClr val="000000"/>
                </a:solidFill>
              </a:defRPr>
            </a:pPr>
          </a:p>
        </p:txBody>
      </p:sp>
      <p:sp>
        <p:nvSpPr>
          <p:cNvPr id="13" name="Google Shape;12;p2"/>
          <p:cNvSpPr/>
          <p:nvPr/>
        </p:nvSpPr>
        <p:spPr>
          <a:xfrm>
            <a:off x="4359602" y="2817464"/>
            <a:ext cx="424801" cy="1"/>
          </a:xfrm>
          <a:prstGeom prst="line">
            <a:avLst/>
          </a:prstGeom>
          <a:ln w="38100">
            <a:solidFill>
              <a:schemeClr val="accent4"/>
            </a:solidFill>
          </a:ln>
        </p:spPr>
        <p:txBody>
          <a:bodyPr lIns="0" tIns="0" rIns="0" bIns="0"/>
          <a:lstStyle/>
          <a:p>
            <a:pPr/>
          </a:p>
        </p:txBody>
      </p:sp>
      <p:sp>
        <p:nvSpPr>
          <p:cNvPr id="14" name="Title Text"/>
          <p:cNvSpPr txBox="1"/>
          <p:nvPr>
            <p:ph type="title"/>
          </p:nvPr>
        </p:nvSpPr>
        <p:spPr>
          <a:xfrm>
            <a:off x="1680302" y="1188925"/>
            <a:ext cx="5783401" cy="1457401"/>
          </a:xfrm>
          <a:prstGeom prst="rect">
            <a:avLst/>
          </a:prstGeom>
        </p:spPr>
        <p:txBody>
          <a:bodyPr/>
          <a:lstStyle>
            <a:lvl1pPr algn="ctr">
              <a:defRPr sz="4000"/>
            </a:lvl1pPr>
          </a:lstStyle>
          <a:p>
            <a:pPr/>
            <a:r>
              <a:t>Title Text</a:t>
            </a:r>
          </a:p>
        </p:txBody>
      </p:sp>
      <p:sp>
        <p:nvSpPr>
          <p:cNvPr id="15" name="Body Level One…"/>
          <p:cNvSpPr txBox="1"/>
          <p:nvPr>
            <p:ph type="body" sz="quarter" idx="1"/>
          </p:nvPr>
        </p:nvSpPr>
        <p:spPr>
          <a:xfrm>
            <a:off x="1680302" y="3049449"/>
            <a:ext cx="5783401" cy="909001"/>
          </a:xfrm>
          <a:prstGeom prst="rect">
            <a:avLst/>
          </a:prstGeom>
        </p:spPr>
        <p:txBody>
          <a:bodyPr>
            <a:normAutofit fontScale="100000" lnSpcReduction="0"/>
          </a:bodyPr>
          <a:lstStyle>
            <a:lvl1pPr marL="342900" indent="-228600" algn="ctr">
              <a:lnSpc>
                <a:spcPct val="100000"/>
              </a:lnSpc>
              <a:buClrTx/>
              <a:buSzTx/>
              <a:buFontTx/>
              <a:buNone/>
              <a:defRPr sz="2400">
                <a:solidFill>
                  <a:schemeClr val="accent5"/>
                </a:solidFill>
                <a:latin typeface="Roboto Slab"/>
                <a:ea typeface="Roboto Slab"/>
                <a:cs typeface="Roboto Slab"/>
                <a:sym typeface="Roboto Slab"/>
              </a:defRPr>
            </a:lvl1pPr>
            <a:lvl2pPr marL="342900" indent="254000" algn="ctr">
              <a:lnSpc>
                <a:spcPct val="100000"/>
              </a:lnSpc>
              <a:buClrTx/>
              <a:buSzTx/>
              <a:buFontTx/>
              <a:buNone/>
              <a:defRPr sz="2400">
                <a:solidFill>
                  <a:schemeClr val="accent5"/>
                </a:solidFill>
                <a:latin typeface="Roboto Slab"/>
                <a:ea typeface="Roboto Slab"/>
                <a:cs typeface="Roboto Slab"/>
                <a:sym typeface="Roboto Slab"/>
              </a:defRPr>
            </a:lvl2pPr>
            <a:lvl3pPr marL="342900" indent="711200" algn="ctr">
              <a:lnSpc>
                <a:spcPct val="100000"/>
              </a:lnSpc>
              <a:buClrTx/>
              <a:buSzTx/>
              <a:buFontTx/>
              <a:buNone/>
              <a:defRPr sz="2400">
                <a:solidFill>
                  <a:schemeClr val="accent5"/>
                </a:solidFill>
                <a:latin typeface="Roboto Slab"/>
                <a:ea typeface="Roboto Slab"/>
                <a:cs typeface="Roboto Slab"/>
                <a:sym typeface="Roboto Slab"/>
              </a:defRPr>
            </a:lvl3pPr>
            <a:lvl4pPr marL="342900" indent="1168400" algn="ctr">
              <a:lnSpc>
                <a:spcPct val="100000"/>
              </a:lnSpc>
              <a:buClrTx/>
              <a:buSzTx/>
              <a:buFontTx/>
              <a:buNone/>
              <a:defRPr sz="2400">
                <a:solidFill>
                  <a:schemeClr val="accent5"/>
                </a:solidFill>
                <a:latin typeface="Roboto Slab"/>
                <a:ea typeface="Roboto Slab"/>
                <a:cs typeface="Roboto Slab"/>
                <a:sym typeface="Roboto Slab"/>
              </a:defRPr>
            </a:lvl4pPr>
            <a:lvl5pPr marL="342900" indent="1625600" algn="ctr">
              <a:lnSpc>
                <a:spcPct val="100000"/>
              </a:lnSpc>
              <a:buClrTx/>
              <a:buSzTx/>
              <a:buFontTx/>
              <a:buNone/>
              <a:defRPr sz="2400">
                <a:solidFill>
                  <a:schemeClr val="accent5"/>
                </a:solidFill>
                <a:latin typeface="Roboto Slab"/>
                <a:ea typeface="Roboto Slab"/>
                <a:cs typeface="Roboto Slab"/>
                <a:sym typeface="Roboto Slab"/>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9" name="Google Shape;53;p11"/>
          <p:cNvSpPr/>
          <p:nvPr/>
        </p:nvSpPr>
        <p:spPr>
          <a:xfrm>
            <a:off x="149" y="5076825"/>
            <a:ext cx="9143702" cy="66600"/>
          </a:xfrm>
          <a:prstGeom prst="rect">
            <a:avLst/>
          </a:prstGeom>
          <a:solidFill>
            <a:schemeClr val="accent4"/>
          </a:solidFill>
          <a:ln w="12700">
            <a:miter lim="400000"/>
          </a:ln>
        </p:spPr>
        <p:txBody>
          <a:bodyPr lIns="0" tIns="0" rIns="0" bIns="0" anchor="ctr"/>
          <a:lstStyle/>
          <a:p>
            <a:pPr>
              <a:defRPr>
                <a:solidFill>
                  <a:srgbClr val="000000"/>
                </a:solidFill>
              </a:defRPr>
            </a:pPr>
          </a:p>
        </p:txBody>
      </p:sp>
      <p:sp>
        <p:nvSpPr>
          <p:cNvPr id="100" name="Title Text"/>
          <p:cNvSpPr txBox="1"/>
          <p:nvPr>
            <p:ph type="title"/>
          </p:nvPr>
        </p:nvSpPr>
        <p:spPr>
          <a:xfrm>
            <a:off x="387899" y="1152450"/>
            <a:ext cx="8368202" cy="1538400"/>
          </a:xfrm>
          <a:prstGeom prst="rect">
            <a:avLst/>
          </a:prstGeom>
        </p:spPr>
        <p:txBody>
          <a:bodyPr anchor="ctr"/>
          <a:lstStyle>
            <a:lvl1pPr algn="ctr">
              <a:defRPr sz="13000">
                <a:solidFill>
                  <a:schemeClr val="accent5"/>
                </a:solidFill>
              </a:defRPr>
            </a:lvl1pPr>
          </a:lstStyle>
          <a:p>
            <a:pPr/>
            <a:r>
              <a:t>Title Text</a:t>
            </a:r>
          </a:p>
        </p:txBody>
      </p:sp>
      <p:sp>
        <p:nvSpPr>
          <p:cNvPr id="101" name="Body Level One…"/>
          <p:cNvSpPr txBox="1"/>
          <p:nvPr>
            <p:ph type="body" sz="quarter" idx="1"/>
          </p:nvPr>
        </p:nvSpPr>
        <p:spPr>
          <a:xfrm>
            <a:off x="387899" y="2919450"/>
            <a:ext cx="8368202" cy="1071601"/>
          </a:xfrm>
          <a:prstGeom prst="rect">
            <a:avLst/>
          </a:prstGeom>
        </p:spPr>
        <p:txBody>
          <a:bodyPr>
            <a:normAutofit fontScale="100000" lnSpcReduction="0"/>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6" name="Chalk_Line_10x7.png" descr="Chalk_Line_10x7.png"/>
          <p:cNvPicPr>
            <a:picLocks noChangeAspect="1"/>
          </p:cNvPicPr>
          <p:nvPr/>
        </p:nvPicPr>
        <p:blipFill>
          <a:blip r:embed="rId3">
            <a:extLst/>
          </a:blip>
          <a:stretch>
            <a:fillRect/>
          </a:stretch>
        </p:blipFill>
        <p:spPr>
          <a:xfrm>
            <a:off x="1350615" y="187523"/>
            <a:ext cx="6442770" cy="4627811"/>
          </a:xfrm>
          <a:prstGeom prst="rect">
            <a:avLst/>
          </a:prstGeom>
          <a:ln w="12700">
            <a:miter lim="400000"/>
          </a:ln>
        </p:spPr>
      </p:pic>
      <p:sp>
        <p:nvSpPr>
          <p:cNvPr id="117" name="Title Text"/>
          <p:cNvSpPr txBox="1"/>
          <p:nvPr>
            <p:ph type="title"/>
          </p:nvPr>
        </p:nvSpPr>
        <p:spPr>
          <a:xfrm>
            <a:off x="1618505" y="334863"/>
            <a:ext cx="5906990" cy="994369"/>
          </a:xfrm>
          <a:prstGeom prst="rect">
            <a:avLst/>
          </a:prstGeom>
        </p:spPr>
        <p:txBody>
          <a:bodyPr lIns="0" tIns="0" rIns="0" bIns="0" anchor="t"/>
          <a:lstStyle>
            <a:lvl1pPr defTabSz="308074">
              <a:lnSpc>
                <a:spcPct val="80000"/>
              </a:lnSpc>
              <a:defRPr b="1" cap="all" spc="192" sz="2400">
                <a:solidFill>
                  <a:srgbClr val="3E3B39"/>
                </a:solidFill>
                <a:effectLst>
                  <a:outerShdw sx="100000" sy="100000" kx="0" ky="0" algn="b" rotWithShape="0" blurRad="25400" dist="25400" dir="5520000">
                    <a:srgbClr val="FFFFFF">
                      <a:alpha val="72000"/>
                    </a:srgbClr>
                  </a:outerShdw>
                </a:effectLst>
                <a:latin typeface="Avenir Next"/>
                <a:ea typeface="Avenir Next"/>
                <a:cs typeface="Avenir Next"/>
                <a:sym typeface="Avenir Next"/>
              </a:defRPr>
            </a:lvl1pPr>
          </a:lstStyle>
          <a:p>
            <a:pPr/>
            <a:r>
              <a:t>Title Text</a:t>
            </a:r>
          </a:p>
        </p:txBody>
      </p:sp>
      <p:sp>
        <p:nvSpPr>
          <p:cNvPr id="118" name="Body Level One…"/>
          <p:cNvSpPr txBox="1"/>
          <p:nvPr>
            <p:ph type="body" idx="1"/>
          </p:nvPr>
        </p:nvSpPr>
        <p:spPr>
          <a:xfrm>
            <a:off x="1618505" y="1329229"/>
            <a:ext cx="5906990" cy="3235136"/>
          </a:xfrm>
          <a:prstGeom prst="rect">
            <a:avLst/>
          </a:prstGeom>
        </p:spPr>
        <p:txBody>
          <a:bodyPr lIns="0" tIns="0" rIns="0" bIns="0" anchor="ctr">
            <a:normAutofit fontScale="100000" lnSpcReduction="0"/>
          </a:bodyPr>
          <a:lstStyle>
            <a:lvl1pPr marL="2222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marL="6667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marL="11112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marL="15557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marL="20002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4457699" y="4627562"/>
            <a:ext cx="1600201" cy="279401"/>
          </a:xfrm>
          <a:prstGeom prst="rect">
            <a:avLst/>
          </a:prstGeom>
        </p:spPr>
        <p:txBody>
          <a:bodyPr lIns="24110" tIns="24110" rIns="24110" bIns="24110"/>
          <a:lstStyle>
            <a:lvl1pPr defTabSz="308074">
              <a:defRPr i="1" sz="600">
                <a:solidFill>
                  <a:srgbClr val="5E524C"/>
                </a:solidFill>
                <a:effectLst>
                  <a:outerShdw sx="100000" sy="100000" kx="0" ky="0" algn="b" rotWithShape="0" blurRad="25400" dist="25400" dir="5520000">
                    <a:srgbClr val="FFFFFF">
                      <a:alpha val="71999"/>
                    </a:srgbClr>
                  </a:outerShdw>
                </a:effectLst>
                <a:latin typeface="+mn-lt"/>
                <a:ea typeface="+mn-ea"/>
                <a:cs typeface="+mn-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6" name="Chalk_Line_10x7.png" descr="Chalk_Line_10x7.png"/>
          <p:cNvPicPr>
            <a:picLocks noChangeAspect="1"/>
          </p:cNvPicPr>
          <p:nvPr/>
        </p:nvPicPr>
        <p:blipFill>
          <a:blip r:embed="rId3">
            <a:extLst/>
          </a:blip>
          <a:stretch>
            <a:fillRect/>
          </a:stretch>
        </p:blipFill>
        <p:spPr>
          <a:xfrm>
            <a:off x="1350615" y="187523"/>
            <a:ext cx="6442770" cy="4627811"/>
          </a:xfrm>
          <a:prstGeom prst="rect">
            <a:avLst/>
          </a:prstGeom>
          <a:ln w="12700">
            <a:miter lim="400000"/>
          </a:ln>
        </p:spPr>
      </p:pic>
      <p:sp>
        <p:nvSpPr>
          <p:cNvPr id="127" name="Title Text"/>
          <p:cNvSpPr txBox="1"/>
          <p:nvPr>
            <p:ph type="title"/>
          </p:nvPr>
        </p:nvSpPr>
        <p:spPr>
          <a:xfrm>
            <a:off x="1618505" y="334863"/>
            <a:ext cx="5906990" cy="994369"/>
          </a:xfrm>
          <a:prstGeom prst="rect">
            <a:avLst/>
          </a:prstGeom>
        </p:spPr>
        <p:txBody>
          <a:bodyPr lIns="0" tIns="0" rIns="0" bIns="0" anchor="t"/>
          <a:lstStyle>
            <a:lvl1pPr defTabSz="308074">
              <a:lnSpc>
                <a:spcPct val="80000"/>
              </a:lnSpc>
              <a:defRPr b="1" cap="all" spc="192" sz="2400">
                <a:solidFill>
                  <a:srgbClr val="3E3B39"/>
                </a:solidFill>
                <a:effectLst>
                  <a:outerShdw sx="100000" sy="100000" kx="0" ky="0" algn="b" rotWithShape="0" blurRad="25400" dist="25400" dir="5520000">
                    <a:srgbClr val="FFFFFF">
                      <a:alpha val="72000"/>
                    </a:srgbClr>
                  </a:outerShdw>
                </a:effectLst>
                <a:latin typeface="Avenir Next"/>
                <a:ea typeface="Avenir Next"/>
                <a:cs typeface="Avenir Next"/>
                <a:sym typeface="Avenir Next"/>
              </a:defRPr>
            </a:lvl1pPr>
          </a:lstStyle>
          <a:p>
            <a:pPr/>
            <a:r>
              <a:t>Title Text</a:t>
            </a:r>
          </a:p>
        </p:txBody>
      </p:sp>
      <p:sp>
        <p:nvSpPr>
          <p:cNvPr id="128" name="Body Level One…"/>
          <p:cNvSpPr txBox="1"/>
          <p:nvPr>
            <p:ph type="body" sz="quarter" idx="1"/>
          </p:nvPr>
        </p:nvSpPr>
        <p:spPr>
          <a:xfrm>
            <a:off x="1618505" y="1329229"/>
            <a:ext cx="2812853" cy="3235136"/>
          </a:xfrm>
          <a:prstGeom prst="rect">
            <a:avLst/>
          </a:prstGeom>
        </p:spPr>
        <p:txBody>
          <a:bodyPr lIns="0" tIns="0" rIns="0" bIns="0" anchor="ctr">
            <a:normAutofit fontScale="100000" lnSpcReduction="0"/>
          </a:bodyPr>
          <a:lstStyle>
            <a:lvl1pPr marL="196850" indent="-196850" defTabSz="308074">
              <a:lnSpc>
                <a:spcPct val="90000"/>
              </a:lnSpc>
              <a:spcBef>
                <a:spcPts val="1400"/>
              </a:spcBef>
              <a:buClrTx/>
              <a:buSzPct val="75000"/>
              <a:buFontTx/>
              <a:buChar char="•"/>
              <a:defRPr sz="1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marL="590550" indent="-196850" defTabSz="308074">
              <a:lnSpc>
                <a:spcPct val="90000"/>
              </a:lnSpc>
              <a:spcBef>
                <a:spcPts val="1400"/>
              </a:spcBef>
              <a:buClrTx/>
              <a:buSzPct val="75000"/>
              <a:buFontTx/>
              <a:buChar char="•"/>
              <a:defRPr sz="1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marL="984250" indent="-196850" defTabSz="308074">
              <a:lnSpc>
                <a:spcPct val="90000"/>
              </a:lnSpc>
              <a:spcBef>
                <a:spcPts val="1400"/>
              </a:spcBef>
              <a:buClrTx/>
              <a:buSzPct val="75000"/>
              <a:buFontTx/>
              <a:buChar char="•"/>
              <a:defRPr sz="1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marL="1377950" indent="-196850" defTabSz="308074">
              <a:lnSpc>
                <a:spcPct val="90000"/>
              </a:lnSpc>
              <a:spcBef>
                <a:spcPts val="1400"/>
              </a:spcBef>
              <a:buClrTx/>
              <a:buSzPct val="75000"/>
              <a:buFontTx/>
              <a:buChar char="•"/>
              <a:defRPr sz="1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marL="1771650" indent="-196850" defTabSz="308074">
              <a:lnSpc>
                <a:spcPct val="90000"/>
              </a:lnSpc>
              <a:spcBef>
                <a:spcPts val="1400"/>
              </a:spcBef>
              <a:buClrTx/>
              <a:buSzPct val="75000"/>
              <a:buFontTx/>
              <a:buChar char="•"/>
              <a:defRPr sz="1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4457699" y="4627562"/>
            <a:ext cx="1600201" cy="279401"/>
          </a:xfrm>
          <a:prstGeom prst="rect">
            <a:avLst/>
          </a:prstGeom>
        </p:spPr>
        <p:txBody>
          <a:bodyPr lIns="24110" tIns="24110" rIns="24110" bIns="24110"/>
          <a:lstStyle>
            <a:lvl1pPr defTabSz="308074">
              <a:defRPr i="1" sz="600">
                <a:solidFill>
                  <a:srgbClr val="5E524C"/>
                </a:solidFill>
                <a:effectLst>
                  <a:outerShdw sx="100000" sy="100000" kx="0" ky="0" algn="b" rotWithShape="0" blurRad="25400" dist="25400" dir="5520000">
                    <a:srgbClr val="FFFFFF">
                      <a:alpha val="71999"/>
                    </a:srgbClr>
                  </a:outerShdw>
                </a:effectLst>
                <a:latin typeface="+mn-lt"/>
                <a:ea typeface="+mn-ea"/>
                <a:cs typeface="+mn-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6" name="Chalk_Line_10x7.png" descr="Chalk_Line_10x7.png"/>
          <p:cNvPicPr>
            <a:picLocks noChangeAspect="1"/>
          </p:cNvPicPr>
          <p:nvPr/>
        </p:nvPicPr>
        <p:blipFill>
          <a:blip r:embed="rId3">
            <a:extLst/>
          </a:blip>
          <a:stretch>
            <a:fillRect/>
          </a:stretch>
        </p:blipFill>
        <p:spPr>
          <a:xfrm>
            <a:off x="1350615" y="187523"/>
            <a:ext cx="6442770" cy="4627811"/>
          </a:xfrm>
          <a:prstGeom prst="rect">
            <a:avLst/>
          </a:prstGeom>
          <a:ln w="12700">
            <a:miter lim="400000"/>
          </a:ln>
        </p:spPr>
      </p:pic>
      <p:sp>
        <p:nvSpPr>
          <p:cNvPr id="137" name="Body Level One…"/>
          <p:cNvSpPr txBox="1"/>
          <p:nvPr>
            <p:ph type="body" idx="1"/>
          </p:nvPr>
        </p:nvSpPr>
        <p:spPr>
          <a:xfrm>
            <a:off x="1618505" y="910828"/>
            <a:ext cx="5906990" cy="3315147"/>
          </a:xfrm>
          <a:prstGeom prst="rect">
            <a:avLst/>
          </a:prstGeom>
        </p:spPr>
        <p:txBody>
          <a:bodyPr lIns="0" tIns="0" rIns="0" bIns="0" anchor="ctr">
            <a:normAutofit fontScale="100000" lnSpcReduction="0"/>
          </a:bodyPr>
          <a:lstStyle>
            <a:lvl1pPr marL="2222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marL="6667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marL="11112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marL="15557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marL="2000250" indent="-222250" defTabSz="308074">
              <a:lnSpc>
                <a:spcPct val="100000"/>
              </a:lnSpc>
              <a:spcBef>
                <a:spcPts val="1600"/>
              </a:spcBef>
              <a:buClrTx/>
              <a:buSzPct val="75000"/>
              <a:buFontTx/>
              <a:buChar char="•"/>
              <a:defRPr>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4457699" y="4627562"/>
            <a:ext cx="1600201" cy="279401"/>
          </a:xfrm>
          <a:prstGeom prst="rect">
            <a:avLst/>
          </a:prstGeom>
        </p:spPr>
        <p:txBody>
          <a:bodyPr lIns="24110" tIns="24110" rIns="24110" bIns="24110"/>
          <a:lstStyle>
            <a:lvl1pPr defTabSz="308074">
              <a:defRPr i="1" sz="600">
                <a:solidFill>
                  <a:srgbClr val="5E524C"/>
                </a:solidFill>
                <a:effectLst>
                  <a:outerShdw sx="100000" sy="100000" kx="0" ky="0" algn="b" rotWithShape="0" blurRad="25400" dist="25400" dir="5520000">
                    <a:srgbClr val="FFFFFF">
                      <a:alpha val="71999"/>
                    </a:srgbClr>
                  </a:outerShdw>
                </a:effectLst>
                <a:latin typeface="+mn-lt"/>
                <a:ea typeface="+mn-ea"/>
                <a:cs typeface="+mn-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5" name="Slide Number"/>
          <p:cNvSpPr txBox="1"/>
          <p:nvPr>
            <p:ph type="sldNum" sz="quarter" idx="2"/>
          </p:nvPr>
        </p:nvSpPr>
        <p:spPr>
          <a:xfrm>
            <a:off x="4457699" y="4627562"/>
            <a:ext cx="1600201" cy="279401"/>
          </a:xfrm>
          <a:prstGeom prst="rect">
            <a:avLst/>
          </a:prstGeom>
        </p:spPr>
        <p:txBody>
          <a:bodyPr lIns="24110" tIns="24110" rIns="24110" bIns="24110"/>
          <a:lstStyle>
            <a:lvl1pPr defTabSz="308074">
              <a:defRPr i="1" sz="600">
                <a:solidFill>
                  <a:srgbClr val="5E524C"/>
                </a:solidFill>
                <a:effectLst>
                  <a:outerShdw sx="100000" sy="100000" kx="0" ky="0" algn="b" rotWithShape="0" blurRad="25400" dist="25400" dir="5520000">
                    <a:srgbClr val="FFFFFF">
                      <a:alpha val="71999"/>
                    </a:srgbClr>
                  </a:outerShdw>
                </a:effectLst>
                <a:latin typeface="+mn-lt"/>
                <a:ea typeface="+mn-ea"/>
                <a:cs typeface="+mn-cs"/>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3" name="Google Shape;17;p3"/>
          <p:cNvSpPr/>
          <p:nvPr/>
        </p:nvSpPr>
        <p:spPr>
          <a:xfrm>
            <a:off x="4359602" y="2817464"/>
            <a:ext cx="424801" cy="1"/>
          </a:xfrm>
          <a:prstGeom prst="line">
            <a:avLst/>
          </a:prstGeom>
          <a:ln w="38100">
            <a:solidFill>
              <a:schemeClr val="accent4"/>
            </a:solidFill>
          </a:ln>
        </p:spPr>
        <p:txBody>
          <a:bodyPr lIns="0" tIns="0" rIns="0" bIns="0"/>
          <a:lstStyle/>
          <a:p>
            <a:pPr/>
          </a:p>
        </p:txBody>
      </p:sp>
      <p:sp>
        <p:nvSpPr>
          <p:cNvPr id="24" name="Title Text"/>
          <p:cNvSpPr txBox="1"/>
          <p:nvPr>
            <p:ph type="title"/>
          </p:nvPr>
        </p:nvSpPr>
        <p:spPr>
          <a:xfrm>
            <a:off x="480750" y="1764950"/>
            <a:ext cx="8222100" cy="907501"/>
          </a:xfrm>
          <a:prstGeom prst="rect">
            <a:avLst/>
          </a:prstGeom>
        </p:spPr>
        <p:txBody>
          <a:bodyPr/>
          <a:lstStyle>
            <a:lvl1pPr algn="ctr">
              <a:defRPr sz="4800"/>
            </a:lvl1pPr>
          </a:lstStyle>
          <a:p>
            <a:pPr/>
            <a:r>
              <a:t>Title Text</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2" name="Google Shape;21;p4"/>
          <p:cNvSpPr/>
          <p:nvPr/>
        </p:nvSpPr>
        <p:spPr>
          <a:xfrm>
            <a:off x="492563" y="1260284"/>
            <a:ext cx="424801" cy="1"/>
          </a:xfrm>
          <a:prstGeom prst="line">
            <a:avLst/>
          </a:prstGeom>
          <a:ln w="38100">
            <a:solidFill>
              <a:schemeClr val="accent4"/>
            </a:solidFill>
          </a:ln>
        </p:spPr>
        <p:txBody>
          <a:bodyPr lIns="0" tIns="0" rIns="0" bIns="0"/>
          <a:lstStyle/>
          <a:p>
            <a:pPr/>
          </a:p>
        </p:txBody>
      </p:sp>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idx="1"/>
          </p:nvPr>
        </p:nvSpPr>
        <p:spPr>
          <a:xfrm>
            <a:off x="387899" y="1489823"/>
            <a:ext cx="8368202" cy="3078902"/>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42" name="Google Shape;26;p5"/>
          <p:cNvSpPr/>
          <p:nvPr/>
        </p:nvSpPr>
        <p:spPr>
          <a:xfrm>
            <a:off x="492563" y="1260284"/>
            <a:ext cx="424801" cy="1"/>
          </a:xfrm>
          <a:prstGeom prst="line">
            <a:avLst/>
          </a:prstGeom>
          <a:ln w="38100">
            <a:solidFill>
              <a:schemeClr val="accent4"/>
            </a:solidFill>
          </a:ln>
        </p:spPr>
        <p:txBody>
          <a:bodyPr lIns="0" tIns="0" rIns="0" bIns="0"/>
          <a:lstStyle/>
          <a:p>
            <a:pPr/>
          </a:p>
        </p:txBody>
      </p:sp>
      <p:sp>
        <p:nvSpPr>
          <p:cNvPr id="43" name="Title Text"/>
          <p:cNvSpPr txBox="1"/>
          <p:nvPr>
            <p:ph type="title"/>
          </p:nvPr>
        </p:nvSpPr>
        <p:spPr>
          <a:prstGeom prst="rect">
            <a:avLst/>
          </a:prstGeom>
        </p:spPr>
        <p:txBody>
          <a:bodyPr/>
          <a:lstStyle/>
          <a:p>
            <a:pPr/>
            <a:r>
              <a:t>Title Text</a:t>
            </a:r>
          </a:p>
        </p:txBody>
      </p:sp>
      <p:sp>
        <p:nvSpPr>
          <p:cNvPr id="44" name="Body Level One…"/>
          <p:cNvSpPr txBox="1"/>
          <p:nvPr>
            <p:ph type="body" sz="half" idx="1"/>
          </p:nvPr>
        </p:nvSpPr>
        <p:spPr>
          <a:xfrm>
            <a:off x="387899" y="1489824"/>
            <a:ext cx="3999902" cy="3078902"/>
          </a:xfrm>
          <a:prstGeom prst="rect">
            <a:avLst/>
          </a:prstGeom>
        </p:spPr>
        <p:txBody>
          <a:bodyPr>
            <a:normAutofit fontScale="100000" lnSpcReduction="0"/>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45" name="Google Shape;29;p5"/>
          <p:cNvSpPr txBox="1"/>
          <p:nvPr>
            <p:ph type="body" sz="half" idx="13"/>
          </p:nvPr>
        </p:nvSpPr>
        <p:spPr>
          <a:xfrm>
            <a:off x="4756199" y="1489824"/>
            <a:ext cx="3999902" cy="3078901"/>
          </a:xfrm>
          <a:prstGeom prst="rect">
            <a:avLst/>
          </a:prstGeom>
        </p:spPr>
        <p:txBody>
          <a:bodyPr>
            <a:normAutofit fontScale="100000" lnSpcReduction="0"/>
          </a:bodyPr>
          <a:lstStyle/>
          <a:p>
            <a:pPr indent="-317500">
              <a:buSzPts val="1400"/>
              <a:defRPr sz="1400"/>
            </a:pP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61" name="Google Shape;35;p7"/>
          <p:cNvSpPr/>
          <p:nvPr/>
        </p:nvSpPr>
        <p:spPr>
          <a:xfrm>
            <a:off x="489218" y="1412276"/>
            <a:ext cx="331501" cy="1"/>
          </a:xfrm>
          <a:prstGeom prst="line">
            <a:avLst/>
          </a:prstGeom>
          <a:ln w="38100">
            <a:solidFill>
              <a:schemeClr val="accent4"/>
            </a:solidFill>
          </a:ln>
        </p:spPr>
        <p:txBody>
          <a:bodyPr lIns="0" tIns="0" rIns="0" bIns="0"/>
          <a:lstStyle/>
          <a:p>
            <a:pPr/>
          </a:p>
        </p:txBody>
      </p:sp>
      <p:sp>
        <p:nvSpPr>
          <p:cNvPr id="62" name="Title Text"/>
          <p:cNvSpPr txBox="1"/>
          <p:nvPr>
            <p:ph type="title"/>
          </p:nvPr>
        </p:nvSpPr>
        <p:spPr>
          <a:xfrm>
            <a:off x="387899" y="555600"/>
            <a:ext cx="2808001" cy="755700"/>
          </a:xfrm>
          <a:prstGeom prst="rect">
            <a:avLst/>
          </a:prstGeom>
        </p:spPr>
        <p:txBody>
          <a:bodyPr/>
          <a:lstStyle>
            <a:lvl1pPr>
              <a:defRPr sz="2400"/>
            </a:lvl1pPr>
          </a:lstStyle>
          <a:p>
            <a:pPr/>
            <a:r>
              <a:t>Title Text</a:t>
            </a:r>
          </a:p>
        </p:txBody>
      </p:sp>
      <p:sp>
        <p:nvSpPr>
          <p:cNvPr id="63" name="Body Level One…"/>
          <p:cNvSpPr txBox="1"/>
          <p:nvPr>
            <p:ph type="body" sz="quarter" idx="1"/>
          </p:nvPr>
        </p:nvSpPr>
        <p:spPr>
          <a:xfrm>
            <a:off x="387899" y="1594024"/>
            <a:ext cx="2808001" cy="2681101"/>
          </a:xfrm>
          <a:prstGeom prst="rect">
            <a:avLst/>
          </a:prstGeom>
        </p:spPr>
        <p:txBody>
          <a:bodyPr>
            <a:normAutofit fontScale="100000" lnSpcReduction="0"/>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71" name="Title Text"/>
          <p:cNvSpPr txBox="1"/>
          <p:nvPr>
            <p:ph type="title"/>
          </p:nvPr>
        </p:nvSpPr>
        <p:spPr>
          <a:xfrm>
            <a:off x="490250" y="526349"/>
            <a:ext cx="5618701" cy="4090801"/>
          </a:xfrm>
          <a:prstGeom prst="rect">
            <a:avLst/>
          </a:prstGeom>
        </p:spPr>
        <p:txBody>
          <a:bodyPr anchor="ctr"/>
          <a:lstStyle>
            <a:lvl1pPr>
              <a:defRPr sz="4800"/>
            </a:lvl1pPr>
          </a:lstStyle>
          <a:p>
            <a:pPr/>
            <a:r>
              <a:t>Title Text</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9" name="Google Shape;43;p9"/>
          <p:cNvSpPr/>
          <p:nvPr/>
        </p:nvSpPr>
        <p:spPr>
          <a:xfrm>
            <a:off x="4572000" y="-75"/>
            <a:ext cx="4572000" cy="5143501"/>
          </a:xfrm>
          <a:prstGeom prst="rect">
            <a:avLst/>
          </a:prstGeom>
          <a:solidFill>
            <a:srgbClr val="004065"/>
          </a:solidFill>
          <a:ln w="12700">
            <a:miter lim="400000"/>
          </a:ln>
        </p:spPr>
        <p:txBody>
          <a:bodyPr lIns="0" tIns="0" rIns="0" bIns="0" anchor="ctr"/>
          <a:lstStyle/>
          <a:p>
            <a:pPr>
              <a:defRPr>
                <a:solidFill>
                  <a:srgbClr val="000000"/>
                </a:solidFill>
              </a:defRPr>
            </a:pPr>
          </a:p>
        </p:txBody>
      </p:sp>
      <p:sp>
        <p:nvSpPr>
          <p:cNvPr id="80" name="Google Shape;44;p9"/>
          <p:cNvSpPr/>
          <p:nvPr/>
        </p:nvSpPr>
        <p:spPr>
          <a:xfrm>
            <a:off x="5029675" y="4495503"/>
            <a:ext cx="540901" cy="1"/>
          </a:xfrm>
          <a:prstGeom prst="line">
            <a:avLst/>
          </a:prstGeom>
          <a:ln w="38100">
            <a:solidFill>
              <a:schemeClr val="accent5"/>
            </a:solidFill>
          </a:ln>
        </p:spPr>
        <p:txBody>
          <a:bodyPr lIns="0" tIns="0" rIns="0" bIns="0"/>
          <a:lstStyle/>
          <a:p>
            <a:pPr/>
          </a:p>
        </p:txBody>
      </p:sp>
      <p:sp>
        <p:nvSpPr>
          <p:cNvPr id="81" name="Title Text"/>
          <p:cNvSpPr txBox="1"/>
          <p:nvPr>
            <p:ph type="title"/>
          </p:nvPr>
        </p:nvSpPr>
        <p:spPr>
          <a:xfrm>
            <a:off x="265500" y="1209075"/>
            <a:ext cx="4045200" cy="1506301"/>
          </a:xfrm>
          <a:prstGeom prst="rect">
            <a:avLst/>
          </a:prstGeom>
        </p:spPr>
        <p:txBody>
          <a:bodyPr/>
          <a:lstStyle>
            <a:lvl1pPr algn="ctr">
              <a:defRPr sz="3800"/>
            </a:lvl1pPr>
          </a:lstStyle>
          <a:p>
            <a:pPr/>
            <a:r>
              <a:t>Title Text</a:t>
            </a:r>
          </a:p>
        </p:txBody>
      </p:sp>
      <p:sp>
        <p:nvSpPr>
          <p:cNvPr id="82" name="Body Level One…"/>
          <p:cNvSpPr txBox="1"/>
          <p:nvPr>
            <p:ph type="body" sz="quarter" idx="1"/>
          </p:nvPr>
        </p:nvSpPr>
        <p:spPr>
          <a:xfrm>
            <a:off x="265500" y="2769000"/>
            <a:ext cx="4045200" cy="1345501"/>
          </a:xfrm>
          <a:prstGeom prst="rect">
            <a:avLst/>
          </a:prstGeom>
        </p:spPr>
        <p:txBody>
          <a:bodyPr>
            <a:normAutofit fontScale="100000" lnSpcReduction="0"/>
          </a:bodyPr>
          <a:lstStyle>
            <a:lvl1pPr marL="342900" indent="-228600" algn="ctr">
              <a:lnSpc>
                <a:spcPct val="100000"/>
              </a:lnSpc>
              <a:buClrTx/>
              <a:buSzTx/>
              <a:buFontTx/>
              <a:buNone/>
              <a:defRPr sz="2100">
                <a:solidFill>
                  <a:schemeClr val="accent5"/>
                </a:solidFill>
              </a:defRPr>
            </a:lvl1pPr>
            <a:lvl2pPr marL="342900" indent="254000" algn="ctr">
              <a:lnSpc>
                <a:spcPct val="100000"/>
              </a:lnSpc>
              <a:buClrTx/>
              <a:buSzTx/>
              <a:buFontTx/>
              <a:buNone/>
              <a:defRPr sz="2100">
                <a:solidFill>
                  <a:schemeClr val="accent5"/>
                </a:solidFill>
              </a:defRPr>
            </a:lvl2pPr>
            <a:lvl3pPr marL="342900" indent="711200" algn="ctr">
              <a:lnSpc>
                <a:spcPct val="100000"/>
              </a:lnSpc>
              <a:buClrTx/>
              <a:buSzTx/>
              <a:buFontTx/>
              <a:buNone/>
              <a:defRPr sz="2100">
                <a:solidFill>
                  <a:schemeClr val="accent5"/>
                </a:solidFill>
              </a:defRPr>
            </a:lvl3pPr>
            <a:lvl4pPr marL="342900" indent="1168400" algn="ctr">
              <a:lnSpc>
                <a:spcPct val="100000"/>
              </a:lnSpc>
              <a:buClrTx/>
              <a:buSzTx/>
              <a:buFontTx/>
              <a:buNone/>
              <a:defRPr sz="2100">
                <a:solidFill>
                  <a:schemeClr val="accent5"/>
                </a:solidFill>
              </a:defRPr>
            </a:lvl4pPr>
            <a:lvl5pPr marL="342900" indent="1625600" algn="ctr">
              <a:lnSpc>
                <a:spcPct val="100000"/>
              </a:lnSpc>
              <a:buClrTx/>
              <a:buSzTx/>
              <a:buFontTx/>
              <a:buNone/>
              <a:defRPr sz="2100">
                <a:solidFill>
                  <a:schemeClr val="accent5"/>
                </a:solidFill>
              </a:defRPr>
            </a:lvl5pPr>
          </a:lstStyle>
          <a:p>
            <a:pPr/>
            <a:r>
              <a:t>Body Level One</a:t>
            </a:r>
          </a:p>
          <a:p>
            <a:pPr lvl="1"/>
            <a:r>
              <a:t>Body Level Two</a:t>
            </a:r>
          </a:p>
          <a:p>
            <a:pPr lvl="2"/>
            <a:r>
              <a:t>Body Level Three</a:t>
            </a:r>
          </a:p>
          <a:p>
            <a:pPr lvl="3"/>
            <a:r>
              <a:t>Body Level Four</a:t>
            </a:r>
          </a:p>
          <a:p>
            <a:pPr lvl="4"/>
            <a:r>
              <a:t>Body Level Five</a:t>
            </a:r>
          </a:p>
        </p:txBody>
      </p:sp>
      <p:sp>
        <p:nvSpPr>
          <p:cNvPr id="83" name="Google Shape;47;p9"/>
          <p:cNvSpPr txBox="1"/>
          <p:nvPr>
            <p:ph type="body" sz="half" idx="13"/>
          </p:nvPr>
        </p:nvSpPr>
        <p:spPr>
          <a:xfrm>
            <a:off x="4939500" y="724199"/>
            <a:ext cx="3837000" cy="3695101"/>
          </a:xfrm>
          <a:prstGeom prst="rect">
            <a:avLst/>
          </a:prstGeom>
        </p:spPr>
        <p:txBody>
          <a:bodyPr anchor="ctr">
            <a:normAutofit fontScale="100000" lnSpcReduction="0"/>
          </a:bodyPr>
          <a:lstStyle/>
          <a:p>
            <a:pP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91" name="Body Level One…"/>
          <p:cNvSpPr txBox="1"/>
          <p:nvPr>
            <p:ph type="body" sz="quarter" idx="1"/>
          </p:nvPr>
        </p:nvSpPr>
        <p:spPr>
          <a:xfrm>
            <a:off x="319499" y="4233724"/>
            <a:ext cx="5998802" cy="598801"/>
          </a:xfrm>
          <a:prstGeom prst="rect">
            <a:avLst/>
          </a:prstGeom>
        </p:spPr>
        <p:txBody>
          <a:bodyPr anchor="ctr">
            <a:normAutofit fontScale="100000" lnSpcReduction="0"/>
          </a:bodyPr>
          <a:lstStyle>
            <a:lvl1pPr marL="228600" indent="0">
              <a:lnSpc>
                <a:spcPct val="100000"/>
              </a:lnSpc>
              <a:buClrTx/>
              <a:buSzTx/>
              <a:buFontTx/>
              <a:buNone/>
              <a:defRPr>
                <a:latin typeface="Roboto Slab"/>
                <a:ea typeface="Roboto Slab"/>
                <a:cs typeface="Roboto Slab"/>
                <a:sym typeface="Roboto Slab"/>
              </a:defRPr>
            </a:lvl1pPr>
            <a:lvl2pPr>
              <a:lnSpc>
                <a:spcPct val="100000"/>
              </a:lnSpc>
              <a:buClrTx/>
              <a:buFontTx/>
              <a:defRPr>
                <a:latin typeface="Roboto Slab"/>
                <a:ea typeface="Roboto Slab"/>
                <a:cs typeface="Roboto Slab"/>
                <a:sym typeface="Roboto Slab"/>
              </a:defRPr>
            </a:lvl2pPr>
            <a:lvl3pPr>
              <a:lnSpc>
                <a:spcPct val="100000"/>
              </a:lnSpc>
              <a:buClrTx/>
              <a:buFontTx/>
              <a:defRPr>
                <a:latin typeface="Roboto Slab"/>
                <a:ea typeface="Roboto Slab"/>
                <a:cs typeface="Roboto Slab"/>
                <a:sym typeface="Roboto Slab"/>
              </a:defRPr>
            </a:lvl3pPr>
            <a:lvl4pPr>
              <a:lnSpc>
                <a:spcPct val="100000"/>
              </a:lnSpc>
              <a:buClrTx/>
              <a:buFontTx/>
              <a:defRPr>
                <a:latin typeface="Roboto Slab"/>
                <a:ea typeface="Roboto Slab"/>
                <a:cs typeface="Roboto Slab"/>
                <a:sym typeface="Roboto Slab"/>
              </a:defRPr>
            </a:lvl4pPr>
            <a:lvl5pPr>
              <a:lnSpc>
                <a:spcPct val="100000"/>
              </a:lnSpc>
              <a:buClrTx/>
              <a:buFontTx/>
              <a:defRPr>
                <a:latin typeface="Roboto Slab"/>
                <a:ea typeface="Roboto Slab"/>
                <a:cs typeface="Roboto Slab"/>
                <a:sym typeface="Roboto Slab"/>
              </a:defRPr>
            </a:lvl5pPr>
          </a:lstStyle>
          <a:p>
            <a:pPr/>
            <a:r>
              <a:t>Body Level One</a:t>
            </a:r>
          </a:p>
          <a:p>
            <a:pPr lvl="1"/>
            <a:r>
              <a:t>Body Level Two</a:t>
            </a:r>
          </a:p>
          <a:p>
            <a:pPr lvl="2"/>
            <a:r>
              <a:t>Body Level Three</a:t>
            </a:r>
          </a:p>
          <a:p>
            <a:pPr lvl="3"/>
            <a:r>
              <a:t>Body Level Four</a:t>
            </a:r>
          </a:p>
          <a:p>
            <a:pPr lvl="4"/>
            <a:r>
              <a:t>Body Level Five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517C"/>
        </a:solidFill>
      </p:bgPr>
    </p:bg>
    <p:spTree>
      <p:nvGrpSpPr>
        <p:cNvPr id="1" name=""/>
        <p:cNvGrpSpPr/>
        <p:nvPr/>
      </p:nvGrpSpPr>
      <p:grpSpPr>
        <a:xfrm>
          <a:off x="0" y="0"/>
          <a:ext cx="0" cy="0"/>
          <a:chOff x="0" y="0"/>
          <a:chExt cx="0" cy="0"/>
        </a:xfrm>
      </p:grpSpPr>
      <p:sp>
        <p:nvSpPr>
          <p:cNvPr id="2" name="Title Text"/>
          <p:cNvSpPr txBox="1"/>
          <p:nvPr>
            <p:ph type="title"/>
          </p:nvPr>
        </p:nvSpPr>
        <p:spPr>
          <a:xfrm>
            <a:off x="387899" y="458024"/>
            <a:ext cx="8368202" cy="686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692391"/>
            <a:ext cx="336814" cy="335251"/>
          </a:xfrm>
          <a:prstGeom prst="rect">
            <a:avLst/>
          </a:prstGeom>
          <a:ln w="12700">
            <a:miter lim="400000"/>
          </a:ln>
        </p:spPr>
        <p:txBody>
          <a:bodyPr wrap="none" lIns="91424" tIns="91424" rIns="91424" bIns="91424" anchor="ctr">
            <a:spAutoFit/>
          </a:bodyPr>
          <a:lstStyle>
            <a:lvl1pPr algn="r">
              <a:defRPr sz="1000">
                <a:latin typeface="Roboto"/>
                <a:ea typeface="Roboto"/>
                <a:cs typeface="Roboto"/>
                <a:sym typeface="Robot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1pPr>
      <a:lvl2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2pPr>
      <a:lvl3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3pPr>
      <a:lvl4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4pPr>
      <a:lvl5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5pPr>
      <a:lvl6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6pPr>
      <a:lvl7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7pPr>
      <a:lvl8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8pPr>
      <a:lvl9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Roboto Slab"/>
          <a:ea typeface="Roboto Slab"/>
          <a:cs typeface="Roboto Slab"/>
          <a:sym typeface="Roboto Slab"/>
        </a:defRPr>
      </a:lvl9pPr>
    </p:titleStyle>
    <p:bodyStyle>
      <a:lvl1pPr marL="457200" marR="0" indent="-342900"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1pPr>
      <a:lvl2pPr marL="10051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2pPr>
      <a:lvl3pPr marL="14623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3pPr>
      <a:lvl4pPr marL="19195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4pPr>
      <a:lvl5pPr marL="23767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5pPr>
      <a:lvl6pPr marL="28339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6pPr>
      <a:lvl7pPr marL="32911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7pPr>
      <a:lvl8pPr marL="37483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8pPr>
      <a:lvl9pPr marL="4205514" marR="0" indent="-408214" algn="l" defTabSz="914400" rtl="0" latinLnBrk="0">
        <a:lnSpc>
          <a:spcPct val="115000"/>
        </a:lnSpc>
        <a:spcBef>
          <a:spcPts val="0"/>
        </a:spcBef>
        <a:spcAft>
          <a:spcPts val="0"/>
        </a:spcAft>
        <a:buClr>
          <a:srgbClr val="FFFFFF"/>
        </a:buClr>
        <a:buSzPts val="1800"/>
        <a:buFont typeface="Helvetica"/>
        <a:buChar char="■"/>
        <a:tabLst/>
        <a:defRPr b="0" baseline="0" cap="none" i="0" spc="0" strike="noStrike" sz="1800" u="none">
          <a:ln>
            <a:noFill/>
          </a:ln>
          <a:solidFill>
            <a:srgbClr val="FFFFFF"/>
          </a:solidFill>
          <a:uFillTx/>
          <a:latin typeface="Roboto"/>
          <a:ea typeface="Roboto"/>
          <a:cs typeface="Roboto"/>
          <a:sym typeface="Roboto"/>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Robot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rchives.gov/research/guide-fed-records/groups/059.html" TargetMode="External"/><Relationship Id="rId3" Type="http://schemas.openxmlformats.org/officeDocument/2006/relationships/hyperlink" Target="http://www.archives.gov/education/lessons/us-israel/images/recognition-press-release-l.jpg" TargetMode="External"/><Relationship Id="rId4" Type="http://schemas.openxmlformats.org/officeDocument/2006/relationships/hyperlink" Target="http://www.trumanlibrary.org/" TargetMode="External"/><Relationship Id="rId5" Type="http://schemas.openxmlformats.org/officeDocument/2006/relationships/hyperlink" Target="http://www.archives.gov/presidential-libraries/index.html" TargetMode="External"/><Relationship Id="rId6" Type="http://schemas.openxmlformats.org/officeDocument/2006/relationships/hyperlink" Target="http://jcpa.org/article/president-truman%E2%80%99s-decision-to-recognize-israel/"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timesofisrael.com" TargetMode="External"/><Relationship Id="rId3" Type="http://schemas.openxmlformats.org/officeDocument/2006/relationships/hyperlink" Target="http://www.jpost.com" TargetMode="External"/><Relationship Id="rId4" Type="http://schemas.openxmlformats.org/officeDocument/2006/relationships/hyperlink" Target="http://www.nytimes.com" TargetMode="External"/><Relationship Id="rId5" Type="http://schemas.openxmlformats.org/officeDocument/2006/relationships/hyperlink" Target="http://www.wsj.com" TargetMode="External"/><Relationship Id="rId6" Type="http://schemas.openxmlformats.org/officeDocument/2006/relationships/hyperlink" Target="http://fathomjournal.org" TargetMode="External"/><Relationship Id="rId7" Type="http://schemas.openxmlformats.org/officeDocument/2006/relationships/hyperlink" Target="http://tabletmag.com"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gle Shape;63;p13"/>
          <p:cNvSpPr txBox="1"/>
          <p:nvPr>
            <p:ph type="ctrTitle"/>
          </p:nvPr>
        </p:nvSpPr>
        <p:spPr>
          <a:xfrm>
            <a:off x="1680302" y="1188925"/>
            <a:ext cx="5783401" cy="1457401"/>
          </a:xfrm>
          <a:prstGeom prst="rect">
            <a:avLst/>
          </a:prstGeom>
        </p:spPr>
        <p:txBody>
          <a:bodyPr/>
          <a:lstStyle/>
          <a:p>
            <a:pPr/>
            <a:r>
              <a:t>U.S. Foreign Policy Towards Israel</a:t>
            </a:r>
          </a:p>
        </p:txBody>
      </p:sp>
      <p:sp>
        <p:nvSpPr>
          <p:cNvPr id="155" name="Google Shape;64;p13"/>
          <p:cNvSpPr txBox="1"/>
          <p:nvPr>
            <p:ph type="subTitle" sz="quarter" idx="1"/>
          </p:nvPr>
        </p:nvSpPr>
        <p:spPr>
          <a:xfrm>
            <a:off x="1680302" y="3049449"/>
            <a:ext cx="5783401" cy="909001"/>
          </a:xfrm>
          <a:prstGeom prst="rect">
            <a:avLst/>
          </a:prstGeom>
        </p:spPr>
        <p:txBody>
          <a:bodyPr/>
          <a:lstStyle/>
          <a:p>
            <a:pPr marL="0" indent="0" defTabSz="905255">
              <a:defRPr sz="2376"/>
            </a:pPr>
            <a:r>
              <a:t>MVZ244</a:t>
            </a:r>
          </a:p>
          <a:p>
            <a:pPr marL="0" indent="0" defTabSz="905255">
              <a:defRPr sz="2376"/>
            </a:pPr>
            <a:r>
              <a:t>Dr. Aaron T. Walter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oogle Shape;117;p22"/>
          <p:cNvSpPr txBox="1"/>
          <p:nvPr>
            <p:ph type="title"/>
          </p:nvPr>
        </p:nvSpPr>
        <p:spPr>
          <a:xfrm>
            <a:off x="387899" y="458024"/>
            <a:ext cx="8368202" cy="686102"/>
          </a:xfrm>
          <a:prstGeom prst="rect">
            <a:avLst/>
          </a:prstGeom>
        </p:spPr>
        <p:txBody>
          <a:bodyPr/>
          <a:lstStyle/>
          <a:p>
            <a:pPr/>
            <a:r>
              <a:t>Foreign Policy Theories Cont.</a:t>
            </a:r>
          </a:p>
        </p:txBody>
      </p:sp>
      <p:sp>
        <p:nvSpPr>
          <p:cNvPr id="182" name="Google Shape;118;p22"/>
          <p:cNvSpPr txBox="1"/>
          <p:nvPr>
            <p:ph type="body" idx="1"/>
          </p:nvPr>
        </p:nvSpPr>
        <p:spPr>
          <a:xfrm>
            <a:off x="387899" y="1489823"/>
            <a:ext cx="8368202" cy="3078902"/>
          </a:xfrm>
          <a:prstGeom prst="rect">
            <a:avLst/>
          </a:prstGeom>
        </p:spPr>
        <p:txBody>
          <a:bodyPr/>
          <a:lstStyle/>
          <a:p>
            <a:pPr indent="-317500">
              <a:buClr>
                <a:srgbClr val="F3F3F3"/>
              </a:buClr>
              <a:buSzPts val="1400"/>
              <a:buFont typeface="Arial"/>
              <a:defRPr sz="1400">
                <a:solidFill>
                  <a:srgbClr val="F3F3F3"/>
                </a:solidFill>
                <a:latin typeface="+mj-lt"/>
                <a:ea typeface="+mj-ea"/>
                <a:cs typeface="+mj-cs"/>
                <a:sym typeface="Arial"/>
              </a:defRPr>
            </a:pPr>
            <a:r>
              <a:t>Neoclassical</a:t>
            </a:r>
          </a:p>
          <a:p>
            <a:pPr lvl="1" marL="914400" indent="-317500">
              <a:buClr>
                <a:srgbClr val="F3F3F3"/>
              </a:buClr>
              <a:buSzPts val="1400"/>
              <a:buFont typeface="Arial"/>
              <a:buChar char="●"/>
              <a:defRPr sz="1400">
                <a:solidFill>
                  <a:srgbClr val="F3F3F3"/>
                </a:solidFill>
                <a:latin typeface="+mj-lt"/>
                <a:ea typeface="+mj-ea"/>
                <a:cs typeface="+mj-cs"/>
                <a:sym typeface="Arial"/>
              </a:defRPr>
            </a:pPr>
            <a:r>
              <a:t>Classical realist and neorealist plus defensive realist theories. </a:t>
            </a:r>
          </a:p>
          <a:p>
            <a:pPr lvl="1" marL="914400" indent="-317500">
              <a:buClr>
                <a:srgbClr val="F3F3F3"/>
              </a:buClr>
              <a:buSzPts val="1400"/>
              <a:buFont typeface="Arial"/>
              <a:buChar char="●"/>
              <a:defRPr sz="1400">
                <a:solidFill>
                  <a:srgbClr val="F3F3F3"/>
                </a:solidFill>
                <a:latin typeface="+mj-lt"/>
                <a:ea typeface="+mj-ea"/>
                <a:cs typeface="+mj-cs"/>
                <a:sym typeface="Arial"/>
              </a:defRPr>
            </a:pPr>
            <a:r>
              <a:t>mistrust and perception leads to underexpansion or underbalancing behavior = imbalances within the international system</a:t>
            </a:r>
          </a:p>
          <a:p>
            <a:pPr lvl="1" marL="914400" indent="-317500">
              <a:buClr>
                <a:srgbClr val="F3F3F3"/>
              </a:buClr>
              <a:buSzPts val="1400"/>
              <a:buFont typeface="Arial"/>
              <a:buChar char="●"/>
              <a:defRPr sz="1400">
                <a:solidFill>
                  <a:srgbClr val="F3F3F3"/>
                </a:solidFill>
                <a:latin typeface="+mj-lt"/>
                <a:ea typeface="+mj-ea"/>
                <a:cs typeface="+mj-cs"/>
                <a:sym typeface="Arial"/>
              </a:defRPr>
            </a:pPr>
            <a:r>
              <a:t>Rose  </a:t>
            </a:r>
            <a:r>
              <a:rPr i="1"/>
              <a:t>World Politics </a:t>
            </a:r>
            <a:r>
              <a:t>(1998)</a:t>
            </a:r>
          </a:p>
          <a:p>
            <a:pPr indent="-317500">
              <a:buClr>
                <a:srgbClr val="F3F3F3"/>
              </a:buClr>
              <a:buSzPts val="1400"/>
              <a:buFont typeface="Arial"/>
              <a:defRPr sz="1400">
                <a:solidFill>
                  <a:srgbClr val="F3F3F3"/>
                </a:solidFill>
                <a:latin typeface="+mj-lt"/>
                <a:ea typeface="+mj-ea"/>
                <a:cs typeface="+mj-cs"/>
                <a:sym typeface="Arial"/>
              </a:defRPr>
            </a:pPr>
            <a:r>
              <a:t>Constructivist </a:t>
            </a:r>
          </a:p>
          <a:p>
            <a:pPr lvl="1" marL="914400" indent="-317500">
              <a:buClr>
                <a:srgbClr val="F3F3F3"/>
              </a:buClr>
              <a:buSzPts val="1400"/>
              <a:buFont typeface="Arial"/>
              <a:buChar char="●"/>
              <a:defRPr sz="1400">
                <a:solidFill>
                  <a:srgbClr val="F3F3F3"/>
                </a:solidFill>
                <a:latin typeface="+mj-lt"/>
                <a:ea typeface="+mj-ea"/>
                <a:cs typeface="+mj-cs"/>
                <a:sym typeface="Arial"/>
              </a:defRPr>
            </a:pPr>
            <a:r>
              <a:t>significant aspects of IR are historically and socially constructed, rather than inevitable consequences of human nature or other essential characteristics of world politics</a:t>
            </a:r>
          </a:p>
          <a:p>
            <a:pPr lvl="1" marL="914400" indent="-317500">
              <a:buClr>
                <a:srgbClr val="F3F3F3"/>
              </a:buClr>
              <a:buSzPts val="1400"/>
              <a:buFont typeface="Arial"/>
              <a:buChar char="●"/>
              <a:defRPr sz="1400">
                <a:solidFill>
                  <a:srgbClr val="F3F3F3"/>
                </a:solidFill>
                <a:latin typeface="+mj-lt"/>
                <a:ea typeface="+mj-ea"/>
                <a:cs typeface="+mj-cs"/>
                <a:sym typeface="Arial"/>
              </a:defRPr>
            </a:pPr>
            <a:r>
              <a:t>Wendt (2004), Ruggie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ogle Shape;123;p23"/>
          <p:cNvSpPr txBox="1"/>
          <p:nvPr>
            <p:ph type="title"/>
          </p:nvPr>
        </p:nvSpPr>
        <p:spPr>
          <a:xfrm>
            <a:off x="387899" y="458024"/>
            <a:ext cx="8368202" cy="686102"/>
          </a:xfrm>
          <a:prstGeom prst="rect">
            <a:avLst/>
          </a:prstGeom>
        </p:spPr>
        <p:txBody>
          <a:bodyPr/>
          <a:lstStyle/>
          <a:p>
            <a:pPr/>
            <a:r>
              <a:t>Wilson Legacy</a:t>
            </a:r>
          </a:p>
        </p:txBody>
      </p:sp>
      <p:sp>
        <p:nvSpPr>
          <p:cNvPr id="185" name="Google Shape;124;p23"/>
          <p:cNvSpPr txBox="1"/>
          <p:nvPr>
            <p:ph type="body" idx="1"/>
          </p:nvPr>
        </p:nvSpPr>
        <p:spPr>
          <a:xfrm>
            <a:off x="387899" y="1489823"/>
            <a:ext cx="8368202" cy="3078902"/>
          </a:xfrm>
          <a:prstGeom prst="rect">
            <a:avLst/>
          </a:prstGeom>
        </p:spPr>
        <p:txBody>
          <a:bodyPr/>
          <a:lstStyle/>
          <a:p>
            <a:pPr indent="-317500">
              <a:buClr>
                <a:srgbClr val="F3F3F3"/>
              </a:buClr>
              <a:buSzPts val="1400"/>
              <a:buFont typeface="Arial"/>
              <a:defRPr sz="1400">
                <a:solidFill>
                  <a:srgbClr val="F3F3F3"/>
                </a:solidFill>
                <a:latin typeface="+mj-lt"/>
                <a:ea typeface="+mj-ea"/>
                <a:cs typeface="+mj-cs"/>
                <a:sym typeface="Arial"/>
              </a:defRPr>
            </a:pPr>
            <a:r>
              <a:t>Wilsonian Idealism</a:t>
            </a:r>
          </a:p>
          <a:p>
            <a:pPr indent="-317500">
              <a:buClr>
                <a:srgbClr val="F3F3F3"/>
              </a:buClr>
              <a:buSzPts val="1400"/>
              <a:buFont typeface="Arial"/>
              <a:defRPr sz="1400">
                <a:solidFill>
                  <a:srgbClr val="F3F3F3"/>
                </a:solidFill>
                <a:latin typeface="+mj-lt"/>
                <a:ea typeface="+mj-ea"/>
                <a:cs typeface="+mj-cs"/>
                <a:sym typeface="Arial"/>
              </a:defRPr>
            </a:pPr>
            <a:r>
              <a:t>Roosevltian (TR) realism</a:t>
            </a:r>
          </a:p>
          <a:p>
            <a:pPr indent="-317500">
              <a:buClr>
                <a:srgbClr val="F3F3F3"/>
              </a:buClr>
              <a:buSzPts val="1400"/>
              <a:buFont typeface="Arial"/>
              <a:defRPr sz="1400">
                <a:solidFill>
                  <a:srgbClr val="F3F3F3"/>
                </a:solidFill>
                <a:latin typeface="+mj-lt"/>
                <a:ea typeface="+mj-ea"/>
                <a:cs typeface="+mj-cs"/>
                <a:sym typeface="Arial"/>
              </a:defRPr>
            </a:pPr>
            <a:r>
              <a:t>Marriage of domestic policy to foreign policy that enables liberal internationalism </a:t>
            </a:r>
          </a:p>
          <a:p>
            <a:pPr indent="-317500">
              <a:buClr>
                <a:srgbClr val="F3F3F3"/>
              </a:buClr>
              <a:buSzPts val="1400"/>
              <a:buFont typeface="Arial"/>
              <a:defRPr sz="1400">
                <a:solidFill>
                  <a:srgbClr val="F3F3F3"/>
                </a:solidFill>
                <a:latin typeface="+mj-lt"/>
                <a:ea typeface="+mj-ea"/>
                <a:cs typeface="+mj-cs"/>
                <a:sym typeface="Arial"/>
              </a:defRPr>
            </a:pPr>
            <a:r>
              <a:t>element in the never-ending debate between International Relations theory and practice: the ideological tug-of-war between the Wilsonian and Rooseveltian worldview. liberal internationalism’s “multilaterist” element of Wilsonianism and the “democratization” element, a euphemism for American primacy.  </a:t>
            </a:r>
          </a:p>
          <a:p>
            <a:pPr indent="-317500">
              <a:buClr>
                <a:srgbClr val="F3F3F3"/>
              </a:buClr>
              <a:buSzPts val="1400"/>
              <a:buFont typeface="Arial"/>
              <a:defRPr sz="1400">
                <a:solidFill>
                  <a:srgbClr val="F3F3F3"/>
                </a:solidFill>
                <a:latin typeface="+mj-lt"/>
                <a:ea typeface="+mj-ea"/>
                <a:cs typeface="+mj-cs"/>
                <a:sym typeface="Arial"/>
              </a:defRPr>
            </a:pPr>
            <a:r>
              <a:t>A difficult question is raised: what happens if the liberal internationalism and the concept of assertive multilateralism slide into liberal imperialism?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Google Shape;129;p24"/>
          <p:cNvSpPr txBox="1"/>
          <p:nvPr>
            <p:ph type="title"/>
          </p:nvPr>
        </p:nvSpPr>
        <p:spPr>
          <a:xfrm>
            <a:off x="387899" y="458024"/>
            <a:ext cx="8368202" cy="686102"/>
          </a:xfrm>
          <a:prstGeom prst="rect">
            <a:avLst/>
          </a:prstGeom>
        </p:spPr>
        <p:txBody>
          <a:bodyPr/>
          <a:lstStyle/>
          <a:p>
            <a:pPr/>
            <a:r>
              <a:t>Who Makes Foreign Policy?</a:t>
            </a:r>
          </a:p>
        </p:txBody>
      </p:sp>
      <p:sp>
        <p:nvSpPr>
          <p:cNvPr id="188" name="Google Shape;130;p24"/>
          <p:cNvSpPr txBox="1"/>
          <p:nvPr>
            <p:ph type="body" idx="1"/>
          </p:nvPr>
        </p:nvSpPr>
        <p:spPr>
          <a:xfrm>
            <a:off x="387899" y="1489823"/>
            <a:ext cx="8368202" cy="3078902"/>
          </a:xfrm>
          <a:prstGeom prst="rect">
            <a:avLst/>
          </a:prstGeom>
        </p:spPr>
        <p:txBody>
          <a:bodyPr/>
          <a:lstStyle/>
          <a:p>
            <a:pPr indent="-381000">
              <a:buClr>
                <a:srgbClr val="F3F3F3"/>
              </a:buClr>
              <a:buSzPts val="2400"/>
              <a:buFont typeface="Arial"/>
              <a:defRPr sz="2400">
                <a:solidFill>
                  <a:srgbClr val="F3F3F3"/>
                </a:solidFill>
                <a:latin typeface="+mj-lt"/>
                <a:ea typeface="+mj-ea"/>
                <a:cs typeface="+mj-cs"/>
                <a:sym typeface="Arial"/>
              </a:defRPr>
            </a:pPr>
            <a:r>
              <a:t>The President</a:t>
            </a:r>
          </a:p>
          <a:p>
            <a:pPr indent="-381000">
              <a:buClr>
                <a:srgbClr val="F3F3F3"/>
              </a:buClr>
              <a:buSzPts val="2400"/>
              <a:buFont typeface="Arial"/>
              <a:defRPr sz="2400">
                <a:solidFill>
                  <a:srgbClr val="F3F3F3"/>
                </a:solidFill>
                <a:latin typeface="+mj-lt"/>
                <a:ea typeface="+mj-ea"/>
                <a:cs typeface="+mj-cs"/>
                <a:sym typeface="Arial"/>
              </a:defRPr>
            </a:pPr>
            <a:r>
              <a:t>The Cabinet</a:t>
            </a:r>
          </a:p>
          <a:p>
            <a:pPr indent="-381000">
              <a:buClr>
                <a:srgbClr val="F3F3F3"/>
              </a:buClr>
              <a:buSzPts val="2400"/>
              <a:buFont typeface="Arial"/>
              <a:defRPr sz="2400">
                <a:solidFill>
                  <a:srgbClr val="F3F3F3"/>
                </a:solidFill>
                <a:latin typeface="+mj-lt"/>
                <a:ea typeface="+mj-ea"/>
                <a:cs typeface="+mj-cs"/>
                <a:sym typeface="Arial"/>
              </a:defRPr>
            </a:pPr>
            <a:r>
              <a:t>Congress</a:t>
            </a:r>
          </a:p>
          <a:p>
            <a:pPr indent="-381000">
              <a:buClr>
                <a:srgbClr val="F3F3F3"/>
              </a:buClr>
              <a:buSzPts val="2400"/>
              <a:buFont typeface="Arial"/>
              <a:defRPr sz="2400">
                <a:solidFill>
                  <a:srgbClr val="F3F3F3"/>
                </a:solidFill>
                <a:latin typeface="+mj-lt"/>
                <a:ea typeface="+mj-ea"/>
                <a:cs typeface="+mj-cs"/>
                <a:sym typeface="Arial"/>
              </a:defRPr>
            </a:pPr>
            <a:r>
              <a:t>Bureaucracy </a:t>
            </a:r>
          </a:p>
          <a:p>
            <a:pPr indent="-381000">
              <a:buClr>
                <a:srgbClr val="F3F3F3"/>
              </a:buClr>
              <a:buSzPts val="2400"/>
              <a:buFont typeface="Arial"/>
              <a:defRPr sz="2400">
                <a:solidFill>
                  <a:srgbClr val="F3F3F3"/>
                </a:solidFill>
                <a:latin typeface="+mj-lt"/>
                <a:ea typeface="+mj-ea"/>
                <a:cs typeface="+mj-cs"/>
                <a:sym typeface="Arial"/>
              </a:defRPr>
            </a:pPr>
            <a:r>
              <a:t>Interest Groups</a:t>
            </a:r>
          </a:p>
          <a:p>
            <a:pPr indent="-381000">
              <a:buClr>
                <a:srgbClr val="F3F3F3"/>
              </a:buClr>
              <a:buSzPts val="2400"/>
              <a:buFont typeface="Arial"/>
              <a:defRPr sz="2400">
                <a:solidFill>
                  <a:srgbClr val="F3F3F3"/>
                </a:solidFill>
                <a:latin typeface="+mj-lt"/>
                <a:ea typeface="+mj-ea"/>
                <a:cs typeface="+mj-cs"/>
                <a:sym typeface="Arial"/>
              </a:defRPr>
            </a:pPr>
            <a:r>
              <a:t>The Media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Google Shape;135;p25"/>
          <p:cNvSpPr txBox="1"/>
          <p:nvPr>
            <p:ph type="title"/>
          </p:nvPr>
        </p:nvSpPr>
        <p:spPr>
          <a:xfrm>
            <a:off x="387899" y="458024"/>
            <a:ext cx="8368202" cy="686102"/>
          </a:xfrm>
          <a:prstGeom prst="rect">
            <a:avLst/>
          </a:prstGeom>
        </p:spPr>
        <p:txBody>
          <a:bodyPr/>
          <a:lstStyle/>
          <a:p>
            <a:pPr/>
            <a:r>
              <a:t>Creating Foreign Policy Towards Israel</a:t>
            </a:r>
          </a:p>
        </p:txBody>
      </p:sp>
      <p:sp>
        <p:nvSpPr>
          <p:cNvPr id="191" name="Google Shape;136;p25"/>
          <p:cNvSpPr txBox="1"/>
          <p:nvPr>
            <p:ph type="body" idx="1"/>
          </p:nvPr>
        </p:nvSpPr>
        <p:spPr>
          <a:xfrm>
            <a:off x="387899" y="1489823"/>
            <a:ext cx="8368202" cy="3078902"/>
          </a:xfrm>
          <a:prstGeom prst="rect">
            <a:avLst/>
          </a:prstGeom>
        </p:spPr>
        <p:txBody>
          <a:bodyPr/>
          <a:lstStyle/>
          <a:p>
            <a:pPr indent="-381000">
              <a:buClr>
                <a:srgbClr val="F3F3F3"/>
              </a:buClr>
              <a:buSzPts val="2400"/>
              <a:buFont typeface="Arial"/>
              <a:defRPr sz="2400">
                <a:solidFill>
                  <a:srgbClr val="F3F3F3"/>
                </a:solidFill>
                <a:latin typeface="+mj-lt"/>
                <a:ea typeface="+mj-ea"/>
                <a:cs typeface="+mj-cs"/>
                <a:sym typeface="Arial"/>
              </a:defRPr>
            </a:pPr>
            <a:r>
              <a:t>U.S. relationship with Israel was genesis of national interests in the Middle East both of military and cultural value</a:t>
            </a:r>
          </a:p>
          <a:p>
            <a:pPr indent="-381000">
              <a:buClr>
                <a:srgbClr val="F3F3F3"/>
              </a:buClr>
              <a:buSzPts val="2400"/>
              <a:buFont typeface="Arial"/>
              <a:defRPr sz="2400">
                <a:solidFill>
                  <a:srgbClr val="F3F3F3"/>
                </a:solidFill>
                <a:latin typeface="+mj-lt"/>
                <a:ea typeface="+mj-ea"/>
                <a:cs typeface="+mj-cs"/>
                <a:sym typeface="Arial"/>
              </a:defRPr>
            </a:pPr>
            <a:r>
              <a:t>It was also a crucible for U.S. President Harry Truman and early post-WWII foreign policy. </a:t>
            </a:r>
          </a:p>
        </p:txBody>
      </p:sp>
      <p:pic>
        <p:nvPicPr>
          <p:cNvPr id="192" name="Google Shape;137;p25" descr="Google Shape;137;p25"/>
          <p:cNvPicPr>
            <a:picLocks noChangeAspect="1"/>
          </p:cNvPicPr>
          <p:nvPr/>
        </p:nvPicPr>
        <p:blipFill>
          <a:blip r:embed="rId2">
            <a:extLst/>
          </a:blip>
          <a:stretch>
            <a:fillRect/>
          </a:stretch>
        </p:blipFill>
        <p:spPr>
          <a:xfrm>
            <a:off x="5787849" y="3286150"/>
            <a:ext cx="2668326" cy="136032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Google Shape;142;p26"/>
          <p:cNvSpPr txBox="1"/>
          <p:nvPr>
            <p:ph type="title"/>
          </p:nvPr>
        </p:nvSpPr>
        <p:spPr>
          <a:xfrm>
            <a:off x="387899" y="458024"/>
            <a:ext cx="8368202" cy="686102"/>
          </a:xfrm>
          <a:prstGeom prst="rect">
            <a:avLst/>
          </a:prstGeom>
        </p:spPr>
        <p:txBody>
          <a:bodyPr/>
          <a:lstStyle/>
          <a:p>
            <a:pPr/>
          </a:p>
        </p:txBody>
      </p:sp>
      <p:sp>
        <p:nvSpPr>
          <p:cNvPr id="195" name="Google Shape;143;p26"/>
          <p:cNvSpPr txBox="1"/>
          <p:nvPr>
            <p:ph type="body" idx="1"/>
          </p:nvPr>
        </p:nvSpPr>
        <p:spPr>
          <a:xfrm>
            <a:off x="387899" y="1489823"/>
            <a:ext cx="8368202" cy="3078902"/>
          </a:xfrm>
          <a:prstGeom prst="rect">
            <a:avLst/>
          </a:prstGeom>
        </p:spPr>
        <p:txBody>
          <a:bodyPr/>
          <a:lstStyle/>
          <a:p>
            <a:pPr indent="-317500">
              <a:buClr>
                <a:srgbClr val="F3F3F3"/>
              </a:buClr>
              <a:buSzPts val="1400"/>
              <a:buFont typeface="Arial"/>
              <a:defRPr sz="1400">
                <a:solidFill>
                  <a:srgbClr val="F3F3F3"/>
                </a:solidFill>
                <a:latin typeface="+mj-lt"/>
                <a:ea typeface="+mj-ea"/>
                <a:cs typeface="+mj-cs"/>
                <a:sym typeface="Arial"/>
              </a:defRPr>
            </a:pPr>
            <a:r>
              <a:t>From 1946-1948 rapidly changing geopolitical circumstances, i.e. Cold War confronted the U.S. as new superpower</a:t>
            </a:r>
          </a:p>
          <a:p>
            <a:pPr indent="-317500">
              <a:buClr>
                <a:srgbClr val="F3F3F3"/>
              </a:buClr>
              <a:buSzPts val="1400"/>
              <a:buFont typeface="Arial"/>
              <a:defRPr sz="1400">
                <a:solidFill>
                  <a:srgbClr val="F3F3F3"/>
                </a:solidFill>
                <a:latin typeface="+mj-lt"/>
                <a:ea typeface="+mj-ea"/>
                <a:cs typeface="+mj-cs"/>
                <a:sym typeface="Arial"/>
              </a:defRPr>
            </a:pPr>
            <a:r>
              <a:t>US policy in the Middle East was focused on supporting Arab states' independence; aiding the development of oil-producing countries; preventing Soviet influence from Greece, Turkey and Iran; </a:t>
            </a:r>
          </a:p>
          <a:p>
            <a:pPr indent="-317500">
              <a:buClr>
                <a:srgbClr val="F3F3F3"/>
              </a:buClr>
              <a:buSzPts val="1400"/>
              <a:buFont typeface="Arial"/>
              <a:defRPr sz="1400">
                <a:solidFill>
                  <a:srgbClr val="F3F3F3"/>
                </a:solidFill>
                <a:latin typeface="+mj-lt"/>
                <a:ea typeface="+mj-ea"/>
                <a:cs typeface="+mj-cs"/>
                <a:sym typeface="Arial"/>
              </a:defRPr>
            </a:pPr>
            <a:r>
              <a:t>Also, attempts were made to prevent an arms race and maintaining a neutral stance in the infant Arab-Israeli conflict.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Google Shape;148;p27"/>
          <p:cNvSpPr txBox="1"/>
          <p:nvPr>
            <p:ph type="title"/>
          </p:nvPr>
        </p:nvSpPr>
        <p:spPr>
          <a:xfrm>
            <a:off x="387899" y="458024"/>
            <a:ext cx="8368202" cy="686102"/>
          </a:xfrm>
          <a:prstGeom prst="rect">
            <a:avLst/>
          </a:prstGeom>
        </p:spPr>
        <p:txBody>
          <a:bodyPr/>
          <a:lstStyle/>
          <a:p>
            <a:pPr/>
            <a:r>
              <a:t>Genesis</a:t>
            </a:r>
          </a:p>
        </p:txBody>
      </p:sp>
      <p:sp>
        <p:nvSpPr>
          <p:cNvPr id="198" name="Google Shape;149;p27"/>
          <p:cNvSpPr txBox="1"/>
          <p:nvPr>
            <p:ph type="body" idx="1"/>
          </p:nvPr>
        </p:nvSpPr>
        <p:spPr>
          <a:xfrm>
            <a:off x="387899" y="1489823"/>
            <a:ext cx="8368202" cy="3078902"/>
          </a:xfrm>
          <a:prstGeom prst="rect">
            <a:avLst/>
          </a:prstGeom>
        </p:spPr>
        <p:txBody>
          <a:bodyPr/>
          <a:lstStyle/>
          <a:p>
            <a:pPr marL="174344" indent="-174344" defTabSz="272002">
              <a:lnSpc>
                <a:spcPct val="100000"/>
              </a:lnSpc>
              <a:spcBef>
                <a:spcPts val="1400"/>
              </a:spcBef>
              <a:buClr>
                <a:srgbClr val="5E524C"/>
              </a:buClr>
              <a:buSzPct val="75000"/>
              <a:buFontTx/>
              <a:buChar char="•"/>
              <a:defRPr sz="1649">
                <a:effectLst>
                  <a:outerShdw sx="100000" sy="100000" kx="0" ky="0" algn="b" rotWithShape="0" blurRad="12319" dist="11826" dir="5520000">
                    <a:srgbClr val="FFFFFF">
                      <a:alpha val="71999"/>
                    </a:srgbClr>
                  </a:outerShdw>
                </a:effectLst>
                <a:latin typeface="Avenir Next Medium"/>
                <a:ea typeface="Avenir Next Medium"/>
                <a:cs typeface="Avenir Next Medium"/>
                <a:sym typeface="Avenir Next Medium"/>
              </a:defRPr>
            </a:pPr>
            <a:r>
              <a:t>The development of Arab-American relations under FDR, </a:t>
            </a:r>
          </a:p>
          <a:p>
            <a:pPr lvl="1" marL="381304" indent="-174344" defTabSz="272002">
              <a:lnSpc>
                <a:spcPct val="100000"/>
              </a:lnSpc>
              <a:spcBef>
                <a:spcPts val="1400"/>
              </a:spcBef>
              <a:buClr>
                <a:srgbClr val="5E524C"/>
              </a:buClr>
              <a:buSzPct val="75000"/>
              <a:buFontTx/>
              <a:buChar char="•"/>
              <a:defRPr sz="1649">
                <a:effectLst>
                  <a:outerShdw sx="100000" sy="100000" kx="0" ky="0" algn="b" rotWithShape="0" blurRad="12319" dist="11826" dir="5520000">
                    <a:srgbClr val="FFFFFF">
                      <a:alpha val="71999"/>
                    </a:srgbClr>
                  </a:outerShdw>
                </a:effectLst>
                <a:latin typeface="Avenir Next Medium"/>
                <a:ea typeface="Avenir Next Medium"/>
                <a:cs typeface="Avenir Next Medium"/>
                <a:sym typeface="Avenir Next Medium"/>
              </a:defRPr>
            </a:pPr>
            <a:r>
              <a:t>the 1945 Bitter Lake meeting between Roosevelt and Saudi King Ibn Saud.  </a:t>
            </a:r>
          </a:p>
          <a:p>
            <a:pPr marL="174344" indent="-174344" defTabSz="272002">
              <a:lnSpc>
                <a:spcPct val="100000"/>
              </a:lnSpc>
              <a:spcBef>
                <a:spcPts val="1400"/>
              </a:spcBef>
              <a:buClr>
                <a:srgbClr val="5E524C"/>
              </a:buClr>
              <a:buSzPct val="75000"/>
              <a:buFontTx/>
              <a:buChar char="•"/>
              <a:defRPr sz="1649">
                <a:effectLst>
                  <a:outerShdw sx="100000" sy="100000" kx="0" ky="0" algn="b" rotWithShape="0" blurRad="12319" dist="11826" dir="5520000">
                    <a:srgbClr val="FFFFFF">
                      <a:alpha val="71999"/>
                    </a:srgbClr>
                  </a:outerShdw>
                </a:effectLst>
                <a:latin typeface="Avenir Next Medium"/>
                <a:ea typeface="Avenir Next Medium"/>
                <a:cs typeface="Avenir Next Medium"/>
                <a:sym typeface="Avenir Next Medium"/>
              </a:defRPr>
            </a:pPr>
            <a:r>
              <a:t>This is a critically important event, which would set the tone for Arab intransigence regarding the idea of a Jewish State in Palestine.  </a:t>
            </a:r>
          </a:p>
          <a:p>
            <a:pPr marL="174344" indent="-174344" defTabSz="272002">
              <a:lnSpc>
                <a:spcPct val="100000"/>
              </a:lnSpc>
              <a:spcBef>
                <a:spcPts val="1400"/>
              </a:spcBef>
              <a:buClr>
                <a:srgbClr val="5E524C"/>
              </a:buClr>
              <a:buSzPct val="75000"/>
              <a:buFontTx/>
              <a:buChar char="•"/>
              <a:defRPr sz="1649">
                <a:effectLst>
                  <a:outerShdw sx="100000" sy="100000" kx="0" ky="0" algn="b" rotWithShape="0" blurRad="12319" dist="11826" dir="5520000">
                    <a:srgbClr val="FFFFFF">
                      <a:alpha val="71999"/>
                    </a:srgbClr>
                  </a:outerShdw>
                </a:effectLst>
                <a:latin typeface="Avenir Next Medium"/>
                <a:ea typeface="Avenir Next Medium"/>
                <a:cs typeface="Avenir Next Medium"/>
                <a:sym typeface="Avenir Next Medium"/>
              </a:defRPr>
            </a:pPr>
            <a:r>
              <a:t>Importantly, it also reveals at least part of the motivation behind U.S. State Department reluctance to move ahead with the proposal and gives the context for the adversarial relationship that would develop between State and the White House over Israel.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Google Shape;154;p28"/>
          <p:cNvSpPr txBox="1"/>
          <p:nvPr>
            <p:ph type="title"/>
          </p:nvPr>
        </p:nvSpPr>
        <p:spPr>
          <a:xfrm>
            <a:off x="387899" y="458024"/>
            <a:ext cx="8368202" cy="686102"/>
          </a:xfrm>
          <a:prstGeom prst="rect">
            <a:avLst/>
          </a:prstGeom>
        </p:spPr>
        <p:txBody>
          <a:bodyPr/>
          <a:lstStyle/>
          <a:p>
            <a:pPr/>
            <a:r>
              <a:t>Genesis Cont.</a:t>
            </a:r>
          </a:p>
        </p:txBody>
      </p:sp>
      <p:sp>
        <p:nvSpPr>
          <p:cNvPr id="201" name="Google Shape;155;p28"/>
          <p:cNvSpPr txBox="1"/>
          <p:nvPr>
            <p:ph type="body" idx="1"/>
          </p:nvPr>
        </p:nvSpPr>
        <p:spPr>
          <a:xfrm>
            <a:off x="387899" y="1489823"/>
            <a:ext cx="8368202" cy="3078902"/>
          </a:xfrm>
          <a:prstGeom prst="rect">
            <a:avLst/>
          </a:prstGeom>
        </p:spPr>
        <p:txBody>
          <a:bodyPr/>
          <a:lstStyle/>
          <a:p>
            <a:pPr marL="129410" indent="-129410" defTabSz="201898">
              <a:lnSpc>
                <a:spcPct val="100000"/>
              </a:lnSpc>
              <a:spcBef>
                <a:spcPts val="1000"/>
              </a:spcBef>
              <a:buClr>
                <a:srgbClr val="5E524C"/>
              </a:buClr>
              <a:buSzPct val="75000"/>
              <a:buFontTx/>
              <a:buChar char="•"/>
              <a:defRPr sz="1224">
                <a:effectLst>
                  <a:outerShdw sx="100000" sy="100000" kx="0" ky="0" algn="b" rotWithShape="0" blurRad="9144" dist="8778" dir="5520000">
                    <a:srgbClr val="FFFFFF">
                      <a:alpha val="71999"/>
                    </a:srgbClr>
                  </a:outerShdw>
                </a:effectLst>
                <a:latin typeface="Avenir Next Medium"/>
                <a:ea typeface="Avenir Next Medium"/>
                <a:cs typeface="Avenir Next Medium"/>
                <a:sym typeface="Avenir Next Medium"/>
              </a:defRPr>
            </a:pPr>
            <a:r>
              <a:t>Relevant developments between 1942 and 1948, including </a:t>
            </a:r>
          </a:p>
          <a:p>
            <a:pPr lvl="1" marL="283029" indent="-129410" defTabSz="201898">
              <a:lnSpc>
                <a:spcPct val="100000"/>
              </a:lnSpc>
              <a:spcBef>
                <a:spcPts val="1000"/>
              </a:spcBef>
              <a:buClr>
                <a:srgbClr val="5E524C"/>
              </a:buClr>
              <a:buSzPct val="75000"/>
              <a:buFontTx/>
              <a:buChar char="•"/>
              <a:defRPr sz="1224">
                <a:effectLst>
                  <a:outerShdw sx="100000" sy="100000" kx="0" ky="0" algn="b" rotWithShape="0" blurRad="9144" dist="8778" dir="5520000">
                    <a:srgbClr val="FFFFFF">
                      <a:alpha val="71999"/>
                    </a:srgbClr>
                  </a:outerShdw>
                </a:effectLst>
                <a:latin typeface="Avenir Next Medium"/>
                <a:ea typeface="Avenir Next Medium"/>
                <a:cs typeface="Avenir Next Medium"/>
                <a:sym typeface="Avenir Next Medium"/>
              </a:defRPr>
            </a:pPr>
            <a:r>
              <a:t>Biltmore Declaration in support of a Jewish Home in Palestine, </a:t>
            </a:r>
          </a:p>
          <a:p>
            <a:pPr lvl="1" marL="283029" indent="-129410" defTabSz="201898">
              <a:lnSpc>
                <a:spcPct val="100000"/>
              </a:lnSpc>
              <a:spcBef>
                <a:spcPts val="1000"/>
              </a:spcBef>
              <a:buClr>
                <a:srgbClr val="5E524C"/>
              </a:buClr>
              <a:buSzPct val="75000"/>
              <a:buFontTx/>
              <a:buChar char="•"/>
              <a:defRPr sz="1224">
                <a:effectLst>
                  <a:outerShdw sx="100000" sy="100000" kx="0" ky="0" algn="b" rotWithShape="0" blurRad="9144" dist="8778" dir="5520000">
                    <a:srgbClr val="FFFFFF">
                      <a:alpha val="71999"/>
                    </a:srgbClr>
                  </a:outerShdw>
                </a:effectLst>
                <a:latin typeface="Avenir Next Medium"/>
                <a:ea typeface="Avenir Next Medium"/>
                <a:cs typeface="Avenir Next Medium"/>
                <a:sym typeface="Avenir Next Medium"/>
              </a:defRPr>
            </a:pPr>
            <a:r>
              <a:t>the Harrison Report, which revealed the deplorable conditions of postwar Jews (which probably influenced Truman more than any other single event), </a:t>
            </a:r>
          </a:p>
          <a:p>
            <a:pPr lvl="1" marL="283029" indent="-129410" defTabSz="201898">
              <a:lnSpc>
                <a:spcPct val="100000"/>
              </a:lnSpc>
              <a:spcBef>
                <a:spcPts val="1000"/>
              </a:spcBef>
              <a:buClr>
                <a:srgbClr val="5E524C"/>
              </a:buClr>
              <a:buSzPct val="75000"/>
              <a:buFontTx/>
              <a:buChar char="•"/>
              <a:defRPr sz="1224">
                <a:effectLst>
                  <a:outerShdw sx="100000" sy="100000" kx="0" ky="0" algn="b" rotWithShape="0" blurRad="9144" dist="8778" dir="5520000">
                    <a:srgbClr val="FFFFFF">
                      <a:alpha val="71999"/>
                    </a:srgbClr>
                  </a:outerShdw>
                </a:effectLst>
                <a:latin typeface="Avenir Next Medium"/>
                <a:ea typeface="Avenir Next Medium"/>
                <a:cs typeface="Avenir Next Medium"/>
                <a:sym typeface="Avenir Next Medium"/>
              </a:defRPr>
            </a:pPr>
            <a:r>
              <a:t>and the Anglo-American Committee, formed subsequently to study the feasibility of admitting 100,000 European Jews into Palestine.  </a:t>
            </a:r>
          </a:p>
          <a:p>
            <a:pPr marL="129410" indent="-129410" defTabSz="201898">
              <a:lnSpc>
                <a:spcPct val="100000"/>
              </a:lnSpc>
              <a:spcBef>
                <a:spcPts val="1000"/>
              </a:spcBef>
              <a:buClr>
                <a:srgbClr val="5E524C"/>
              </a:buClr>
              <a:buSzPct val="75000"/>
              <a:buFontTx/>
              <a:buChar char="•"/>
              <a:defRPr sz="1224">
                <a:effectLst>
                  <a:outerShdw sx="100000" sy="100000" kx="0" ky="0" algn="b" rotWithShape="0" blurRad="9144" dist="8778" dir="5520000">
                    <a:srgbClr val="FFFFFF">
                      <a:alpha val="71999"/>
                    </a:srgbClr>
                  </a:outerShdw>
                </a:effectLst>
                <a:latin typeface="Avenir Next Medium"/>
                <a:ea typeface="Avenir Next Medium"/>
                <a:cs typeface="Avenir Next Medium"/>
                <a:sym typeface="Avenir Next Medium"/>
              </a:defRPr>
            </a:pPr>
            <a:r>
              <a:t>These 100,000 is extremely helpful, as an understanding of the U.S., British, Soviet and Arab political maneuverings over it explains why the British eventually referred the issue to the U.N. (although there were economic considerations as well), the growing chasm between the U.S. and many other U.N. member nations, and the eventual general disappointment many of them expressed when the U.S. recognized Israel, essentially unilaterally.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oogle Shape;160;p29"/>
          <p:cNvSpPr txBox="1"/>
          <p:nvPr>
            <p:ph type="title"/>
          </p:nvPr>
        </p:nvSpPr>
        <p:spPr>
          <a:xfrm>
            <a:off x="387899" y="458024"/>
            <a:ext cx="8368202" cy="686102"/>
          </a:xfrm>
          <a:prstGeom prst="rect">
            <a:avLst/>
          </a:prstGeom>
        </p:spPr>
        <p:txBody>
          <a:bodyPr/>
          <a:lstStyle/>
          <a:p>
            <a:pPr/>
            <a:r>
              <a:t>Genesis Cont.</a:t>
            </a:r>
          </a:p>
        </p:txBody>
      </p:sp>
      <p:sp>
        <p:nvSpPr>
          <p:cNvPr id="204" name="Google Shape;161;p29"/>
          <p:cNvSpPr txBox="1"/>
          <p:nvPr>
            <p:ph type="body" idx="1"/>
          </p:nvPr>
        </p:nvSpPr>
        <p:spPr>
          <a:xfrm>
            <a:off x="387899" y="1489823"/>
            <a:ext cx="8368202" cy="3078902"/>
          </a:xfrm>
          <a:prstGeom prst="rect">
            <a:avLst/>
          </a:prstGeom>
        </p:spPr>
        <p:txBody>
          <a:bodyPr/>
          <a:lstStyle/>
          <a:p>
            <a:pPr marL="6687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The U.S. has been the principle power outside the region since the end of WWII</a:t>
            </a:r>
          </a:p>
          <a:p>
            <a:pPr lvl="1" marL="18244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Therefore any efforts in the Middle East imposed by outside powers and then enforced until both Jews and Arabs agreed to abide by it.</a:t>
            </a:r>
          </a:p>
          <a:p>
            <a:pPr lvl="2" marL="29801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British Mandate principle and policy </a:t>
            </a:r>
          </a:p>
          <a:p>
            <a:pPr lvl="1" marL="18244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The two peoples’ national aims were irreconcilable. </a:t>
            </a:r>
          </a:p>
          <a:p>
            <a:pPr lvl="2" marL="29801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British gave UN the “problem” of Jews and Arabs</a:t>
            </a:r>
          </a:p>
          <a:p>
            <a:pPr lvl="2" marL="29801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Anglo-­American Morrison-Grady plan, </a:t>
            </a:r>
          </a:p>
          <a:p>
            <a:pPr lvl="3" marL="41358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a federated Palestine with autonomous Jewish and Arab provinces</a:t>
            </a:r>
          </a:p>
          <a:p>
            <a:pPr lvl="1" marL="18244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Before 1948, sentiment as well as policy was aligned with Arabist mentality</a:t>
            </a:r>
          </a:p>
          <a:p>
            <a:pPr lvl="2" marL="29801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anti-Zionist U.S. State Department</a:t>
            </a:r>
          </a:p>
          <a:p>
            <a:pPr lvl="2" marL="298019" indent="-66879" defTabSz="151891">
              <a:lnSpc>
                <a:spcPct val="100000"/>
              </a:lnSpc>
              <a:spcBef>
                <a:spcPts val="700"/>
              </a:spcBef>
              <a:buClr>
                <a:srgbClr val="5E524C"/>
              </a:buClr>
              <a:buSzPct val="75000"/>
              <a:buFontTx/>
              <a:buChar char="•"/>
              <a:defRPr sz="845">
                <a:effectLst>
                  <a:outerShdw sx="100000" sy="100000" kx="0" ky="0" algn="b" rotWithShape="0" blurRad="8255" dist="6604" dir="5520000">
                    <a:srgbClr val="FFFFFF">
                      <a:alpha val="71999"/>
                    </a:srgbClr>
                  </a:outerShdw>
                </a:effectLst>
                <a:latin typeface="Avenir Next Medium"/>
                <a:ea typeface="Avenir Next Medium"/>
                <a:cs typeface="Avenir Next Medium"/>
                <a:sym typeface="Avenir Next Medium"/>
              </a:defRPr>
            </a:pPr>
            <a:r>
              <a:t>The ‘Arabists’ exerted considerable influence both as career diplomats and as bureaucrats within the State Department. But over time, group became insular and headstrong and showing a marked tendency to assert the Arab point of view. Nevertheless this Arabist elite, demonstrated their profound influence on American attitudes toward the Middle East.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ogle Shape;166;p30"/>
          <p:cNvSpPr txBox="1"/>
          <p:nvPr>
            <p:ph type="title"/>
          </p:nvPr>
        </p:nvSpPr>
        <p:spPr>
          <a:xfrm>
            <a:off x="387899" y="458024"/>
            <a:ext cx="8368202" cy="686102"/>
          </a:xfrm>
          <a:prstGeom prst="rect">
            <a:avLst/>
          </a:prstGeom>
        </p:spPr>
        <p:txBody>
          <a:bodyPr/>
          <a:lstStyle/>
          <a:p>
            <a:pPr/>
            <a:r>
              <a:t>President Truman</a:t>
            </a:r>
          </a:p>
        </p:txBody>
      </p:sp>
      <p:sp>
        <p:nvSpPr>
          <p:cNvPr id="207" name="Google Shape;167;p30"/>
          <p:cNvSpPr txBox="1"/>
          <p:nvPr>
            <p:ph type="body" idx="1"/>
          </p:nvPr>
        </p:nvSpPr>
        <p:spPr>
          <a:xfrm>
            <a:off x="387899" y="1489823"/>
            <a:ext cx="8368202" cy="3078902"/>
          </a:xfrm>
          <a:prstGeom prst="rect">
            <a:avLst/>
          </a:prstGeom>
        </p:spPr>
        <p:txBody>
          <a:bodyPr/>
          <a:lstStyle/>
          <a:p>
            <a:pPr marL="102890" indent="-102890" defTabSz="233679">
              <a:lnSpc>
                <a:spcPct val="100000"/>
              </a:lnSpc>
              <a:spcBef>
                <a:spcPts val="1200"/>
              </a:spcBef>
              <a:buClr>
                <a:srgbClr val="5E524C"/>
              </a:buClr>
              <a:buSzPct val="75000"/>
              <a:buFontTx/>
              <a:buChar char="•"/>
              <a:defRPr sz="1500">
                <a:effectLst>
                  <a:outerShdw sx="100000" sy="100000" kx="0" ky="0" algn="b" rotWithShape="0" blurRad="12700" dist="10160" dir="5520000">
                    <a:srgbClr val="FFFFFF">
                      <a:alpha val="71999"/>
                    </a:srgbClr>
                  </a:outerShdw>
                </a:effectLst>
                <a:latin typeface="Avenir Next Medium"/>
                <a:ea typeface="Avenir Next Medium"/>
                <a:cs typeface="Avenir Next Medium"/>
                <a:sym typeface="Avenir Next Medium"/>
              </a:defRPr>
            </a:pPr>
            <a:r>
              <a:t>President Truman had conflicted attitudes toward establishment of the State of Israel.</a:t>
            </a:r>
          </a:p>
          <a:p>
            <a:pPr lvl="1" marL="280691" indent="-102891" defTabSz="233679">
              <a:lnSpc>
                <a:spcPct val="100000"/>
              </a:lnSpc>
              <a:spcBef>
                <a:spcPts val="1200"/>
              </a:spcBef>
              <a:buClr>
                <a:srgbClr val="5E524C"/>
              </a:buClr>
              <a:buSzPct val="75000"/>
              <a:buFontTx/>
              <a:buChar char="•"/>
              <a:defRPr sz="1500">
                <a:effectLst>
                  <a:outerShdw sx="100000" sy="100000" kx="0" ky="0" algn="b" rotWithShape="0" blurRad="12700" dist="10160" dir="5520000">
                    <a:srgbClr val="FFFFFF">
                      <a:alpha val="71999"/>
                    </a:srgbClr>
                  </a:outerShdw>
                </a:effectLst>
                <a:latin typeface="Avenir Next Medium"/>
                <a:ea typeface="Avenir Next Medium"/>
                <a:cs typeface="Avenir Next Medium"/>
                <a:sym typeface="Avenir Next Medium"/>
              </a:defRPr>
            </a:pPr>
            <a:r>
              <a:t>ethical paradoxes</a:t>
            </a:r>
          </a:p>
          <a:p>
            <a:pPr lvl="1" marL="280691" indent="-102891" defTabSz="233679">
              <a:lnSpc>
                <a:spcPct val="100000"/>
              </a:lnSpc>
              <a:spcBef>
                <a:spcPts val="1200"/>
              </a:spcBef>
              <a:buClr>
                <a:srgbClr val="5E524C"/>
              </a:buClr>
              <a:buSzPct val="75000"/>
              <a:buFontTx/>
              <a:buChar char="•"/>
              <a:defRPr sz="1500">
                <a:effectLst>
                  <a:outerShdw sx="100000" sy="100000" kx="0" ky="0" algn="b" rotWithShape="0" blurRad="12700" dist="10160" dir="5520000">
                    <a:srgbClr val="FFFFFF">
                      <a:alpha val="71999"/>
                    </a:srgbClr>
                  </a:outerShdw>
                </a:effectLst>
                <a:latin typeface="Avenir Next Medium"/>
                <a:ea typeface="Avenir Next Medium"/>
                <a:cs typeface="Avenir Next Medium"/>
                <a:sym typeface="Avenir Next Medium"/>
              </a:defRPr>
            </a:pPr>
            <a:r>
              <a:t>moral ambiguities</a:t>
            </a:r>
          </a:p>
          <a:p>
            <a:pPr lvl="1" marL="280691" indent="-102891" defTabSz="233679">
              <a:lnSpc>
                <a:spcPct val="100000"/>
              </a:lnSpc>
              <a:spcBef>
                <a:spcPts val="1200"/>
              </a:spcBef>
              <a:buClr>
                <a:srgbClr val="5E524C"/>
              </a:buClr>
              <a:buSzPct val="75000"/>
              <a:buFontTx/>
              <a:buChar char="•"/>
              <a:defRPr sz="1500">
                <a:effectLst>
                  <a:outerShdw sx="100000" sy="100000" kx="0" ky="0" algn="b" rotWithShape="0" blurRad="12700" dist="10160" dir="5520000">
                    <a:srgbClr val="FFFFFF">
                      <a:alpha val="71999"/>
                    </a:srgbClr>
                  </a:outerShdw>
                </a:effectLst>
                <a:latin typeface="Avenir Next Medium"/>
                <a:ea typeface="Avenir Next Medium"/>
                <a:cs typeface="Avenir Next Medium"/>
                <a:sym typeface="Avenir Next Medium"/>
              </a:defRPr>
            </a:pPr>
            <a:r>
              <a:t>deeply flawed region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Ethics, Politics, Realities"/>
          <p:cNvSpPr txBox="1"/>
          <p:nvPr>
            <p:ph type="title"/>
          </p:nvPr>
        </p:nvSpPr>
        <p:spPr>
          <a:prstGeom prst="rect">
            <a:avLst/>
          </a:prstGeom>
        </p:spPr>
        <p:txBody>
          <a:bodyPr/>
          <a:lstStyle/>
          <a:p>
            <a:pPr/>
            <a:r>
              <a:t>Ethics, Politics, Realities</a:t>
            </a:r>
          </a:p>
        </p:txBody>
      </p:sp>
      <p:sp>
        <p:nvSpPr>
          <p:cNvPr id="210" name="Pre-1948 existed the “prevailing standards of self-determination” that led to the 1922 League of Nations Mandate, which formally recognized “the historical connection of the Jewish people with Palestine” and endorsed their “reconstituting their national home” in that land.…"/>
          <p:cNvSpPr txBox="1"/>
          <p:nvPr>
            <p:ph type="body" idx="1"/>
          </p:nvPr>
        </p:nvSpPr>
        <p:spPr>
          <a:prstGeom prst="rect">
            <a:avLst/>
          </a:prstGeom>
        </p:spPr>
        <p:txBody>
          <a:bodyPr/>
          <a:lstStyle/>
          <a:p>
            <a:pPr marL="84582" indent="-84582" defTabSz="147875">
              <a:lnSpc>
                <a:spcPct val="100000"/>
              </a:lnSpc>
              <a:spcBef>
                <a:spcPts val="700"/>
              </a:spcBef>
              <a:buClr>
                <a:srgbClr val="5E524C"/>
              </a:buClr>
              <a:buSzPct val="75000"/>
              <a:buFontTx/>
              <a:buChar char="•"/>
              <a:defRPr sz="14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Pre-1948 existed the “prevailing standards of self-determination” that led to the 1922 League of Nations Mandate, which formally recognized “the historical connection of the Jewish people with Palestine” and endorsed their “reconstituting their national home” in that land. </a:t>
            </a:r>
          </a:p>
          <a:p>
            <a:pPr lvl="1" marL="297942" indent="-84582" defTabSz="147875">
              <a:lnSpc>
                <a:spcPct val="100000"/>
              </a:lnSpc>
              <a:spcBef>
                <a:spcPts val="700"/>
              </a:spcBef>
              <a:buClr>
                <a:srgbClr val="5E524C"/>
              </a:buClr>
              <a:buSzPct val="75000"/>
              <a:buFontTx/>
              <a:buChar char="•"/>
              <a:defRPr sz="14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offered legitimacy to the Balfour Declaration </a:t>
            </a:r>
          </a:p>
          <a:p>
            <a:pPr lvl="1" marL="297942" indent="-84582" defTabSz="147875">
              <a:lnSpc>
                <a:spcPct val="100000"/>
              </a:lnSpc>
              <a:spcBef>
                <a:spcPts val="700"/>
              </a:spcBef>
              <a:buClr>
                <a:srgbClr val="5E524C"/>
              </a:buClr>
              <a:buSzPct val="75000"/>
              <a:buFontTx/>
              <a:buChar char="•"/>
              <a:defRPr sz="14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infuriated the Arabs and Arabists (Orientalist's) </a:t>
            </a:r>
          </a:p>
          <a:p>
            <a:pPr lvl="2" marL="511302" indent="-84582" defTabSz="147875">
              <a:lnSpc>
                <a:spcPct val="100000"/>
              </a:lnSpc>
              <a:spcBef>
                <a:spcPts val="700"/>
              </a:spcBef>
              <a:buClr>
                <a:srgbClr val="5E524C"/>
              </a:buClr>
              <a:buSzPct val="75000"/>
              <a:buFontTx/>
              <a:buChar char="•"/>
              <a:defRPr sz="14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CIA’s pro-Arab operations in the 1940s and 50s by the agency’s three most influential—and colorful—officers in the Middle East. Kermit “Kim” Roosevelt was the grandson of Theodore Roosevelt and the first head of CIA covert action in the region; his cousin, Archie Roosevelt, was a Middle East scholar and chief of the Beirut station and Miles Copeland, a maverick covert operations specialist.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Google Shape;69;p14"/>
          <p:cNvSpPr txBox="1"/>
          <p:nvPr>
            <p:ph type="title"/>
          </p:nvPr>
        </p:nvSpPr>
        <p:spPr>
          <a:xfrm>
            <a:off x="387899" y="458024"/>
            <a:ext cx="8368202" cy="686102"/>
          </a:xfrm>
          <a:prstGeom prst="rect">
            <a:avLst/>
          </a:prstGeom>
        </p:spPr>
        <p:txBody>
          <a:bodyPr/>
          <a:lstStyle/>
          <a:p>
            <a:pPr/>
            <a:r>
              <a:t>Course Overview</a:t>
            </a:r>
          </a:p>
        </p:txBody>
      </p:sp>
      <p:sp>
        <p:nvSpPr>
          <p:cNvPr id="158" name="Google Shape;70;p14"/>
          <p:cNvSpPr txBox="1"/>
          <p:nvPr>
            <p:ph type="body" idx="1"/>
          </p:nvPr>
        </p:nvSpPr>
        <p:spPr>
          <a:xfrm>
            <a:off x="387899" y="1489823"/>
            <a:ext cx="8368202" cy="3078902"/>
          </a:xfrm>
          <a:prstGeom prst="rect">
            <a:avLst/>
          </a:prstGeom>
        </p:spPr>
        <p:txBody>
          <a:bodyPr/>
          <a:lstStyle/>
          <a:p>
            <a:pPr marL="0" indent="0" defTabSz="822959">
              <a:buSzTx/>
              <a:buNone/>
              <a:defRPr sz="1619"/>
            </a:pPr>
            <a:r>
              <a:t>Explore the continuity and change in the foreign relations between United States and Israel</a:t>
            </a:r>
          </a:p>
          <a:p>
            <a:pPr marL="0" indent="0" defTabSz="822959">
              <a:spcBef>
                <a:spcPts val="1400"/>
              </a:spcBef>
              <a:buSzTx/>
              <a:buNone/>
              <a:defRPr sz="1619"/>
            </a:pPr>
            <a:r>
              <a:t>Overview of those changes from Truman to Trump</a:t>
            </a:r>
          </a:p>
          <a:p>
            <a:pPr marL="0" indent="0" defTabSz="822959">
              <a:spcBef>
                <a:spcPts val="1400"/>
              </a:spcBef>
              <a:buSzTx/>
              <a:buNone/>
              <a:defRPr sz="1619"/>
            </a:pPr>
            <a:r>
              <a:t>Examine the key milestones in the relationship</a:t>
            </a:r>
          </a:p>
          <a:p>
            <a:pPr marL="0" indent="0" defTabSz="822959">
              <a:spcBef>
                <a:spcPts val="1400"/>
              </a:spcBef>
              <a:buSzTx/>
              <a:buNone/>
              <a:defRPr sz="1619"/>
            </a:pPr>
            <a:r>
              <a:t>Impact of presidential decision-making on foreign policy</a:t>
            </a:r>
          </a:p>
          <a:p>
            <a:pPr marL="0" indent="0" defTabSz="822959">
              <a:spcBef>
                <a:spcPts val="1400"/>
              </a:spcBef>
              <a:buSzTx/>
              <a:buNone/>
              <a:defRPr sz="1619"/>
            </a:pPr>
            <a:r>
              <a:t>Impact of Israeli foreign policy on U.S. </a:t>
            </a:r>
          </a:p>
          <a:p>
            <a:pPr marL="0" indent="0" defTabSz="822959">
              <a:spcBef>
                <a:spcPts val="1400"/>
              </a:spcBef>
              <a:buSzTx/>
              <a:buNone/>
              <a:defRPr sz="1619"/>
            </a:pPr>
            <a:r>
              <a:t>	What if any crisis has occurred between the allies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Ethics, Politics, Realities"/>
          <p:cNvSpPr txBox="1"/>
          <p:nvPr>
            <p:ph type="title"/>
          </p:nvPr>
        </p:nvSpPr>
        <p:spPr>
          <a:prstGeom prst="rect">
            <a:avLst/>
          </a:prstGeom>
        </p:spPr>
        <p:txBody>
          <a:bodyPr/>
          <a:lstStyle/>
          <a:p>
            <a:pPr/>
            <a:r>
              <a:t>Ethics, Politics, Realities</a:t>
            </a:r>
          </a:p>
        </p:txBody>
      </p:sp>
      <p:sp>
        <p:nvSpPr>
          <p:cNvPr id="213" name="The Mandate was a recognition that the number of stateless and endangered Jews in the world at that time far exceeded the number of Arabs living in the backwater of a defeated Ottoman Empire.…"/>
          <p:cNvSpPr txBox="1"/>
          <p:nvPr>
            <p:ph type="body" idx="1"/>
          </p:nvPr>
        </p:nvSpPr>
        <p:spPr>
          <a:prstGeom prst="rect">
            <a:avLst/>
          </a:prstGeom>
        </p:spPr>
        <p:txBody>
          <a:bodyPr/>
          <a:lstStyle/>
          <a:p>
            <a:pPr marL="84582" indent="-84582" defTabSz="147875">
              <a:lnSpc>
                <a:spcPct val="100000"/>
              </a:lnSpc>
              <a:spcBef>
                <a:spcPts val="700"/>
              </a:spcBef>
              <a:buClr>
                <a:srgbClr val="5E524C"/>
              </a:buClr>
              <a:buSzPct val="75000"/>
              <a:buFontTx/>
              <a:buChar char="•"/>
              <a:defRPr sz="16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The Mandate was a recognition that the number of stateless and endangered Jews in the world at that time far exceeded the number of Arabs living in the backwater of a defeated Ottoman Empire.</a:t>
            </a:r>
          </a:p>
          <a:p>
            <a:pPr lvl="1" marL="297942" indent="-84582" defTabSz="147875">
              <a:lnSpc>
                <a:spcPct val="100000"/>
              </a:lnSpc>
              <a:spcBef>
                <a:spcPts val="700"/>
              </a:spcBef>
              <a:buClr>
                <a:srgbClr val="5E524C"/>
              </a:buClr>
              <a:buSzPct val="75000"/>
              <a:buFontTx/>
              <a:buChar char="•"/>
              <a:defRPr sz="16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Also, The Mandate indicated belief that self-determination for the Jewish people was not possible without a Jewish state.</a:t>
            </a:r>
          </a:p>
          <a:p>
            <a:pPr marL="84582" indent="-84582" defTabSz="147875">
              <a:lnSpc>
                <a:spcPct val="100000"/>
              </a:lnSpc>
              <a:spcBef>
                <a:spcPts val="700"/>
              </a:spcBef>
              <a:buClr>
                <a:srgbClr val="5E524C"/>
              </a:buClr>
              <a:buSzPct val="75000"/>
              <a:buFontTx/>
              <a:buChar char="•"/>
              <a:defRPr sz="16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Truman when he became president had extensive experience in Midwestern machine politics, but was a relative neophyte in the realm of foreign policy.  </a:t>
            </a:r>
          </a:p>
          <a:p>
            <a:pPr lvl="1" marL="297942" indent="-84582" defTabSz="147875">
              <a:lnSpc>
                <a:spcPct val="100000"/>
              </a:lnSpc>
              <a:spcBef>
                <a:spcPts val="700"/>
              </a:spcBef>
              <a:buClr>
                <a:srgbClr val="5E524C"/>
              </a:buClr>
              <a:buSzPct val="75000"/>
              <a:buFontTx/>
              <a:buChar char="•"/>
              <a:defRPr sz="1600">
                <a:effectLst>
                  <a:outerShdw sx="100000" sy="100000" kx="0" ky="0" algn="b" rotWithShape="0" blurRad="12700" dist="12192" dir="5520000">
                    <a:srgbClr val="FFFFFF">
                      <a:alpha val="71999"/>
                    </a:srgbClr>
                  </a:outerShdw>
                </a:effectLst>
                <a:latin typeface="Avenir Next Medium"/>
                <a:ea typeface="Avenir Next Medium"/>
                <a:cs typeface="Avenir Next Medium"/>
                <a:sym typeface="Avenir Next Medium"/>
              </a:defRPr>
            </a:pPr>
            <a:r>
              <a:t>He had been largely excluded the circles of power as Roosevelt’s vice president; had to work against a tremendous information deficit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he Crucible"/>
          <p:cNvSpPr txBox="1"/>
          <p:nvPr>
            <p:ph type="title"/>
          </p:nvPr>
        </p:nvSpPr>
        <p:spPr>
          <a:prstGeom prst="rect">
            <a:avLst/>
          </a:prstGeom>
        </p:spPr>
        <p:txBody>
          <a:bodyPr/>
          <a:lstStyle/>
          <a:p>
            <a:pPr/>
            <a:r>
              <a:t>The Crucible </a:t>
            </a:r>
          </a:p>
        </p:txBody>
      </p:sp>
      <p:sp>
        <p:nvSpPr>
          <p:cNvPr id="216" name="By 1946 (first full year of Truman’s presidency), thousands of Jewish refugees were stranded, caught between an unwillingness to remain in Europe, and displaced otherwise.…"/>
          <p:cNvSpPr txBox="1"/>
          <p:nvPr>
            <p:ph type="body" idx="1"/>
          </p:nvPr>
        </p:nvSpPr>
        <p:spPr>
          <a:prstGeom prst="rect">
            <a:avLst/>
          </a:prstGeom>
        </p:spPr>
        <p:txBody>
          <a:bodyPr/>
          <a:lstStyle/>
          <a:p>
            <a:pPr marL="85840" indent="-85840" defTabSz="169439">
              <a:lnSpc>
                <a:spcPct val="90000"/>
              </a:lnSpc>
              <a:spcBef>
                <a:spcPts val="700"/>
              </a:spcBef>
              <a:buClr>
                <a:srgbClr val="5E524C"/>
              </a:buClr>
              <a:buSzPct val="75000"/>
              <a:buFontTx/>
              <a:buChar char="•"/>
              <a:defRPr sz="1300">
                <a:effectLst>
                  <a:outerShdw sx="100000" sy="100000" kx="0" ky="0" algn="b" rotWithShape="0" blurRad="12700" dist="13970" dir="5520000">
                    <a:srgbClr val="FFFFFF">
                      <a:alpha val="71999"/>
                    </a:srgbClr>
                  </a:outerShdw>
                </a:effectLst>
                <a:latin typeface="Avenir Next Medium"/>
                <a:ea typeface="Avenir Next Medium"/>
                <a:cs typeface="Avenir Next Medium"/>
                <a:sym typeface="Avenir Next Medium"/>
              </a:defRPr>
            </a:pPr>
            <a:r>
              <a:t>By 1946 (first full year of Truman’s presidency), thousands of Jewish refugees were stranded, caught between an unwillingness to remain in Europe, and displaced otherwise.</a:t>
            </a:r>
          </a:p>
          <a:p>
            <a:pPr marL="85840" indent="-85840" defTabSz="169439">
              <a:lnSpc>
                <a:spcPct val="90000"/>
              </a:lnSpc>
              <a:spcBef>
                <a:spcPts val="700"/>
              </a:spcBef>
              <a:buClr>
                <a:srgbClr val="5E524C"/>
              </a:buClr>
              <a:buSzPct val="75000"/>
              <a:buFontTx/>
              <a:buChar char="•"/>
              <a:defRPr sz="1300">
                <a:effectLst>
                  <a:outerShdw sx="100000" sy="100000" kx="0" ky="0" algn="b" rotWithShape="0" blurRad="12700" dist="13970" dir="5520000">
                    <a:srgbClr val="FFFFFF">
                      <a:alpha val="71999"/>
                    </a:srgbClr>
                  </a:outerShdw>
                </a:effectLst>
                <a:latin typeface="Avenir Next Medium"/>
                <a:ea typeface="Avenir Next Medium"/>
                <a:cs typeface="Avenir Next Medium"/>
                <a:sym typeface="Avenir Next Medium"/>
              </a:defRPr>
            </a:pPr>
            <a:r>
              <a:t>Wish to join fellow Jews in British-Mandate Palestine.</a:t>
            </a:r>
          </a:p>
          <a:p>
            <a:pPr marL="85840" indent="-85840" defTabSz="169439">
              <a:lnSpc>
                <a:spcPct val="90000"/>
              </a:lnSpc>
              <a:spcBef>
                <a:spcPts val="700"/>
              </a:spcBef>
              <a:buClr>
                <a:srgbClr val="5E524C"/>
              </a:buClr>
              <a:buSzPct val="75000"/>
              <a:buFontTx/>
              <a:buChar char="•"/>
              <a:defRPr sz="1300">
                <a:effectLst>
                  <a:outerShdw sx="100000" sy="100000" kx="0" ky="0" algn="b" rotWithShape="0" blurRad="12700" dist="13970" dir="5520000">
                    <a:srgbClr val="FFFFFF">
                      <a:alpha val="71999"/>
                    </a:srgbClr>
                  </a:outerShdw>
                </a:effectLst>
                <a:latin typeface="Avenir Next Medium"/>
                <a:ea typeface="Avenir Next Medium"/>
                <a:cs typeface="Avenir Next Medium"/>
                <a:sym typeface="Avenir Next Medium"/>
              </a:defRPr>
            </a:pPr>
            <a:r>
              <a:t>To Palestine’s Arab population these Jews represented an enormous threat to their own desire for self-determination. </a:t>
            </a:r>
          </a:p>
          <a:p>
            <a:pPr marL="85840" indent="-85840" defTabSz="169439">
              <a:lnSpc>
                <a:spcPct val="90000"/>
              </a:lnSpc>
              <a:spcBef>
                <a:spcPts val="700"/>
              </a:spcBef>
              <a:buClr>
                <a:srgbClr val="5E524C"/>
              </a:buClr>
              <a:buSzPct val="75000"/>
              <a:buFontTx/>
              <a:buChar char="•"/>
              <a:defRPr sz="1300">
                <a:effectLst>
                  <a:outerShdw sx="100000" sy="100000" kx="0" ky="0" algn="b" rotWithShape="0" blurRad="12700" dist="13970" dir="5520000">
                    <a:srgbClr val="FFFFFF">
                      <a:alpha val="71999"/>
                    </a:srgbClr>
                  </a:outerShdw>
                </a:effectLst>
                <a:latin typeface="Avenir Next Medium"/>
                <a:ea typeface="Avenir Next Medium"/>
                <a:cs typeface="Avenir Next Medium"/>
                <a:sym typeface="Avenir Next Medium"/>
              </a:defRPr>
            </a:pPr>
            <a:r>
              <a:t>A huge new influx of Jewish refugees from Europe endangered both their majority and their land.</a:t>
            </a:r>
          </a:p>
          <a:p>
            <a:pPr marL="85840" indent="-85840" defTabSz="169439">
              <a:lnSpc>
                <a:spcPct val="90000"/>
              </a:lnSpc>
              <a:spcBef>
                <a:spcPts val="700"/>
              </a:spcBef>
              <a:buClr>
                <a:srgbClr val="5E524C"/>
              </a:buClr>
              <a:buSzPct val="75000"/>
              <a:buFontTx/>
              <a:buChar char="•"/>
              <a:defRPr sz="1300">
                <a:effectLst>
                  <a:outerShdw sx="100000" sy="100000" kx="0" ky="0" algn="b" rotWithShape="0" blurRad="12700" dist="13970" dir="5520000">
                    <a:srgbClr val="FFFFFF">
                      <a:alpha val="71999"/>
                    </a:srgbClr>
                  </a:outerShdw>
                </a:effectLst>
                <a:latin typeface="Avenir Next Medium"/>
                <a:ea typeface="Avenir Next Medium"/>
                <a:cs typeface="Avenir Next Medium"/>
                <a:sym typeface="Avenir Next Medium"/>
              </a:defRPr>
            </a:pPr>
            <a:r>
              <a:t>“There was probably never a time after December 1917” — in the wake of the Balfour Declaration supporting a Jewish homeland in Palestine — “that the Jews and Arabs in Palestine could have agreed on their own to share or divide the country,”</a:t>
            </a:r>
          </a:p>
          <a:p>
            <a:pPr marL="85840" indent="-85840" defTabSz="169439">
              <a:lnSpc>
                <a:spcPct val="90000"/>
              </a:lnSpc>
              <a:spcBef>
                <a:spcPts val="700"/>
              </a:spcBef>
              <a:buClr>
                <a:srgbClr val="5E524C"/>
              </a:buClr>
              <a:buSzPct val="75000"/>
              <a:buFontTx/>
              <a:buChar char="•"/>
              <a:defRPr sz="1300">
                <a:effectLst>
                  <a:outerShdw sx="100000" sy="100000" kx="0" ky="0" algn="b" rotWithShape="0" blurRad="12700" dist="13970" dir="5520000">
                    <a:srgbClr val="FFFFFF">
                      <a:alpha val="71999"/>
                    </a:srgbClr>
                  </a:outerShdw>
                </a:effectLst>
                <a:latin typeface="Avenir Next Medium"/>
                <a:ea typeface="Avenir Next Medium"/>
                <a:cs typeface="Avenir Next Medium"/>
                <a:sym typeface="Avenir Next Medium"/>
              </a:defRPr>
            </a:pPr>
            <a:r>
              <a:t>-‘</a:t>
            </a:r>
            <a:r>
              <a:rPr i="1"/>
              <a:t>Genesis: Truman, American Jews, and the Origins of the Arab/Israeli Conflict</a:t>
            </a:r>
            <a:r>
              <a:t>,’ by John B. Judis (2014)</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ruman and David Ben Gurion"/>
          <p:cNvSpPr txBox="1"/>
          <p:nvPr>
            <p:ph type="title"/>
          </p:nvPr>
        </p:nvSpPr>
        <p:spPr>
          <a:prstGeom prst="rect">
            <a:avLst/>
          </a:prstGeom>
        </p:spPr>
        <p:txBody>
          <a:bodyPr/>
          <a:lstStyle/>
          <a:p>
            <a:pPr/>
            <a:r>
              <a:t>Truman and David Ben Gurion</a:t>
            </a:r>
          </a:p>
        </p:txBody>
      </p:sp>
      <p:sp>
        <p:nvSpPr>
          <p:cNvPr id="219" name="Truman and prominent Jews"/>
          <p:cNvSpPr txBox="1"/>
          <p:nvPr>
            <p:ph type="body" idx="1"/>
          </p:nvPr>
        </p:nvSpPr>
        <p:spPr>
          <a:prstGeom prst="rect">
            <a:avLst/>
          </a:prstGeom>
        </p:spPr>
        <p:txBody>
          <a:bodyPr/>
          <a:lstStyle/>
          <a:p>
            <a:pPr/>
            <a:r>
              <a:t>Truman and prominent Jews</a:t>
            </a:r>
          </a:p>
        </p:txBody>
      </p:sp>
      <p:pic>
        <p:nvPicPr>
          <p:cNvPr id="220" name="image10.png" descr="image10.png"/>
          <p:cNvPicPr>
            <a:picLocks noChangeAspect="1"/>
          </p:cNvPicPr>
          <p:nvPr/>
        </p:nvPicPr>
        <p:blipFill>
          <a:blip r:embed="rId2">
            <a:extLst/>
          </a:blip>
          <a:stretch>
            <a:fillRect/>
          </a:stretch>
        </p:blipFill>
        <p:spPr>
          <a:xfrm>
            <a:off x="4253955" y="1626164"/>
            <a:ext cx="3275310" cy="280622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Christian Zionists"/>
          <p:cNvSpPr txBox="1"/>
          <p:nvPr>
            <p:ph type="title"/>
          </p:nvPr>
        </p:nvSpPr>
        <p:spPr>
          <a:prstGeom prst="rect">
            <a:avLst/>
          </a:prstGeom>
        </p:spPr>
        <p:txBody>
          <a:bodyPr/>
          <a:lstStyle/>
          <a:p>
            <a:pPr/>
            <a:r>
              <a:t>Christian Zionists</a:t>
            </a:r>
          </a:p>
        </p:txBody>
      </p:sp>
      <p:sp>
        <p:nvSpPr>
          <p:cNvPr id="223" name="Allis and Ronald Radosh in their 2009 book, A Safe Haven: Harry S. Truman and the Founding of Israel offers a most complete blow-by-blow account of what happened in Truman’s recognition of Israel…"/>
          <p:cNvSpPr txBox="1"/>
          <p:nvPr>
            <p:ph type="body" idx="1"/>
          </p:nvPr>
        </p:nvSpPr>
        <p:spPr>
          <a:prstGeom prst="rect">
            <a:avLst/>
          </a:prstGeom>
        </p:spPr>
        <p:txBody>
          <a:bodyPr/>
          <a:lstStyle/>
          <a:p>
            <a:pPr marL="130747"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Allis and Ronald Radosh in their 2009 book, </a:t>
            </a:r>
            <a:r>
              <a:rPr i="1"/>
              <a:t>A Safe Haven: Harry S. Truman and the Founding of Israel </a:t>
            </a:r>
            <a:r>
              <a:t>offers a most complete blow-by-blow account of what happened in Truman’s recognition of Israel</a:t>
            </a:r>
          </a:p>
          <a:p>
            <a:pPr lvl="1" marL="341974"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Key to Radosh is Truman’s Christian Zionism</a:t>
            </a:r>
          </a:p>
          <a:p>
            <a:pPr lvl="2" marL="553201"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coincidentally this is offered as evidence as to earlier support from British Foreign Minister Balfour to U.S. President Wilson.</a:t>
            </a:r>
          </a:p>
          <a:p>
            <a:pPr marL="130747"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Verbal and archival evidence indicates that Truman often quoted Deuteronomy (“Go in and take possession of the land to which the Lord has sworn unto your fathers”) </a:t>
            </a:r>
          </a:p>
          <a:p>
            <a:pPr lvl="1" marL="341974"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Alfred Lilienthal, a State Department Arabist, said Truman “was a Biblical fundamentalist who constantly pointed” to those words; </a:t>
            </a:r>
          </a:p>
          <a:p>
            <a:pPr lvl="1" marL="341974"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Truman and his chief White House aide, Clark Clifford, exchanged biblical passages on the boundaries of Israel; and </a:t>
            </a:r>
          </a:p>
          <a:p>
            <a:pPr lvl="1" marL="341974" indent="-130747" defTabSz="146396">
              <a:lnSpc>
                <a:spcPct val="100000"/>
              </a:lnSpc>
              <a:spcBef>
                <a:spcPts val="700"/>
              </a:spcBef>
              <a:buClr>
                <a:srgbClr val="5E524C"/>
              </a:buClr>
              <a:buSzPct val="75000"/>
              <a:buFontTx/>
              <a:buChar char="•"/>
              <a:defRPr sz="1056">
                <a:effectLst>
                  <a:outerShdw sx="100000" sy="100000" kx="0" ky="0" algn="b" rotWithShape="0" blurRad="11176" dist="12070" dir="5520000">
                    <a:srgbClr val="FFFFFF">
                      <a:alpha val="71999"/>
                    </a:srgbClr>
                  </a:outerShdw>
                </a:effectLst>
                <a:latin typeface="Avenir Next Medium"/>
                <a:ea typeface="Avenir Next Medium"/>
                <a:cs typeface="Avenir Next Medium"/>
                <a:sym typeface="Avenir Next Medium"/>
              </a:defRPr>
            </a:pPr>
            <a:r>
              <a:t>Six months after recognizing Israel, Truman wrote Chaim Weizmann that “[w]hat you have received at the hands of the world has been far less than was your due.”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Paradox?"/>
          <p:cNvSpPr txBox="1"/>
          <p:nvPr>
            <p:ph type="title"/>
          </p:nvPr>
        </p:nvSpPr>
        <p:spPr>
          <a:prstGeom prst="rect">
            <a:avLst/>
          </a:prstGeom>
        </p:spPr>
        <p:txBody>
          <a:bodyPr/>
          <a:lstStyle/>
          <a:p>
            <a:pPr/>
            <a:r>
              <a:t>Paradox?</a:t>
            </a:r>
          </a:p>
        </p:txBody>
      </p:sp>
      <p:sp>
        <p:nvSpPr>
          <p:cNvPr id="226" name="President Truman’s relationship with the burgeoning Zionist lobby was strained.…"/>
          <p:cNvSpPr txBox="1"/>
          <p:nvPr>
            <p:ph type="body" idx="1"/>
          </p:nvPr>
        </p:nvSpPr>
        <p:spPr>
          <a:prstGeom prst="rect">
            <a:avLst/>
          </a:prstGeom>
        </p:spPr>
        <p:txBody>
          <a:bodyPr/>
          <a:lstStyle/>
          <a:p>
            <a:pPr marL="205051"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President Truman’s relationship with the burgeoning Zionist lobby was strained. </a:t>
            </a:r>
          </a:p>
          <a:p>
            <a:pPr lvl="1" marL="451570"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Truman exhibited a casual anti-Semitism that was certainly not out of place in his day, but also counted Jews among his close friends and advisers.</a:t>
            </a:r>
          </a:p>
          <a:p>
            <a:pPr marL="205051"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He felt put-upon by Zionist groups clamoring for his administration’s support and comes across as whiny — the “one constant in his reproaches were the ‘emotional Jews’ of the United States,’ </a:t>
            </a:r>
          </a:p>
          <a:p>
            <a:pPr lvl="1" marL="451570"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Truman was also aware of the political risks of taking sides.</a:t>
            </a:r>
          </a:p>
          <a:p>
            <a:pPr marL="205051"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On the one hand, to support Israel might be to involve the United States in a new world conflict after having just emerged from World War II. </a:t>
            </a:r>
          </a:p>
          <a:p>
            <a:pPr marL="205051"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On the other, domestic political pressure mitigated strongly against remaining neutral. </a:t>
            </a:r>
          </a:p>
          <a:p>
            <a:pPr lvl="1" marL="451570" indent="-205051" defTabSz="170856">
              <a:lnSpc>
                <a:spcPct val="100000"/>
              </a:lnSpc>
              <a:spcBef>
                <a:spcPts val="800"/>
              </a:spcBef>
              <a:buClr>
                <a:srgbClr val="5E524C"/>
              </a:buClr>
              <a:buSzPct val="75000"/>
              <a:buFontTx/>
              <a:buChar char="•"/>
              <a:defRPr sz="1034">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“I’m sorry, gentlemen,’’ the president said, “but I have to answer to hundreds of thousands who are anxious for the success of Zionism; I do not have hundreds of thousands of Arabs among my constituents.”</a:t>
            </a:r>
          </a:p>
          <a:p>
            <a:pPr marL="109171" indent="-109171" defTabSz="170856">
              <a:lnSpc>
                <a:spcPct val="90000"/>
              </a:lnSpc>
              <a:spcBef>
                <a:spcPts val="700"/>
              </a:spcBef>
              <a:buClr>
                <a:srgbClr val="5E524C"/>
              </a:buClr>
              <a:buSzPct val="75000"/>
              <a:buFontTx/>
              <a:buChar char="•"/>
              <a:defRPr sz="846">
                <a:effectLst>
                  <a:outerShdw sx="100000" sy="100000" kx="0" ky="0" algn="b" rotWithShape="0" blurRad="11938" dist="14085" dir="5520000">
                    <a:srgbClr val="FFFFFF">
                      <a:alpha val="71999"/>
                    </a:srgbClr>
                  </a:outerShdw>
                </a:effectLst>
                <a:latin typeface="Avenir Next Medium"/>
                <a:ea typeface="Avenir Next Medium"/>
                <a:cs typeface="Avenir Next Medium"/>
                <a:sym typeface="Avenir Next Medium"/>
              </a:defRPr>
            </a:pPr>
            <a:r>
              <a:t>-‘Genesis,’ by John B. Judis (2014)</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Ethics and Politics"/>
          <p:cNvSpPr txBox="1"/>
          <p:nvPr>
            <p:ph type="title"/>
          </p:nvPr>
        </p:nvSpPr>
        <p:spPr>
          <a:prstGeom prst="rect">
            <a:avLst/>
          </a:prstGeom>
        </p:spPr>
        <p:txBody>
          <a:bodyPr/>
          <a:lstStyle/>
          <a:p>
            <a:pPr/>
            <a:r>
              <a:t>Ethics and Politics</a:t>
            </a:r>
          </a:p>
        </p:txBody>
      </p:sp>
      <p:sp>
        <p:nvSpPr>
          <p:cNvPr id="229" name="Binationalism, the Zionist movement associated with Judah Magnes, Martin Buber, and Henrietta Szold: support a Jewish presence but recognized Arab rights in British Mandate Palestine.…"/>
          <p:cNvSpPr txBox="1"/>
          <p:nvPr>
            <p:ph type="body" idx="1"/>
          </p:nvPr>
        </p:nvSpPr>
        <p:spPr>
          <a:prstGeom prst="rect">
            <a:avLst/>
          </a:prstGeom>
        </p:spPr>
        <p:txBody>
          <a:bodyPr/>
          <a:lstStyle/>
          <a:p>
            <a:pPr marL="138534"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Binationalism, the Zionist movement associated with Judah Magnes, Martin Buber, and Henrietta Szold: support a Jewish presence but recognized Arab rights in British Mandate Palestine. </a:t>
            </a:r>
          </a:p>
          <a:p>
            <a:pPr lvl="1" marL="362340"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Important to note that Zionist binationalism, never a potent force.</a:t>
            </a:r>
          </a:p>
          <a:p>
            <a:pPr lvl="1" marL="362340"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When discussing the period 1947–48,  a revised partition plan would have given Palestinians more territory than allotted by the 1947 United Nations (UN) plan. </a:t>
            </a:r>
          </a:p>
          <a:p>
            <a:pPr marL="138534"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Although various Arab League countries and some Palestinian leaders were willing to entertain such ideas, Grand Mufti Haj Amin al-Husayni’s influence still prevailed among Palestinians, and Arab leaders mistrusted each other’s intentions; thus they rejected any compromise. </a:t>
            </a:r>
          </a:p>
          <a:p>
            <a:pPr marL="138534"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Also of importance is to recognize the differences between liberal Zionism, as embodied by Justice Brandeis and Rabbi Stephen Wise, and militant American Zionism, with each varying approaches to the American public and politicians. </a:t>
            </a:r>
          </a:p>
          <a:p>
            <a:pPr lvl="1" marL="362340"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Important to note: neither camp considered the Palestinians as having any rights; Palestinians were equivalent to American Indians, inferior peoples whose concerns were minimal when compared to those of whites. </a:t>
            </a:r>
          </a:p>
          <a:p>
            <a:pPr lvl="1" marL="362340" indent="-138534" defTabSz="155114">
              <a:lnSpc>
                <a:spcPct val="100000"/>
              </a:lnSpc>
              <a:spcBef>
                <a:spcPts val="800"/>
              </a:spcBef>
              <a:buClr>
                <a:srgbClr val="5E524C"/>
              </a:buClr>
              <a:buSzPct val="75000"/>
              <a:buFontTx/>
              <a:buChar char="•"/>
              <a:defRPr sz="950">
                <a:effectLst>
                  <a:outerShdw sx="100000" sy="100000" kx="0" ky="0" algn="b" rotWithShape="0" blurRad="12065" dist="12787" dir="5520000">
                    <a:srgbClr val="FFFFFF">
                      <a:alpha val="71999"/>
                    </a:srgbClr>
                  </a:outerShdw>
                </a:effectLst>
                <a:latin typeface="Avenir Next Medium"/>
                <a:ea typeface="Avenir Next Medium"/>
                <a:cs typeface="Avenir Next Medium"/>
                <a:sym typeface="Avenir Next Medium"/>
              </a:defRPr>
            </a:pPr>
            <a:r>
              <a:t>This is an indictment of American liberal Zionists, a double standard, where concern for the less fortunate could apply in Western countries but not to non-Westerners.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Politics and Realities"/>
          <p:cNvSpPr txBox="1"/>
          <p:nvPr>
            <p:ph type="title"/>
          </p:nvPr>
        </p:nvSpPr>
        <p:spPr>
          <a:prstGeom prst="rect">
            <a:avLst/>
          </a:prstGeom>
        </p:spPr>
        <p:txBody>
          <a:bodyPr/>
          <a:lstStyle/>
          <a:p>
            <a:pPr/>
            <a:r>
              <a:t>Politics and Realities</a:t>
            </a:r>
          </a:p>
        </p:txBody>
      </p:sp>
      <p:sp>
        <p:nvSpPr>
          <p:cNvPr id="232" name="Zionist and Palestinian were often unreconcilable during the pre-1948 statehood.…"/>
          <p:cNvSpPr txBox="1"/>
          <p:nvPr>
            <p:ph type="body" idx="1"/>
          </p:nvPr>
        </p:nvSpPr>
        <p:spPr>
          <a:prstGeom prst="rect">
            <a:avLst/>
          </a:prstGeom>
        </p:spPr>
        <p:txBody>
          <a:bodyPr/>
          <a:lstStyle/>
          <a:p>
            <a:pPr marL="363500" indent="-363500"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Zionist and Palestinian were often unreconcilable during the pre-1948 statehood. </a:t>
            </a:r>
          </a:p>
          <a:p>
            <a:pPr marL="363500" indent="-363500"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Important to acknowledge the political realities behind American decision-making that often disregarded Palestinian needs. </a:t>
            </a:r>
          </a:p>
          <a:p>
            <a:pPr marL="363500" indent="-363500"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Due to the Balfour Declaration, “The British and the Zionists had conspired to screw the Arabs out of a country that by the prevailing standards of self-determination should have been theirs.” (</a:t>
            </a:r>
            <a:r>
              <a:rPr i="1"/>
              <a:t>Genesis</a:t>
            </a:r>
            <a:r>
              <a:t>, p.251)</a:t>
            </a:r>
          </a:p>
          <a:p>
            <a:pPr lvl="1" marL="670204" indent="-363499"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view of Arabists in U.S. State Department</a:t>
            </a:r>
          </a:p>
          <a:p>
            <a:pPr lvl="1" marL="670204" indent="-363499"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view of T.E. Lawrence (British military commander, author)</a:t>
            </a:r>
          </a:p>
          <a:p>
            <a:pPr lvl="1" marL="670204" indent="-363499"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arguably the revisionist view of some contemporary historians and authors</a:t>
            </a:r>
          </a:p>
          <a:p>
            <a:pPr marL="363500" indent="-363500" defTabSz="212570">
              <a:lnSpc>
                <a:spcPct val="100000"/>
              </a:lnSpc>
              <a:spcBef>
                <a:spcPts val="1100"/>
              </a:spcBef>
              <a:buClr>
                <a:srgbClr val="5E524C"/>
              </a:buClr>
              <a:buSzPct val="75000"/>
              <a:buFontTx/>
              <a:buChar char="•"/>
              <a:defRPr sz="1200">
                <a:effectLst>
                  <a:outerShdw sx="100000" sy="100000" kx="0" ky="0" algn="b" rotWithShape="0" blurRad="12700" dist="17526" dir="5520000">
                    <a:srgbClr val="FFFFFF">
                      <a:alpha val="71999"/>
                    </a:srgbClr>
                  </a:outerShdw>
                </a:effectLst>
                <a:latin typeface="Avenir Next Medium"/>
                <a:ea typeface="Avenir Next Medium"/>
                <a:cs typeface="Avenir Next Medium"/>
                <a:sym typeface="Avenir Next Medium"/>
              </a:defRPr>
            </a:pPr>
            <a:r>
              <a:t>However, contemporary policy decisions override past events.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Who Interprets History?"/>
          <p:cNvSpPr txBox="1"/>
          <p:nvPr>
            <p:ph type="title"/>
          </p:nvPr>
        </p:nvSpPr>
        <p:spPr>
          <a:prstGeom prst="rect">
            <a:avLst/>
          </a:prstGeom>
        </p:spPr>
        <p:txBody>
          <a:bodyPr/>
          <a:lstStyle/>
          <a:p>
            <a:pPr/>
            <a:r>
              <a:t>Who Interprets History?</a:t>
            </a:r>
          </a:p>
        </p:txBody>
      </p:sp>
      <p:sp>
        <p:nvSpPr>
          <p:cNvPr id="235" name="Argument that Truman acted largely for humanitarian purposes, and that domestic politics played only a small role in the president’s decision-making process.…"/>
          <p:cNvSpPr txBox="1"/>
          <p:nvPr>
            <p:ph type="body" idx="1"/>
          </p:nvPr>
        </p:nvSpPr>
        <p:spPr>
          <a:prstGeom prst="rect">
            <a:avLst/>
          </a:prstGeom>
        </p:spPr>
        <p:txBody>
          <a:bodyPr/>
          <a:lstStyle/>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Argument that Truman acted largely for humanitarian purposes, and that domestic politics played only a small role in the president’s decision-making process.  </a:t>
            </a:r>
          </a:p>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Truman wrote that his challenge was to create neither an Arab nor a Jewish policy, but an American policy [that] ‘…aimed at the peaceful solution of a world trouble spot…based on the desire to see promises kept and human misery relieved.’” (xiii)</a:t>
            </a:r>
          </a:p>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Truman also stated in a letter to Senator Walter F. George (R-GA) that “[he was] not interested in the politics of the situation, or what effect it will have on votes in the United States.  [He was] interested in relieving a half million people of the most distressful situation that has happened in the world since A. Hitler made his invasion of Europe.” (p.192)</a:t>
            </a:r>
            <a:endParaRPr b="1" u="sng">
              <a:uFill>
                <a:solidFill>
                  <a:srgbClr val="492D17"/>
                </a:solidFill>
              </a:uFill>
              <a:latin typeface="Georgia"/>
              <a:ea typeface="Georgia"/>
              <a:cs typeface="Georgia"/>
              <a:sym typeface="Georgia"/>
            </a:endParaRPr>
          </a:p>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 Truman’s well-known response to Defense Secretary James Forrestal’s advice to move cautiously so as not to endanger U.S. access to Arab oil: “Truman had heard enough and answered that he didn’t want to handle this from the standpoint of oil, ‘but from the standpoint of what is right’.” (p.178)</a:t>
            </a:r>
            <a:endParaRPr b="1" u="sng">
              <a:uFill>
                <a:solidFill>
                  <a:srgbClr val="492D17"/>
                </a:solidFill>
              </a:uFill>
              <a:latin typeface="Georgia"/>
              <a:ea typeface="Georgia"/>
              <a:cs typeface="Georgia"/>
              <a:sym typeface="Georgia"/>
            </a:endParaRPr>
          </a:p>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This depiction of Truman as an essentially moral person, confirms what biographer David McCullough’s wrote in his award-winning biography of Truman.</a:t>
            </a:r>
          </a:p>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-Allis Radosh and Ronald Radosh, </a:t>
            </a:r>
            <a:r>
              <a:rPr i="1"/>
              <a:t>A Safe Haven </a:t>
            </a:r>
            <a:r>
              <a:t>(2010)</a:t>
            </a:r>
          </a:p>
          <a:p>
            <a:pPr marL="62705" indent="-62705" defTabSz="70209">
              <a:lnSpc>
                <a:spcPct val="100000"/>
              </a:lnSpc>
              <a:spcBef>
                <a:spcPts val="300"/>
              </a:spcBef>
              <a:buClr>
                <a:srgbClr val="5E524C"/>
              </a:buClr>
              <a:buSzPct val="75000"/>
              <a:buFontTx/>
              <a:buChar char="•"/>
              <a:defRPr sz="1032">
                <a:effectLst>
                  <a:outerShdw sx="100000" sy="100000" kx="0" ky="0" algn="b" rotWithShape="0" blurRad="5461" dist="5788" dir="5520000">
                    <a:srgbClr val="FFFFFF">
                      <a:alpha val="71999"/>
                    </a:srgbClr>
                  </a:outerShdw>
                </a:effectLst>
                <a:latin typeface="Avenir Next Medium"/>
                <a:ea typeface="Avenir Next Medium"/>
                <a:cs typeface="Avenir Next Medium"/>
                <a:sym typeface="Avenir Next Medium"/>
              </a:defRPr>
            </a:pPr>
            <a:r>
              <a:t>-David McCullough, </a:t>
            </a:r>
            <a:r>
              <a:rPr i="1"/>
              <a:t>Truman </a:t>
            </a:r>
            <a:r>
              <a:t>(1992)</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Partition"/>
          <p:cNvSpPr txBox="1"/>
          <p:nvPr>
            <p:ph type="title"/>
          </p:nvPr>
        </p:nvSpPr>
        <p:spPr>
          <a:prstGeom prst="rect">
            <a:avLst/>
          </a:prstGeom>
        </p:spPr>
        <p:txBody>
          <a:bodyPr/>
          <a:lstStyle/>
          <a:p>
            <a:pPr/>
            <a:r>
              <a:t>Partition</a:t>
            </a:r>
          </a:p>
        </p:txBody>
      </p:sp>
      <p:sp>
        <p:nvSpPr>
          <p:cNvPr id="238" name="Britain and the United States, in a joint effort to examine the dilemma, established the &quot;Anglo-American Committee of Inquiry.&quot; In April 1946, the committee submitted ten recommendations covering topics such as &quot;The European Problem,&quot; &quot;Refugee Immigration Into Palestine,&quot; &quot;Principals of Government,&quot; &quot;United Nations Trusteeship,&quot; &quot;Equality of Standards,&quot; &quot;Land Policy,&quot; &quot;Economic Development,&quot; &quot;Education,&quot; and &quot;The Need for Peace in Palestine.”…"/>
          <p:cNvSpPr txBox="1"/>
          <p:nvPr>
            <p:ph type="body" idx="1"/>
          </p:nvPr>
        </p:nvSpPr>
        <p:spPr>
          <a:prstGeom prst="rect">
            <a:avLst/>
          </a:prstGeom>
        </p:spPr>
        <p:txBody>
          <a:bodyPr/>
          <a:lstStyle/>
          <a:p>
            <a:pPr marL="377765" indent="-377765" defTabSz="188232">
              <a:lnSpc>
                <a:spcPct val="100000"/>
              </a:lnSpc>
              <a:spcBef>
                <a:spcPts val="900"/>
              </a:spcBef>
              <a:buClr>
                <a:srgbClr val="5E524C"/>
              </a:buClr>
              <a:buSzPct val="75000"/>
              <a:buFontTx/>
              <a:buChar char="•"/>
              <a:defRPr sz="1316">
                <a:effectLst>
                  <a:outerShdw sx="100000" sy="100000" kx="0" ky="0" algn="b" rotWithShape="0" blurRad="11938" dist="15519" dir="5520000">
                    <a:srgbClr val="FFFFFF">
                      <a:alpha val="71999"/>
                    </a:srgbClr>
                  </a:outerShdw>
                </a:effectLst>
                <a:latin typeface="Avenir Next Medium"/>
                <a:ea typeface="Avenir Next Medium"/>
                <a:cs typeface="Avenir Next Medium"/>
                <a:sym typeface="Avenir Next Medium"/>
              </a:defRPr>
            </a:pPr>
            <a:r>
              <a:t>Britain and the United States, in a joint effort to examine the dilemma, established the "Anglo-American Committee of Inquiry." In April 1946, the committee submitted ten recommendations covering topics such as "The European Problem," "Refugee Immigration Into Palestine," "Principals of Government," "United Nations Trusteeship," "Equality of Standards," "Land Policy," "Economic Development," "Education," and "The Need for Peace in Palestine.”</a:t>
            </a:r>
          </a:p>
          <a:p>
            <a:pPr marL="377765" indent="-377765" defTabSz="188232">
              <a:lnSpc>
                <a:spcPct val="100000"/>
              </a:lnSpc>
              <a:spcBef>
                <a:spcPts val="900"/>
              </a:spcBef>
              <a:buClr>
                <a:srgbClr val="5E524C"/>
              </a:buClr>
              <a:buSzPct val="75000"/>
              <a:buFontTx/>
              <a:buChar char="•"/>
              <a:defRPr sz="1316">
                <a:effectLst>
                  <a:outerShdw sx="100000" sy="100000" kx="0" ky="0" algn="b" rotWithShape="0" blurRad="11938" dist="15519" dir="5520000">
                    <a:srgbClr val="FFFFFF">
                      <a:alpha val="71999"/>
                    </a:srgbClr>
                  </a:outerShdw>
                </a:effectLst>
                <a:latin typeface="Avenir Next Medium"/>
                <a:ea typeface="Avenir Next Medium"/>
                <a:cs typeface="Avenir Next Medium"/>
                <a:sym typeface="Avenir Next Medium"/>
              </a:defRPr>
            </a:pPr>
            <a:r>
              <a:t>British, Arab, and Jewish reactions to the recommendations were not favorable. Jewish terrorism in Palestine antagonized the British, and by February 1947 Arab-Jewish communications had collapsed. </a:t>
            </a:r>
          </a:p>
          <a:p>
            <a:pPr marL="377765" indent="-377765" defTabSz="188232">
              <a:lnSpc>
                <a:spcPct val="100000"/>
              </a:lnSpc>
              <a:spcBef>
                <a:spcPts val="900"/>
              </a:spcBef>
              <a:buClr>
                <a:srgbClr val="5E524C"/>
              </a:buClr>
              <a:buSzPct val="75000"/>
              <a:buFontTx/>
              <a:buChar char="•"/>
              <a:defRPr sz="1316">
                <a:effectLst>
                  <a:outerShdw sx="100000" sy="100000" kx="0" ky="0" algn="b" rotWithShape="0" blurRad="11938" dist="15519" dir="5520000">
                    <a:srgbClr val="FFFFFF">
                      <a:alpha val="71999"/>
                    </a:srgbClr>
                  </a:outerShdw>
                </a:effectLst>
                <a:latin typeface="Avenir Next Medium"/>
                <a:ea typeface="Avenir Next Medium"/>
                <a:cs typeface="Avenir Next Medium"/>
                <a:sym typeface="Avenir Next Medium"/>
              </a:defRPr>
            </a:pPr>
            <a:r>
              <a:t>Britain, anxious to rid itself of the problem, set the United Nations in motion, formally requesting on April 2, 1947, that the U.N. General Assembly set up the Special Committee on Palestine (UNSCOP). </a:t>
            </a:r>
          </a:p>
          <a:p>
            <a:pPr lvl="1" marL="649355" indent="-377765" defTabSz="188232">
              <a:lnSpc>
                <a:spcPct val="100000"/>
              </a:lnSpc>
              <a:spcBef>
                <a:spcPts val="900"/>
              </a:spcBef>
              <a:buClr>
                <a:srgbClr val="5E524C"/>
              </a:buClr>
              <a:buSzPct val="75000"/>
              <a:buFontTx/>
              <a:buChar char="•"/>
              <a:defRPr sz="1316">
                <a:effectLst>
                  <a:outerShdw sx="100000" sy="100000" kx="0" ky="0" algn="b" rotWithShape="0" blurRad="11938" dist="15519" dir="5520000">
                    <a:srgbClr val="FFFFFF">
                      <a:alpha val="71999"/>
                    </a:srgbClr>
                  </a:outerShdw>
                </a:effectLst>
                <a:latin typeface="Avenir Next Medium"/>
                <a:ea typeface="Avenir Next Medium"/>
                <a:cs typeface="Avenir Next Medium"/>
                <a:sym typeface="Avenir Next Medium"/>
              </a:defRPr>
            </a:pPr>
            <a:r>
              <a:t>This committee recommended that the British mandate over Palestine be ended and that the territory be partitioned into two states.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Reactions"/>
          <p:cNvSpPr txBox="1"/>
          <p:nvPr>
            <p:ph type="title"/>
          </p:nvPr>
        </p:nvSpPr>
        <p:spPr>
          <a:prstGeom prst="rect">
            <a:avLst/>
          </a:prstGeom>
        </p:spPr>
        <p:txBody>
          <a:bodyPr/>
          <a:lstStyle/>
          <a:p>
            <a:pPr/>
            <a:r>
              <a:t>Reactions</a:t>
            </a:r>
          </a:p>
        </p:txBody>
      </p:sp>
      <p:sp>
        <p:nvSpPr>
          <p:cNvPr id="241" name="Jewish reaction was mixed--some wanted control of all of Palestine; others realized that partition spelled hope for their dream of a homeland. The Arabs were not at all agreeable to the UNSCOP plan.…"/>
          <p:cNvSpPr txBox="1"/>
          <p:nvPr>
            <p:ph type="body" idx="1"/>
          </p:nvPr>
        </p:nvSpPr>
        <p:spPr>
          <a:xfrm>
            <a:off x="387899" y="1489823"/>
            <a:ext cx="8368202" cy="3311966"/>
          </a:xfrm>
          <a:prstGeom prst="rect">
            <a:avLst/>
          </a:prstGeom>
        </p:spPr>
        <p:txBody>
          <a:bodyPr/>
          <a:lstStyle/>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Jewish reaction was mixed--some wanted control of all of Palestine; others realized that partition spelled hope for their dream of a homeland. The Arabs were not at all agreeable to the UNSCOP plan. </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Arabs rejected the plan.</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In October the Arab League Council directed the governments of its member states to move troops to the Palestine border. </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President Truman instructed the State Department to support the U.N. plan, and, with protest it did so. </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On November 29, 1947, the partition plan was passed by the U.N. General Assembly.</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At midnight on May 14, 1948, the Provisional Government of Israel proclaimed a new State of Israel. </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On that same date, the United States, in the person of President Truman, recognized the provisional Jewish government as </a:t>
            </a:r>
            <a:r>
              <a:rPr i="1"/>
              <a:t>de facto</a:t>
            </a:r>
            <a:r>
              <a:t> authority of the Jewish state (</a:t>
            </a:r>
            <a:r>
              <a:rPr i="1"/>
              <a:t>de jure</a:t>
            </a:r>
            <a:r>
              <a:t> recognition was extended on January 31, 1949). </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The U.S. delegates to the U.N. and top-ranking State Department officials were angered that Truman released his recognition statement to the press without notifying them first. </a:t>
            </a:r>
          </a:p>
          <a:p>
            <a:pPr marL="182645" indent="-182645" defTabSz="152188">
              <a:lnSpc>
                <a:spcPct val="100000"/>
              </a:lnSpc>
              <a:spcBef>
                <a:spcPts val="800"/>
              </a:spcBef>
              <a:buClr>
                <a:srgbClr val="5E524C"/>
              </a:buClr>
              <a:buSzPct val="75000"/>
              <a:buFontTx/>
              <a:buChar char="•"/>
              <a:defRPr sz="1045">
                <a:effectLst>
                  <a:outerShdw sx="100000" sy="100000" kx="0" ky="0" algn="b" rotWithShape="0" blurRad="12065" dist="12547" dir="5520000">
                    <a:srgbClr val="FFFFFF">
                      <a:alpha val="71999"/>
                    </a:srgbClr>
                  </a:outerShdw>
                </a:effectLst>
                <a:latin typeface="Avenir Next Medium"/>
                <a:ea typeface="Avenir Next Medium"/>
                <a:cs typeface="Avenir Next Medium"/>
                <a:sym typeface="Avenir Next Medium"/>
              </a:defRPr>
            </a:pPr>
            <a:r>
              <a:t>On May 15, 1948, the first day of Israeli Independence and exactly one year after UNSCOP was established, Arab armies invaded Israel and the first Arab-Israeli war began.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oogle Shape;75;p15"/>
          <p:cNvSpPr txBox="1"/>
          <p:nvPr>
            <p:ph type="title"/>
          </p:nvPr>
        </p:nvSpPr>
        <p:spPr>
          <a:xfrm>
            <a:off x="387899" y="458024"/>
            <a:ext cx="8368202" cy="686102"/>
          </a:xfrm>
          <a:prstGeom prst="rect">
            <a:avLst/>
          </a:prstGeom>
        </p:spPr>
        <p:txBody>
          <a:bodyPr/>
          <a:lstStyle/>
          <a:p>
            <a:pPr/>
            <a:r>
              <a:t>Course Objectives</a:t>
            </a:r>
          </a:p>
        </p:txBody>
      </p:sp>
      <p:sp>
        <p:nvSpPr>
          <p:cNvPr id="161" name="Google Shape;76;p15"/>
          <p:cNvSpPr txBox="1"/>
          <p:nvPr>
            <p:ph type="body" idx="1"/>
          </p:nvPr>
        </p:nvSpPr>
        <p:spPr>
          <a:xfrm>
            <a:off x="387899" y="1489823"/>
            <a:ext cx="8368202" cy="3078902"/>
          </a:xfrm>
          <a:prstGeom prst="rect">
            <a:avLst/>
          </a:prstGeom>
        </p:spPr>
        <p:txBody>
          <a:bodyPr/>
          <a:lstStyle/>
          <a:p>
            <a:pPr marL="0" indent="0" defTabSz="850391">
              <a:buSzTx/>
              <a:buNone/>
              <a:defRPr sz="1674"/>
            </a:pPr>
            <a:r>
              <a:t>Explore </a:t>
            </a:r>
            <a:r>
              <a:rPr sz="1488">
                <a:solidFill>
                  <a:srgbClr val="EFEFEF"/>
                </a:solidFill>
                <a:latin typeface="+mj-lt"/>
                <a:ea typeface="+mj-ea"/>
                <a:cs typeface="+mj-cs"/>
                <a:sym typeface="Arial"/>
              </a:rPr>
              <a:t>major themes, historical events, and personalities in U.S.-Israeli relations </a:t>
            </a:r>
            <a:endParaRPr sz="1488">
              <a:solidFill>
                <a:srgbClr val="EFEFEF"/>
              </a:solidFill>
              <a:latin typeface="+mj-lt"/>
              <a:ea typeface="+mj-ea"/>
              <a:cs typeface="+mj-cs"/>
              <a:sym typeface="Arial"/>
            </a:endParaRPr>
          </a:p>
          <a:p>
            <a:pPr lvl="1" marL="850391" indent="-307086" defTabSz="850391">
              <a:spcBef>
                <a:spcPts val="1400"/>
              </a:spcBef>
              <a:buClr>
                <a:srgbClr val="EFEFEF"/>
              </a:buClr>
              <a:buSzPts val="1400"/>
              <a:buFont typeface="Arial"/>
              <a:buChar char="●"/>
              <a:defRPr sz="1488">
                <a:solidFill>
                  <a:srgbClr val="EFEFEF"/>
                </a:solidFill>
                <a:latin typeface="+mj-lt"/>
                <a:ea typeface="+mj-ea"/>
                <a:cs typeface="+mj-cs"/>
                <a:sym typeface="Arial"/>
              </a:defRPr>
            </a:pPr>
            <a:r>
              <a:t>before 1948</a:t>
            </a:r>
          </a:p>
          <a:p>
            <a:pPr lvl="1" marL="850391" indent="-307086" defTabSz="850391">
              <a:buClr>
                <a:srgbClr val="EFEFEF"/>
              </a:buClr>
              <a:buSzPts val="1400"/>
              <a:buFont typeface="Arial"/>
              <a:buChar char="●"/>
              <a:defRPr sz="1488">
                <a:solidFill>
                  <a:srgbClr val="EFEFEF"/>
                </a:solidFill>
                <a:latin typeface="+mj-lt"/>
                <a:ea typeface="+mj-ea"/>
                <a:cs typeface="+mj-cs"/>
                <a:sym typeface="Arial"/>
              </a:defRPr>
            </a:pPr>
            <a:r>
              <a:t>after 1948</a:t>
            </a:r>
          </a:p>
          <a:p>
            <a:pPr marL="0" indent="425195" defTabSz="850391">
              <a:spcBef>
                <a:spcPts val="1300"/>
              </a:spcBef>
              <a:buSzTx/>
              <a:buNone/>
              <a:defRPr sz="1488">
                <a:solidFill>
                  <a:srgbClr val="EFEFEF"/>
                </a:solidFill>
                <a:latin typeface="+mj-lt"/>
                <a:ea typeface="+mj-ea"/>
                <a:cs typeface="+mj-cs"/>
                <a:sym typeface="Arial"/>
              </a:defRPr>
            </a:pPr>
            <a:r>
              <a:t>Discuss the nature of America’s ‘special’ and ‘strategic’ relationship with Israel</a:t>
            </a:r>
          </a:p>
          <a:p>
            <a:pPr marL="0" indent="425195" defTabSz="850391">
              <a:spcBef>
                <a:spcPts val="1300"/>
              </a:spcBef>
              <a:buSzTx/>
              <a:buNone/>
              <a:defRPr sz="1488">
                <a:solidFill>
                  <a:srgbClr val="EFEFEF"/>
                </a:solidFill>
                <a:latin typeface="+mj-lt"/>
                <a:ea typeface="+mj-ea"/>
                <a:cs typeface="+mj-cs"/>
                <a:sym typeface="Arial"/>
              </a:defRPr>
            </a:pPr>
            <a:r>
              <a:t>Role, if any, of lobbies</a:t>
            </a:r>
          </a:p>
          <a:p>
            <a:pPr marL="0" indent="425195" defTabSz="850391">
              <a:buSzTx/>
              <a:buNone/>
              <a:defRPr sz="1488">
                <a:solidFill>
                  <a:srgbClr val="EFEFEF"/>
                </a:solidFill>
                <a:latin typeface="+mj-lt"/>
                <a:ea typeface="+mj-ea"/>
                <a:cs typeface="+mj-cs"/>
                <a:sym typeface="Arial"/>
              </a:defRPr>
            </a:pPr>
            <a:r>
              <a:t>Familiarity of key players and issues and complexities of U.S. diplomatic efforts in the Middle East</a:t>
            </a:r>
          </a:p>
          <a:p>
            <a:pPr marL="0" indent="425195" defTabSz="850391">
              <a:spcBef>
                <a:spcPts val="1300"/>
              </a:spcBef>
              <a:buSzTx/>
              <a:buNone/>
              <a:defRPr sz="1488">
                <a:solidFill>
                  <a:srgbClr val="EFEFEF"/>
                </a:solidFill>
                <a:latin typeface="+mj-lt"/>
                <a:ea typeface="+mj-ea"/>
                <a:cs typeface="+mj-cs"/>
                <a:sym typeface="Arial"/>
              </a:defRPr>
            </a:pPr>
            <a:r>
              <a:t>Provide critical thinking tools necessary to examine with a critical eye the day-to-day happenings in Israel, the broader Middle East, and America’s relationship within.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image11.png" descr="image11.png"/>
          <p:cNvPicPr>
            <a:picLocks noChangeAspect="1"/>
          </p:cNvPicPr>
          <p:nvPr/>
        </p:nvPicPr>
        <p:blipFill>
          <a:blip r:embed="rId2">
            <a:extLst/>
          </a:blip>
          <a:stretch>
            <a:fillRect/>
          </a:stretch>
        </p:blipFill>
        <p:spPr>
          <a:xfrm>
            <a:off x="4634303" y="479748"/>
            <a:ext cx="3341939" cy="4373316"/>
          </a:xfrm>
          <a:prstGeom prst="rect">
            <a:avLst/>
          </a:prstGeom>
          <a:ln w="12700">
            <a:miter lim="400000"/>
          </a:ln>
        </p:spPr>
      </p:pic>
      <p:pic>
        <p:nvPicPr>
          <p:cNvPr id="244" name="image12.png" descr="image12.png"/>
          <p:cNvPicPr>
            <a:picLocks noChangeAspect="1"/>
          </p:cNvPicPr>
          <p:nvPr/>
        </p:nvPicPr>
        <p:blipFill>
          <a:blip r:embed="rId3">
            <a:extLst/>
          </a:blip>
          <a:stretch>
            <a:fillRect/>
          </a:stretch>
        </p:blipFill>
        <p:spPr>
          <a:xfrm>
            <a:off x="1337220" y="227707"/>
            <a:ext cx="3194597" cy="468808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ources"/>
          <p:cNvSpPr txBox="1"/>
          <p:nvPr>
            <p:ph type="title"/>
          </p:nvPr>
        </p:nvSpPr>
        <p:spPr>
          <a:prstGeom prst="rect">
            <a:avLst/>
          </a:prstGeom>
        </p:spPr>
        <p:txBody>
          <a:bodyPr/>
          <a:lstStyle/>
          <a:p>
            <a:pPr/>
            <a:r>
              <a:t>Sources</a:t>
            </a:r>
          </a:p>
        </p:txBody>
      </p:sp>
      <p:sp>
        <p:nvSpPr>
          <p:cNvPr id="247" name="The telegram reproduced here is from decimal file 867n.01/5-1448, Records of the Department of State, Record Group 59, National Archives and Records Administration, Washington, DC.…"/>
          <p:cNvSpPr txBox="1"/>
          <p:nvPr>
            <p:ph type="body" idx="1"/>
          </p:nvPr>
        </p:nvSpPr>
        <p:spPr>
          <a:prstGeom prst="rect">
            <a:avLst/>
          </a:prstGeom>
        </p:spPr>
        <p:txBody>
          <a:bodyPr/>
          <a:lstStyle/>
          <a:p>
            <a:pPr marL="635325" indent="-635325" defTabSz="247408">
              <a:lnSpc>
                <a:spcPct val="100000"/>
              </a:lnSpc>
              <a:spcBef>
                <a:spcPts val="1300"/>
              </a:spcBef>
              <a:buClr>
                <a:srgbClr val="5E524C"/>
              </a:buClr>
              <a:buSzPct val="75000"/>
              <a:buFontTx/>
              <a:buChar char="•"/>
              <a:defRPr sz="1485">
                <a:effectLst>
                  <a:outerShdw sx="100000" sy="100000" kx="0" ky="0" algn="b" rotWithShape="0" blurRad="13970" dist="10756" dir="5520000">
                    <a:srgbClr val="FFFFFF">
                      <a:alpha val="71999"/>
                    </a:srgbClr>
                  </a:outerShdw>
                </a:effectLst>
                <a:latin typeface="Avenir Next Medium"/>
                <a:ea typeface="Avenir Next Medium"/>
                <a:cs typeface="Avenir Next Medium"/>
                <a:sym typeface="Avenir Next Medium"/>
              </a:defRPr>
            </a:pPr>
            <a:r>
              <a:t>The telegram reproduced here is from decimal file 867n.01/5-1448, </a:t>
            </a:r>
            <a:r>
              <a:rPr u="sng">
                <a:uFill>
                  <a:solidFill>
                    <a:srgbClr val="0000FF"/>
                  </a:solidFill>
                </a:uFill>
                <a:hlinkClick r:id="rId2" invalidUrl="" action="" tgtFrame="" tooltip="" history="1" highlightClick="0" endSnd="0"/>
              </a:rPr>
              <a:t>Records of the Department of State</a:t>
            </a:r>
            <a:r>
              <a:t>, Record Group 59, National Archives and Records Administration, Washington, DC. </a:t>
            </a:r>
          </a:p>
          <a:p>
            <a:pPr marL="635325" indent="-635325" defTabSz="247408">
              <a:lnSpc>
                <a:spcPct val="100000"/>
              </a:lnSpc>
              <a:spcBef>
                <a:spcPts val="1300"/>
              </a:spcBef>
              <a:buClr>
                <a:srgbClr val="5E524C"/>
              </a:buClr>
              <a:buSzPct val="75000"/>
              <a:buFontTx/>
              <a:buChar char="•"/>
              <a:defRPr sz="1485">
                <a:effectLst>
                  <a:outerShdw sx="100000" sy="100000" kx="0" ky="0" algn="b" rotWithShape="0" blurRad="13970" dist="10756" dir="5520000">
                    <a:srgbClr val="FFFFFF">
                      <a:alpha val="71999"/>
                    </a:srgbClr>
                  </a:outerShdw>
                </a:effectLst>
                <a:latin typeface="Avenir Next Medium"/>
                <a:ea typeface="Avenir Next Medium"/>
                <a:cs typeface="Avenir Next Medium"/>
                <a:sym typeface="Avenir Next Medium"/>
              </a:defRPr>
            </a:pPr>
            <a:r>
              <a:t>The </a:t>
            </a:r>
            <a:r>
              <a:rPr u="sng">
                <a:uFill>
                  <a:solidFill>
                    <a:srgbClr val="0000FF"/>
                  </a:solidFill>
                </a:uFill>
                <a:hlinkClick r:id="rId3" invalidUrl="" action="" tgtFrame="" tooltip="" history="1" highlightClick="0" endSnd="0"/>
              </a:rPr>
              <a:t>press release</a:t>
            </a:r>
            <a:r>
              <a:t> is from the records of Charles G. Ross, Alphabetical File, Handwriting of the President at the </a:t>
            </a:r>
            <a:r>
              <a:rPr u="sng">
                <a:uFill>
                  <a:solidFill>
                    <a:srgbClr val="0000FF"/>
                  </a:solidFill>
                </a:uFill>
                <a:hlinkClick r:id="rId4" invalidUrl="" action="" tgtFrame="" tooltip="" history="1" highlightClick="0" endSnd="0"/>
              </a:rPr>
              <a:t>Harry S. Truman Presidential Library</a:t>
            </a:r>
            <a:r>
              <a:t>, Independence, MO. </a:t>
            </a:r>
          </a:p>
          <a:p>
            <a:pPr marL="635325" indent="-635325" defTabSz="247408">
              <a:lnSpc>
                <a:spcPct val="100000"/>
              </a:lnSpc>
              <a:spcBef>
                <a:spcPts val="1300"/>
              </a:spcBef>
              <a:buClr>
                <a:srgbClr val="5E524C"/>
              </a:buClr>
              <a:buSzPct val="75000"/>
              <a:buFontTx/>
              <a:buChar char="•"/>
              <a:defRPr sz="1485">
                <a:effectLst>
                  <a:outerShdw sx="100000" sy="100000" kx="0" ky="0" algn="b" rotWithShape="0" blurRad="13970" dist="10756" dir="5520000">
                    <a:srgbClr val="FFFFFF">
                      <a:alpha val="71999"/>
                    </a:srgbClr>
                  </a:outerShdw>
                </a:effectLst>
                <a:latin typeface="Avenir Next Medium"/>
                <a:ea typeface="Avenir Next Medium"/>
                <a:cs typeface="Avenir Next Medium"/>
                <a:sym typeface="Avenir Next Medium"/>
              </a:defRPr>
            </a:pPr>
            <a:r>
              <a:t>The Library is part of the </a:t>
            </a:r>
            <a:r>
              <a:rPr u="sng">
                <a:uFill>
                  <a:solidFill>
                    <a:srgbClr val="0000FF"/>
                  </a:solidFill>
                </a:uFill>
                <a:hlinkClick r:id="rId5" invalidUrl="" action="" tgtFrame="" tooltip="" history="1" highlightClick="0" endSnd="0"/>
              </a:rPr>
              <a:t>Presidential Libraries</a:t>
            </a:r>
            <a:r>
              <a:t> system of the National Archives and Records Administration.</a:t>
            </a:r>
          </a:p>
          <a:p>
            <a:pPr marL="635325" indent="-635325" defTabSz="247408">
              <a:lnSpc>
                <a:spcPct val="100000"/>
              </a:lnSpc>
              <a:spcBef>
                <a:spcPts val="1300"/>
              </a:spcBef>
              <a:buClr>
                <a:srgbClr val="5E524C"/>
              </a:buClr>
              <a:buSzPct val="75000"/>
              <a:buFontTx/>
              <a:buChar char="•"/>
              <a:defRPr sz="1485">
                <a:effectLst>
                  <a:outerShdw sx="100000" sy="100000" kx="0" ky="0" algn="b" rotWithShape="0" blurRad="13970" dist="10756" dir="5520000">
                    <a:srgbClr val="FFFFFF">
                      <a:alpha val="71999"/>
                    </a:srgbClr>
                  </a:outerShdw>
                </a:effectLst>
                <a:latin typeface="Avenir Next Medium"/>
                <a:ea typeface="Avenir Next Medium"/>
                <a:cs typeface="Avenir Next Medium"/>
                <a:sym typeface="Avenir Next Medium"/>
              </a:defRPr>
            </a:pPr>
            <a:r>
              <a:t>Recognition of Israel. </a:t>
            </a:r>
            <a:r>
              <a:rPr u="sng">
                <a:uFill>
                  <a:solidFill>
                    <a:srgbClr val="0000FF"/>
                  </a:solidFill>
                </a:uFill>
                <a:hlinkClick r:id="rId6" invalidUrl="" action="" tgtFrame="" tooltip="" history="1" highlightClick="0" endSnd="0"/>
              </a:rPr>
              <a:t>http://jcpa.org/article/president-truman’s-decision-to-recognize-israel/</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ommended resources"/>
          <p:cNvSpPr txBox="1"/>
          <p:nvPr>
            <p:ph type="title"/>
          </p:nvPr>
        </p:nvSpPr>
        <p:spPr>
          <a:prstGeom prst="rect">
            <a:avLst/>
          </a:prstGeom>
        </p:spPr>
        <p:txBody>
          <a:bodyPr/>
          <a:lstStyle/>
          <a:p>
            <a:pPr/>
            <a:r>
              <a:t>Recommended resources</a:t>
            </a:r>
          </a:p>
        </p:txBody>
      </p:sp>
      <p:sp>
        <p:nvSpPr>
          <p:cNvPr id="250" name="For a thorough treatment of the issues surrounding Israeli statehood see…"/>
          <p:cNvSpPr txBox="1"/>
          <p:nvPr>
            <p:ph type="body" idx="1"/>
          </p:nvPr>
        </p:nvSpPr>
        <p:spPr>
          <a:xfrm>
            <a:off x="387899" y="1489823"/>
            <a:ext cx="8368202" cy="3608978"/>
          </a:xfrm>
          <a:prstGeom prst="rect">
            <a:avLst/>
          </a:prstGeom>
        </p:spPr>
        <p:txBody>
          <a:bodyPr/>
          <a:lstStyle/>
          <a:p>
            <a:pPr marL="166241" indent="-166241" defTabSz="185774">
              <a:lnSpc>
                <a:spcPct val="100000"/>
              </a:lnSpc>
              <a:spcBef>
                <a:spcPts val="900"/>
              </a:spcBef>
              <a:buClr>
                <a:srgbClr val="5E524C"/>
              </a:buClr>
              <a:buSzPct val="75000"/>
              <a:buFontTx/>
              <a:buChar char="•"/>
              <a:defRPr sz="1140" u="sng">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For a thorough treatment of the issues surrounding Israeli statehood see</a:t>
            </a:r>
            <a:r>
              <a:rPr u="none"/>
              <a:t> </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Gudrun Kramer, </a:t>
            </a:r>
            <a:r>
              <a:rPr i="1"/>
              <a:t>A History of Palestine </a:t>
            </a:r>
            <a:r>
              <a:t>(New Jersey: Princeton University Press, 2002); </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Ilan Pappe, </a:t>
            </a:r>
            <a:r>
              <a:rPr i="1"/>
              <a:t>The Forgotten Palestians </a:t>
            </a:r>
            <a:r>
              <a:t>(New Haven: Yale University Press, 2011); </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Paul C. Merkley, </a:t>
            </a:r>
            <a:r>
              <a:rPr i="1"/>
              <a:t>The Politics of Christian Zionism, 1891–1948, </a:t>
            </a:r>
            <a:r>
              <a:t>(Portland: Frank Cass Publishers, 1992); </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Lawrence Davidson. “Truman the Politician and the Establishment of Israel,” </a:t>
            </a:r>
            <a:r>
              <a:rPr i="1"/>
              <a:t>Journal of Palestine Studies </a:t>
            </a:r>
            <a:r>
              <a:t>XXXIX, no. 4 (Summer 2010) 29</a:t>
            </a:r>
            <a:r>
              <a:rPr i="1"/>
              <a:t>–</a:t>
            </a:r>
            <a:r>
              <a:t>42; </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Earl D. Huff, “A Study of a Successful Interest Group: The American Zionist Movement,” </a:t>
            </a:r>
            <a:r>
              <a:rPr i="1"/>
              <a:t>The Western Political Quarterly</a:t>
            </a:r>
            <a:r>
              <a:t> 25, no. 1 (March 1972): 109</a:t>
            </a:r>
            <a:r>
              <a:rPr i="1"/>
              <a:t>–</a:t>
            </a:r>
            <a:r>
              <a:t>24; </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Walter Russel Mead, “The New Israel and the Old,” </a:t>
            </a:r>
            <a:r>
              <a:rPr i="1"/>
              <a:t>Foreign Affairs</a:t>
            </a:r>
            <a:r>
              <a:t> 87, no.4 (July 2008): 1</a:t>
            </a:r>
            <a:r>
              <a:rPr i="1"/>
              <a:t>–</a:t>
            </a:r>
            <a:r>
              <a:t>15</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Hugh Wilford, </a:t>
            </a:r>
            <a:r>
              <a:rPr i="1"/>
              <a:t>America’s Great Game: The CIA’s Secret Arabists and the Shaping of the Modern Middle East </a:t>
            </a:r>
            <a:r>
              <a:t>(Basic Books, 2013)</a:t>
            </a:r>
          </a:p>
          <a:p>
            <a:pPr marL="166241" indent="-166241" defTabSz="185774">
              <a:lnSpc>
                <a:spcPct val="100000"/>
              </a:lnSpc>
              <a:spcBef>
                <a:spcPts val="900"/>
              </a:spcBef>
              <a:buClr>
                <a:srgbClr val="5E524C"/>
              </a:buClr>
              <a:buSzPct val="75000"/>
              <a:buFontTx/>
              <a:buChar char="•"/>
              <a:defRPr sz="1140">
                <a:effectLst>
                  <a:outerShdw sx="100000" sy="100000" kx="0" ky="0" algn="b" rotWithShape="0" blurRad="7620" dist="8076" dir="5520000">
                    <a:srgbClr val="FFFFFF">
                      <a:alpha val="71999"/>
                    </a:srgbClr>
                  </a:outerShdw>
                </a:effectLst>
                <a:latin typeface="Avenir Next Medium"/>
                <a:ea typeface="Avenir Next Medium"/>
                <a:cs typeface="Avenir Next Medium"/>
                <a:sym typeface="Avenir Next Medium"/>
              </a:defRPr>
            </a:pPr>
            <a:r>
              <a:t>Robert D. Kaplan, </a:t>
            </a:r>
            <a:r>
              <a:rPr i="1"/>
              <a:t>The Arabists: The Romance of an American Elite</a:t>
            </a:r>
            <a:r>
              <a:t> (First Press, 1995)</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Recommended reading"/>
          <p:cNvSpPr txBox="1"/>
          <p:nvPr>
            <p:ph type="title"/>
          </p:nvPr>
        </p:nvSpPr>
        <p:spPr>
          <a:prstGeom prst="rect">
            <a:avLst/>
          </a:prstGeom>
        </p:spPr>
        <p:txBody>
          <a:bodyPr/>
          <a:lstStyle/>
          <a:p>
            <a:pPr/>
            <a:r>
              <a:t>Recommended reading</a:t>
            </a:r>
          </a:p>
        </p:txBody>
      </p:sp>
      <p:sp>
        <p:nvSpPr>
          <p:cNvPr id="253" name="Benny Morris 1948"/>
          <p:cNvSpPr txBox="1"/>
          <p:nvPr>
            <p:ph type="body" idx="1"/>
          </p:nvPr>
        </p:nvSpPr>
        <p:spPr>
          <a:prstGeom prst="rect">
            <a:avLst/>
          </a:prstGeom>
        </p:spPr>
        <p:txBody>
          <a:bodyPr/>
          <a:lstStyle/>
          <a:p>
            <a:pPr/>
            <a:r>
              <a:t>Benny Morris 1948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81;p16"/>
          <p:cNvSpPr txBox="1"/>
          <p:nvPr>
            <p:ph type="title"/>
          </p:nvPr>
        </p:nvSpPr>
        <p:spPr>
          <a:xfrm>
            <a:off x="387899" y="458024"/>
            <a:ext cx="8368202" cy="686102"/>
          </a:xfrm>
          <a:prstGeom prst="rect">
            <a:avLst/>
          </a:prstGeom>
        </p:spPr>
        <p:txBody>
          <a:bodyPr/>
          <a:lstStyle/>
          <a:p>
            <a:pPr/>
            <a:r>
              <a:t>Structure of class</a:t>
            </a:r>
          </a:p>
        </p:txBody>
      </p:sp>
      <p:sp>
        <p:nvSpPr>
          <p:cNvPr id="164" name="Google Shape;82;p16"/>
          <p:cNvSpPr txBox="1"/>
          <p:nvPr>
            <p:ph type="body" idx="1"/>
          </p:nvPr>
        </p:nvSpPr>
        <p:spPr>
          <a:xfrm>
            <a:off x="387899" y="1489823"/>
            <a:ext cx="8368202" cy="3078902"/>
          </a:xfrm>
          <a:prstGeom prst="rect">
            <a:avLst/>
          </a:prstGeom>
        </p:spPr>
        <p:txBody>
          <a:bodyPr/>
          <a:lstStyle/>
          <a:p>
            <a:pPr indent="-381000">
              <a:buClr>
                <a:srgbClr val="F3F3F3"/>
              </a:buClr>
              <a:buSzPts val="2400"/>
              <a:buFont typeface="Arial"/>
              <a:defRPr sz="2400">
                <a:solidFill>
                  <a:srgbClr val="F3F3F3"/>
                </a:solidFill>
                <a:latin typeface="+mj-lt"/>
                <a:ea typeface="+mj-ea"/>
                <a:cs typeface="+mj-cs"/>
                <a:sym typeface="Arial"/>
              </a:defRPr>
            </a:pPr>
            <a:r>
              <a:t>Overview of topic</a:t>
            </a:r>
          </a:p>
          <a:p>
            <a:pPr indent="-381000">
              <a:buClr>
                <a:srgbClr val="F3F3F3"/>
              </a:buClr>
              <a:buSzPts val="2400"/>
              <a:buFont typeface="Arial"/>
              <a:defRPr sz="2400">
                <a:solidFill>
                  <a:srgbClr val="F3F3F3"/>
                </a:solidFill>
                <a:latin typeface="+mj-lt"/>
                <a:ea typeface="+mj-ea"/>
                <a:cs typeface="+mj-cs"/>
                <a:sym typeface="Arial"/>
              </a:defRPr>
            </a:pPr>
            <a:r>
              <a:t>Case study on key episode(s) of U.S.-Israeli relations</a:t>
            </a:r>
          </a:p>
          <a:p>
            <a:pPr indent="-381000">
              <a:buClr>
                <a:srgbClr val="F3F3F3"/>
              </a:buClr>
              <a:buSzPts val="2400"/>
              <a:buFont typeface="Arial"/>
              <a:defRPr sz="2400">
                <a:solidFill>
                  <a:srgbClr val="F3F3F3"/>
                </a:solidFill>
                <a:latin typeface="+mj-lt"/>
                <a:ea typeface="+mj-ea"/>
                <a:cs typeface="+mj-cs"/>
                <a:sym typeface="Arial"/>
              </a:defRPr>
            </a:pPr>
            <a:r>
              <a:t>Review and commentary</a:t>
            </a:r>
          </a:p>
          <a:p>
            <a:pPr indent="-381000">
              <a:buClr>
                <a:srgbClr val="F3F3F3"/>
              </a:buClr>
              <a:buSzPts val="2400"/>
              <a:buFont typeface="Arial"/>
              <a:defRPr sz="2400">
                <a:solidFill>
                  <a:srgbClr val="F3F3F3"/>
                </a:solidFill>
                <a:latin typeface="+mj-lt"/>
                <a:ea typeface="+mj-ea"/>
                <a:cs typeface="+mj-cs"/>
                <a:sym typeface="Arial"/>
              </a:defRPr>
            </a:pPr>
            <a:r>
              <a:t>Discussion on contemporary aspects, as necessary</a:t>
            </a:r>
          </a:p>
          <a:p>
            <a:pPr indent="-381000">
              <a:buClr>
                <a:srgbClr val="F3F3F3"/>
              </a:buClr>
              <a:buSzPts val="2400"/>
              <a:buFont typeface="Arial"/>
              <a:defRPr sz="2400">
                <a:solidFill>
                  <a:srgbClr val="F3F3F3"/>
                </a:solidFill>
                <a:latin typeface="+mj-lt"/>
                <a:ea typeface="+mj-ea"/>
                <a:cs typeface="+mj-cs"/>
                <a:sym typeface="Arial"/>
              </a:defRPr>
            </a:pPr>
            <a:r>
              <a:t>This is NOT a class on the Arab-Israeli conflict</a:t>
            </a:r>
          </a:p>
          <a:p>
            <a:pPr indent="-381000">
              <a:buClr>
                <a:srgbClr val="F3F3F3"/>
              </a:buClr>
              <a:buSzPts val="2400"/>
              <a:buFont typeface="Arial"/>
              <a:defRPr sz="2400">
                <a:solidFill>
                  <a:srgbClr val="F3F3F3"/>
                </a:solidFill>
                <a:latin typeface="+mj-lt"/>
                <a:ea typeface="+mj-ea"/>
                <a:cs typeface="+mj-cs"/>
                <a:sym typeface="Arial"/>
              </a:defRPr>
            </a:pPr>
            <a:r>
              <a:t>This is NOT a class on the Israeli-Palestinian peace process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Google Shape;87;p17"/>
          <p:cNvSpPr txBox="1"/>
          <p:nvPr>
            <p:ph type="title"/>
          </p:nvPr>
        </p:nvSpPr>
        <p:spPr>
          <a:xfrm>
            <a:off x="387899" y="458024"/>
            <a:ext cx="8368202" cy="686102"/>
          </a:xfrm>
          <a:prstGeom prst="rect">
            <a:avLst/>
          </a:prstGeom>
        </p:spPr>
        <p:txBody>
          <a:bodyPr/>
          <a:lstStyle/>
          <a:p>
            <a:pPr/>
            <a:r>
              <a:t>Expectations</a:t>
            </a:r>
          </a:p>
        </p:txBody>
      </p:sp>
      <p:sp>
        <p:nvSpPr>
          <p:cNvPr id="167" name="Google Shape;88;p17"/>
          <p:cNvSpPr txBox="1"/>
          <p:nvPr>
            <p:ph type="body" idx="1"/>
          </p:nvPr>
        </p:nvSpPr>
        <p:spPr>
          <a:xfrm>
            <a:off x="387899" y="1489823"/>
            <a:ext cx="8368202" cy="3078902"/>
          </a:xfrm>
          <a:prstGeom prst="rect">
            <a:avLst/>
          </a:prstGeom>
        </p:spPr>
        <p:txBody>
          <a:bodyPr/>
          <a:lstStyle/>
          <a:p>
            <a:pPr indent="-377825">
              <a:buClr>
                <a:srgbClr val="F3F3F3"/>
              </a:buClr>
              <a:buSzPts val="2300"/>
              <a:buFont typeface="Arial"/>
              <a:defRPr sz="2300">
                <a:solidFill>
                  <a:srgbClr val="F3F3F3"/>
                </a:solidFill>
                <a:latin typeface="+mj-lt"/>
                <a:ea typeface="+mj-ea"/>
                <a:cs typeface="+mj-cs"/>
                <a:sym typeface="Arial"/>
              </a:defRPr>
            </a:pPr>
            <a:r>
              <a:t>Arrive prepared and ready to participate</a:t>
            </a:r>
          </a:p>
          <a:p>
            <a:pPr lvl="1" marL="914400" indent="-377825">
              <a:buClr>
                <a:srgbClr val="F3F3F3"/>
              </a:buClr>
              <a:buSzPts val="2300"/>
              <a:buFont typeface="Arial"/>
              <a:buChar char="●"/>
              <a:defRPr sz="2300">
                <a:solidFill>
                  <a:srgbClr val="F3F3F3"/>
                </a:solidFill>
                <a:latin typeface="+mj-lt"/>
                <a:ea typeface="+mj-ea"/>
                <a:cs typeface="+mj-cs"/>
                <a:sym typeface="Arial"/>
              </a:defRPr>
            </a:pPr>
            <a:r>
              <a:t>weekly readings</a:t>
            </a:r>
          </a:p>
          <a:p>
            <a:pPr lvl="1" marL="914400" indent="-377825">
              <a:buClr>
                <a:srgbClr val="F3F3F3"/>
              </a:buClr>
              <a:buSzPts val="2300"/>
              <a:buFont typeface="Arial"/>
              <a:buChar char="●"/>
              <a:defRPr sz="2300">
                <a:solidFill>
                  <a:srgbClr val="F3F3F3"/>
                </a:solidFill>
                <a:latin typeface="+mj-lt"/>
                <a:ea typeface="+mj-ea"/>
                <a:cs typeface="+mj-cs"/>
                <a:sym typeface="Arial"/>
              </a:defRPr>
            </a:pPr>
            <a:r>
              <a:t>awake</a:t>
            </a:r>
          </a:p>
          <a:p>
            <a:pPr lvl="1" marL="914400" indent="-377825">
              <a:buClr>
                <a:srgbClr val="F3F3F3"/>
              </a:buClr>
              <a:buSzPts val="2300"/>
              <a:buFont typeface="Arial"/>
              <a:buChar char="●"/>
              <a:defRPr sz="2300">
                <a:solidFill>
                  <a:srgbClr val="F3F3F3"/>
                </a:solidFill>
                <a:latin typeface="+mj-lt"/>
                <a:ea typeface="+mj-ea"/>
                <a:cs typeface="+mj-cs"/>
                <a:sym typeface="Arial"/>
              </a:defRPr>
            </a:pPr>
            <a:r>
              <a:t>not preoccupied</a:t>
            </a:r>
          </a:p>
          <a:p>
            <a:pPr indent="-377825">
              <a:buClr>
                <a:srgbClr val="F3F3F3"/>
              </a:buClr>
              <a:buSzPts val="2300"/>
              <a:buFont typeface="Arial"/>
              <a:defRPr sz="2300">
                <a:solidFill>
                  <a:srgbClr val="F3F3F3"/>
                </a:solidFill>
                <a:latin typeface="+mj-lt"/>
                <a:ea typeface="+mj-ea"/>
                <a:cs typeface="+mj-cs"/>
                <a:sym typeface="Arial"/>
              </a:defRPr>
            </a:pPr>
            <a:r>
              <a:t>Ask questions</a:t>
            </a:r>
          </a:p>
          <a:p>
            <a:pPr indent="-377825">
              <a:buClr>
                <a:srgbClr val="F3F3F3"/>
              </a:buClr>
              <a:buSzPts val="2300"/>
              <a:buFont typeface="Arial"/>
              <a:defRPr sz="2300">
                <a:solidFill>
                  <a:srgbClr val="F3F3F3"/>
                </a:solidFill>
                <a:latin typeface="+mj-lt"/>
                <a:ea typeface="+mj-ea"/>
                <a:cs typeface="+mj-cs"/>
                <a:sym typeface="Arial"/>
              </a:defRPr>
            </a:pPr>
            <a:r>
              <a:t>Respect for classmates and instructor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Google Shape;93;p18"/>
          <p:cNvSpPr txBox="1"/>
          <p:nvPr>
            <p:ph type="title"/>
          </p:nvPr>
        </p:nvSpPr>
        <p:spPr>
          <a:xfrm>
            <a:off x="387899" y="458024"/>
            <a:ext cx="8368202" cy="686102"/>
          </a:xfrm>
          <a:prstGeom prst="rect">
            <a:avLst/>
          </a:prstGeom>
        </p:spPr>
        <p:txBody>
          <a:bodyPr/>
          <a:lstStyle/>
          <a:p>
            <a:pPr/>
            <a:r>
              <a:t>Grading</a:t>
            </a:r>
          </a:p>
        </p:txBody>
      </p:sp>
      <p:sp>
        <p:nvSpPr>
          <p:cNvPr id="170" name="Google Shape;94;p18"/>
          <p:cNvSpPr txBox="1"/>
          <p:nvPr>
            <p:ph type="body" idx="1"/>
          </p:nvPr>
        </p:nvSpPr>
        <p:spPr>
          <a:xfrm>
            <a:off x="387899" y="1489823"/>
            <a:ext cx="8368202" cy="3078902"/>
          </a:xfrm>
          <a:prstGeom prst="rect">
            <a:avLst/>
          </a:prstGeom>
        </p:spPr>
        <p:txBody>
          <a:bodyPr/>
          <a:lstStyle/>
          <a:p>
            <a:pPr marL="0" indent="0">
              <a:buSzTx/>
              <a:buNone/>
              <a:defRPr b="1">
                <a:solidFill>
                  <a:srgbClr val="F3F3F3"/>
                </a:solidFill>
                <a:latin typeface="+mj-lt"/>
                <a:ea typeface="+mj-ea"/>
                <a:cs typeface="+mj-cs"/>
                <a:sym typeface="Arial"/>
              </a:defRPr>
            </a:pPr>
            <a:r>
              <a:t>Grading: </a:t>
            </a:r>
          </a:p>
          <a:p>
            <a:pPr>
              <a:spcBef>
                <a:spcPts val="900"/>
              </a:spcBef>
              <a:buClr>
                <a:srgbClr val="F3F3F3"/>
              </a:buClr>
              <a:buFont typeface="Arial"/>
              <a:defRPr>
                <a:solidFill>
                  <a:srgbClr val="F3F3F3"/>
                </a:solidFill>
                <a:latin typeface="+mj-lt"/>
                <a:ea typeface="+mj-ea"/>
                <a:cs typeface="+mj-cs"/>
                <a:sym typeface="Arial"/>
              </a:defRPr>
            </a:pPr>
            <a:r>
              <a:t>15 percent of the grade is determined by class participation.</a:t>
            </a:r>
          </a:p>
          <a:p>
            <a:pPr>
              <a:buClr>
                <a:srgbClr val="F3F3F3"/>
              </a:buClr>
              <a:buFont typeface="Arial"/>
              <a:defRPr>
                <a:solidFill>
                  <a:srgbClr val="F3F3F3"/>
                </a:solidFill>
                <a:latin typeface="+mj-lt"/>
                <a:ea typeface="+mj-ea"/>
                <a:cs typeface="+mj-cs"/>
                <a:sym typeface="Arial"/>
              </a:defRPr>
            </a:pPr>
            <a:r>
              <a:t>20 percent of the grade is determined by a short mid-term.</a:t>
            </a:r>
          </a:p>
          <a:p>
            <a:pPr lvl="1" marL="914400" indent="-298450">
              <a:buClr>
                <a:srgbClr val="F3F3F3"/>
              </a:buClr>
              <a:buSzPts val="1400"/>
              <a:buFontTx/>
              <a:buAutoNum type="alphaLcPeriod" startAt="1"/>
              <a:defRPr sz="1400">
                <a:solidFill>
                  <a:srgbClr val="F3F3F3"/>
                </a:solidFill>
                <a:latin typeface="+mj-lt"/>
                <a:ea typeface="+mj-ea"/>
                <a:cs typeface="+mj-cs"/>
                <a:sym typeface="Arial"/>
              </a:defRPr>
            </a:pPr>
            <a:r>
              <a:t>Weeks 1-5</a:t>
            </a:r>
          </a:p>
          <a:p>
            <a:pPr>
              <a:buClr>
                <a:srgbClr val="F3F3F3"/>
              </a:buClr>
              <a:buFont typeface="Arial"/>
              <a:defRPr>
                <a:solidFill>
                  <a:srgbClr val="F3F3F3"/>
                </a:solidFill>
                <a:latin typeface="+mj-lt"/>
                <a:ea typeface="+mj-ea"/>
                <a:cs typeface="+mj-cs"/>
                <a:sym typeface="Arial"/>
              </a:defRPr>
            </a:pPr>
            <a:r>
              <a:t>65 percent of the grade is determined by a final paper, the topic of which you will choose in consultation with me. </a:t>
            </a:r>
          </a:p>
          <a:p>
            <a:pPr lvl="1" marL="914400" indent="-298450">
              <a:buClr>
                <a:srgbClr val="F3F3F3"/>
              </a:buClr>
              <a:buSzPts val="1400"/>
              <a:buFontTx/>
              <a:buAutoNum type="alphaLcPeriod" startAt="1"/>
              <a:defRPr sz="1400">
                <a:solidFill>
                  <a:srgbClr val="F3F3F3"/>
                </a:solidFill>
                <a:latin typeface="+mj-lt"/>
                <a:ea typeface="+mj-ea"/>
                <a:cs typeface="+mj-cs"/>
                <a:sym typeface="Arial"/>
              </a:defRPr>
            </a:pPr>
            <a:r>
              <a:t>Topics will be chosen by Week 4 (Thursday)</a:t>
            </a:r>
          </a:p>
          <a:p>
            <a:pPr lvl="1" marL="914400" indent="-298450">
              <a:buClr>
                <a:srgbClr val="F3F3F3"/>
              </a:buClr>
              <a:buSzPts val="1400"/>
              <a:buFontTx/>
              <a:buAutoNum type="alphaLcPeriod" startAt="1"/>
              <a:defRPr sz="1400">
                <a:solidFill>
                  <a:srgbClr val="F3F3F3"/>
                </a:solidFill>
                <a:latin typeface="+mj-lt"/>
                <a:ea typeface="+mj-ea"/>
                <a:cs typeface="+mj-cs"/>
                <a:sym typeface="Arial"/>
              </a:defRPr>
            </a:pPr>
            <a:r>
              <a:t>Final paper DUE final week (Thursday)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oogle Shape;99;p19"/>
          <p:cNvSpPr txBox="1"/>
          <p:nvPr>
            <p:ph type="title"/>
          </p:nvPr>
        </p:nvSpPr>
        <p:spPr>
          <a:xfrm>
            <a:off x="387899" y="458024"/>
            <a:ext cx="8368202" cy="686102"/>
          </a:xfrm>
          <a:prstGeom prst="rect">
            <a:avLst/>
          </a:prstGeom>
        </p:spPr>
        <p:txBody>
          <a:bodyPr/>
          <a:lstStyle/>
          <a:p>
            <a:pPr/>
            <a:r>
              <a:t>Readings</a:t>
            </a:r>
          </a:p>
        </p:txBody>
      </p:sp>
      <p:sp>
        <p:nvSpPr>
          <p:cNvPr id="173" name="Google Shape;100;p19"/>
          <p:cNvSpPr txBox="1"/>
          <p:nvPr>
            <p:ph type="body" idx="1"/>
          </p:nvPr>
        </p:nvSpPr>
        <p:spPr>
          <a:xfrm>
            <a:off x="387899" y="1489823"/>
            <a:ext cx="8368202" cy="3078902"/>
          </a:xfrm>
          <a:prstGeom prst="rect">
            <a:avLst/>
          </a:prstGeom>
        </p:spPr>
        <p:txBody>
          <a:bodyPr/>
          <a:lstStyle/>
          <a:p>
            <a:pPr>
              <a:buClr>
                <a:srgbClr val="F3F3F3"/>
              </a:buClr>
              <a:buFont typeface="Arial"/>
              <a:defRPr>
                <a:solidFill>
                  <a:srgbClr val="F3F3F3"/>
                </a:solidFill>
                <a:latin typeface="+mj-lt"/>
                <a:ea typeface="+mj-ea"/>
                <a:cs typeface="+mj-cs"/>
                <a:sym typeface="Arial"/>
              </a:defRPr>
            </a:pPr>
            <a:r>
              <a:t>Relate contemporary and historical issues</a:t>
            </a:r>
          </a:p>
          <a:p>
            <a:pPr indent="-317500">
              <a:buClr>
                <a:srgbClr val="F3F3F3"/>
              </a:buClr>
              <a:buSzPts val="1400"/>
              <a:buFont typeface="Arial"/>
              <a:defRPr sz="1400">
                <a:solidFill>
                  <a:srgbClr val="F3F3F3"/>
                </a:solidFill>
                <a:latin typeface="+mj-lt"/>
                <a:ea typeface="+mj-ea"/>
                <a:cs typeface="+mj-cs"/>
                <a:sym typeface="Arial"/>
              </a:defRPr>
            </a:pPr>
            <a:r>
              <a:t>S</a:t>
            </a:r>
            <a:r>
              <a:rPr sz="1800"/>
              <a:t>tay current with relevant online news</a:t>
            </a:r>
          </a:p>
          <a:p>
            <a:pPr marL="0" indent="342900">
              <a:spcBef>
                <a:spcPts val="2400"/>
              </a:spcBef>
              <a:buSzTx/>
              <a:buNone/>
              <a:defRPr sz="1400">
                <a:solidFill>
                  <a:srgbClr val="F3F3F3"/>
                </a:solidFill>
                <a:latin typeface="+mj-lt"/>
                <a:ea typeface="+mj-ea"/>
                <a:cs typeface="+mj-cs"/>
                <a:sym typeface="Arial"/>
              </a:defRPr>
            </a:pPr>
            <a:r>
              <a:t>Times of Israel:</a:t>
            </a:r>
            <a:r>
              <a:rPr u="sng">
                <a:solidFill>
                  <a:schemeClr val="accent5"/>
                </a:solidFill>
                <a:uFill>
                  <a:solidFill>
                    <a:schemeClr val="accent5"/>
                  </a:solidFill>
                </a:uFill>
                <a:hlinkClick r:id="rId2" invalidUrl="" action="" tgtFrame="" tooltip="" history="1" highlightClick="0" endSnd="0"/>
              </a:rPr>
              <a:t> </a:t>
            </a:r>
            <a:r>
              <a:rPr u="sng">
                <a:solidFill>
                  <a:schemeClr val="accent5"/>
                </a:solidFill>
                <a:uFill>
                  <a:solidFill>
                    <a:schemeClr val="accent5"/>
                  </a:solidFill>
                </a:uFill>
                <a:hlinkClick r:id="rId2" invalidUrl="" action="" tgtFrame="" tooltip="" history="1" highlightClick="0" endSnd="0"/>
              </a:rPr>
              <a:t>http://www.timesofisrael.com</a:t>
            </a:r>
            <a:endParaRPr u="sng"/>
          </a:p>
          <a:p>
            <a:pPr marL="0" indent="342900">
              <a:spcBef>
                <a:spcPts val="900"/>
              </a:spcBef>
              <a:buSzTx/>
              <a:buNone/>
              <a:defRPr sz="1400">
                <a:solidFill>
                  <a:srgbClr val="F3F3F3"/>
                </a:solidFill>
                <a:latin typeface="+mj-lt"/>
                <a:ea typeface="+mj-ea"/>
                <a:cs typeface="+mj-cs"/>
                <a:sym typeface="Arial"/>
              </a:defRPr>
            </a:pPr>
            <a:r>
              <a:t>Jerusalem Post:</a:t>
            </a:r>
            <a:r>
              <a:rPr u="sng">
                <a:solidFill>
                  <a:schemeClr val="accent5"/>
                </a:solidFill>
                <a:uFill>
                  <a:solidFill>
                    <a:schemeClr val="accent5"/>
                  </a:solidFill>
                </a:uFill>
                <a:hlinkClick r:id="rId3" invalidUrl="" action="" tgtFrame="" tooltip="" history="1" highlightClick="0" endSnd="0"/>
              </a:rPr>
              <a:t> </a:t>
            </a:r>
            <a:r>
              <a:rPr u="sng">
                <a:solidFill>
                  <a:schemeClr val="accent5"/>
                </a:solidFill>
                <a:uFill>
                  <a:solidFill>
                    <a:schemeClr val="accent5"/>
                  </a:solidFill>
                </a:uFill>
                <a:hlinkClick r:id="rId3" invalidUrl="" action="" tgtFrame="" tooltip="" history="1" highlightClick="0" endSnd="0"/>
              </a:rPr>
              <a:t>http://www.jpost.com</a:t>
            </a:r>
            <a:endParaRPr u="sng"/>
          </a:p>
          <a:p>
            <a:pPr marL="0" indent="342900">
              <a:spcBef>
                <a:spcPts val="900"/>
              </a:spcBef>
              <a:buSzTx/>
              <a:buNone/>
              <a:defRPr sz="1400">
                <a:solidFill>
                  <a:srgbClr val="F3F3F3"/>
                </a:solidFill>
                <a:latin typeface="+mj-lt"/>
                <a:ea typeface="+mj-ea"/>
                <a:cs typeface="+mj-cs"/>
                <a:sym typeface="Arial"/>
              </a:defRPr>
            </a:pPr>
            <a:r>
              <a:t>New York Times:</a:t>
            </a:r>
            <a:r>
              <a:rPr u="sng">
                <a:solidFill>
                  <a:schemeClr val="accent5"/>
                </a:solidFill>
                <a:uFill>
                  <a:solidFill>
                    <a:schemeClr val="accent5"/>
                  </a:solidFill>
                </a:uFill>
                <a:hlinkClick r:id="rId4" invalidUrl="" action="" tgtFrame="" tooltip="" history="1" highlightClick="0" endSnd="0"/>
              </a:rPr>
              <a:t> </a:t>
            </a:r>
            <a:r>
              <a:rPr u="sng">
                <a:solidFill>
                  <a:schemeClr val="accent5"/>
                </a:solidFill>
                <a:uFill>
                  <a:solidFill>
                    <a:schemeClr val="accent5"/>
                  </a:solidFill>
                </a:uFill>
                <a:hlinkClick r:id="rId4" invalidUrl="" action="" tgtFrame="" tooltip="" history="1" highlightClick="0" endSnd="0"/>
              </a:rPr>
              <a:t>http://www.nytimes.com</a:t>
            </a:r>
            <a:endParaRPr u="sng"/>
          </a:p>
          <a:p>
            <a:pPr marL="0" indent="342900">
              <a:spcBef>
                <a:spcPts val="900"/>
              </a:spcBef>
              <a:buSzTx/>
              <a:buNone/>
              <a:defRPr sz="1400">
                <a:solidFill>
                  <a:srgbClr val="F3F3F3"/>
                </a:solidFill>
                <a:latin typeface="+mj-lt"/>
                <a:ea typeface="+mj-ea"/>
                <a:cs typeface="+mj-cs"/>
                <a:sym typeface="Arial"/>
              </a:defRPr>
            </a:pPr>
            <a:r>
              <a:t>Wall Street Journal:</a:t>
            </a:r>
            <a:r>
              <a:rPr u="sng">
                <a:solidFill>
                  <a:schemeClr val="accent5"/>
                </a:solidFill>
                <a:uFill>
                  <a:solidFill>
                    <a:schemeClr val="accent5"/>
                  </a:solidFill>
                </a:uFill>
                <a:hlinkClick r:id="rId5" invalidUrl="" action="" tgtFrame="" tooltip="" history="1" highlightClick="0" endSnd="0"/>
              </a:rPr>
              <a:t> </a:t>
            </a:r>
            <a:r>
              <a:rPr u="sng">
                <a:solidFill>
                  <a:schemeClr val="accent5"/>
                </a:solidFill>
                <a:uFill>
                  <a:solidFill>
                    <a:schemeClr val="accent5"/>
                  </a:solidFill>
                </a:uFill>
                <a:hlinkClick r:id="rId5" invalidUrl="" action="" tgtFrame="" tooltip="" history="1" highlightClick="0" endSnd="0"/>
              </a:rPr>
              <a:t>http://www.wsj.com</a:t>
            </a:r>
            <a:endParaRPr u="sng"/>
          </a:p>
          <a:p>
            <a:pPr marL="0" indent="342900">
              <a:spcBef>
                <a:spcPts val="900"/>
              </a:spcBef>
              <a:buSzTx/>
              <a:buNone/>
              <a:defRPr sz="1400">
                <a:solidFill>
                  <a:srgbClr val="F3F3F3"/>
                </a:solidFill>
                <a:latin typeface="+mj-lt"/>
                <a:ea typeface="+mj-ea"/>
                <a:cs typeface="+mj-cs"/>
                <a:sym typeface="Arial"/>
              </a:defRPr>
            </a:pPr>
            <a:r>
              <a:t>Fathom:</a:t>
            </a:r>
            <a:r>
              <a:rPr u="sng">
                <a:solidFill>
                  <a:schemeClr val="accent5"/>
                </a:solidFill>
                <a:uFill>
                  <a:solidFill>
                    <a:schemeClr val="accent5"/>
                  </a:solidFill>
                </a:uFill>
                <a:hlinkClick r:id="rId6" invalidUrl="" action="" tgtFrame="" tooltip="" history="1" highlightClick="0" endSnd="0"/>
              </a:rPr>
              <a:t> </a:t>
            </a:r>
            <a:r>
              <a:rPr u="sng">
                <a:solidFill>
                  <a:schemeClr val="accent5"/>
                </a:solidFill>
                <a:uFill>
                  <a:solidFill>
                    <a:schemeClr val="accent5"/>
                  </a:solidFill>
                </a:uFill>
                <a:hlinkClick r:id="rId6" invalidUrl="" action="" tgtFrame="" tooltip="" history="1" highlightClick="0" endSnd="0"/>
              </a:rPr>
              <a:t>http://fathomjournal.org</a:t>
            </a:r>
            <a:endParaRPr u="sng"/>
          </a:p>
          <a:p>
            <a:pPr marL="0" indent="342900">
              <a:spcBef>
                <a:spcPts val="900"/>
              </a:spcBef>
              <a:buSzTx/>
              <a:buNone/>
              <a:defRPr sz="1400">
                <a:solidFill>
                  <a:srgbClr val="F3F3F3"/>
                </a:solidFill>
                <a:latin typeface="+mj-lt"/>
                <a:ea typeface="+mj-ea"/>
                <a:cs typeface="+mj-cs"/>
                <a:sym typeface="Arial"/>
              </a:defRPr>
            </a:pPr>
            <a:r>
              <a:t>Tablet:</a:t>
            </a:r>
            <a:r>
              <a:rPr u="sng">
                <a:solidFill>
                  <a:schemeClr val="accent5"/>
                </a:solidFill>
                <a:uFill>
                  <a:solidFill>
                    <a:schemeClr val="accent5"/>
                  </a:solidFill>
                </a:uFill>
                <a:hlinkClick r:id="rId7" invalidUrl="" action="" tgtFrame="" tooltip="" history="1" highlightClick="0" endSnd="0"/>
              </a:rPr>
              <a:t> </a:t>
            </a:r>
            <a:r>
              <a:rPr u="sng">
                <a:solidFill>
                  <a:schemeClr val="accent5"/>
                </a:solidFill>
                <a:uFill>
                  <a:solidFill>
                    <a:schemeClr val="accent5"/>
                  </a:solidFill>
                </a:uFill>
                <a:hlinkClick r:id="rId7" invalidUrl="" action="" tgtFrame="" tooltip="" history="1" highlightClick="0" endSnd="0"/>
              </a:rPr>
              <a:t>http://tabletmag.com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105;p20"/>
          <p:cNvSpPr txBox="1"/>
          <p:nvPr>
            <p:ph type="title"/>
          </p:nvPr>
        </p:nvSpPr>
        <p:spPr>
          <a:xfrm>
            <a:off x="387899" y="458024"/>
            <a:ext cx="8368202" cy="686102"/>
          </a:xfrm>
          <a:prstGeom prst="rect">
            <a:avLst/>
          </a:prstGeom>
        </p:spPr>
        <p:txBody>
          <a:bodyPr/>
          <a:lstStyle/>
          <a:p>
            <a:pPr/>
            <a:r>
              <a:t>What is Foreign Policy?</a:t>
            </a:r>
          </a:p>
        </p:txBody>
      </p:sp>
      <p:sp>
        <p:nvSpPr>
          <p:cNvPr id="176" name="Google Shape;106;p20"/>
          <p:cNvSpPr txBox="1"/>
          <p:nvPr>
            <p:ph type="body" idx="1"/>
          </p:nvPr>
        </p:nvSpPr>
        <p:spPr>
          <a:xfrm>
            <a:off x="387899" y="1489823"/>
            <a:ext cx="8368202" cy="3078902"/>
          </a:xfrm>
          <a:prstGeom prst="rect">
            <a:avLst/>
          </a:prstGeom>
        </p:spPr>
        <p:txBody>
          <a:bodyPr/>
          <a:lstStyle/>
          <a:p>
            <a:pPr indent="-339725">
              <a:buClr>
                <a:srgbClr val="F3F3F3"/>
              </a:buClr>
              <a:buSzPts val="1700"/>
              <a:buFont typeface="Arial"/>
              <a:defRPr sz="1700">
                <a:solidFill>
                  <a:srgbClr val="F3F3F3"/>
                </a:solidFill>
                <a:latin typeface="+mj-lt"/>
                <a:ea typeface="+mj-ea"/>
                <a:cs typeface="+mj-cs"/>
                <a:sym typeface="Arial"/>
              </a:defRPr>
            </a:pPr>
            <a:r>
              <a:t>Self-interest strategies</a:t>
            </a:r>
          </a:p>
          <a:p>
            <a:pPr lvl="1" marL="914400" indent="-339725">
              <a:buClr>
                <a:srgbClr val="F3F3F3"/>
              </a:buClr>
              <a:buSzPts val="1700"/>
              <a:buFont typeface="Arial"/>
              <a:buChar char="●"/>
              <a:defRPr sz="1700">
                <a:solidFill>
                  <a:srgbClr val="F3F3F3"/>
                </a:solidFill>
                <a:latin typeface="+mj-lt"/>
                <a:ea typeface="+mj-ea"/>
                <a:cs typeface="+mj-cs"/>
                <a:sym typeface="Arial"/>
              </a:defRPr>
            </a:pPr>
            <a:r>
              <a:t>trade</a:t>
            </a:r>
          </a:p>
          <a:p>
            <a:pPr lvl="1" marL="914400" indent="-339725">
              <a:buClr>
                <a:srgbClr val="F3F3F3"/>
              </a:buClr>
              <a:buSzPts val="1700"/>
              <a:buFont typeface="Arial"/>
              <a:buChar char="●"/>
              <a:defRPr sz="1700">
                <a:solidFill>
                  <a:srgbClr val="F3F3F3"/>
                </a:solidFill>
                <a:latin typeface="+mj-lt"/>
                <a:ea typeface="+mj-ea"/>
                <a:cs typeface="+mj-cs"/>
                <a:sym typeface="Arial"/>
              </a:defRPr>
            </a:pPr>
            <a:r>
              <a:t>national security</a:t>
            </a:r>
          </a:p>
          <a:p>
            <a:pPr lvl="1" marL="914400" indent="-339725">
              <a:buClr>
                <a:srgbClr val="F3F3F3"/>
              </a:buClr>
              <a:buSzPts val="1700"/>
              <a:buFont typeface="Arial"/>
              <a:buChar char="●"/>
              <a:defRPr sz="1700">
                <a:solidFill>
                  <a:srgbClr val="F3F3F3"/>
                </a:solidFill>
                <a:latin typeface="+mj-lt"/>
                <a:ea typeface="+mj-ea"/>
                <a:cs typeface="+mj-cs"/>
                <a:sym typeface="Arial"/>
              </a:defRPr>
            </a:pPr>
            <a:r>
              <a:t>common or shared “values”</a:t>
            </a:r>
          </a:p>
          <a:p>
            <a:pPr indent="-339725">
              <a:buClr>
                <a:srgbClr val="F3F3F3"/>
              </a:buClr>
              <a:buSzPts val="1700"/>
              <a:buFont typeface="Arial"/>
              <a:defRPr sz="1700">
                <a:solidFill>
                  <a:srgbClr val="F3F3F3"/>
                </a:solidFill>
                <a:latin typeface="+mj-lt"/>
                <a:ea typeface="+mj-ea"/>
                <a:cs typeface="+mj-cs"/>
                <a:sym typeface="Arial"/>
              </a:defRPr>
            </a:pPr>
            <a:r>
              <a:t>Strategically employed to interact with other countries</a:t>
            </a:r>
          </a:p>
          <a:p>
            <a:pPr indent="-339725">
              <a:buClr>
                <a:srgbClr val="F3F3F3"/>
              </a:buClr>
              <a:buSzPts val="1700"/>
              <a:buFont typeface="Arial"/>
              <a:defRPr sz="1700">
                <a:solidFill>
                  <a:srgbClr val="F3F3F3"/>
                </a:solidFill>
                <a:latin typeface="+mj-lt"/>
                <a:ea typeface="+mj-ea"/>
                <a:cs typeface="+mj-cs"/>
                <a:sym typeface="Arial"/>
              </a:defRPr>
            </a:pPr>
            <a:r>
              <a:t>Foreign policies of U.S. have varying rates of change and scopes of intent, affected by factors that change the national interests.</a:t>
            </a:r>
          </a:p>
          <a:p>
            <a:pPr lvl="1" marL="914400" indent="-339725">
              <a:buClr>
                <a:srgbClr val="F3F3F3"/>
              </a:buClr>
              <a:buSzPts val="1700"/>
              <a:buFont typeface="Arial"/>
              <a:buChar char="●"/>
              <a:defRPr sz="1700">
                <a:solidFill>
                  <a:srgbClr val="F3F3F3"/>
                </a:solidFill>
                <a:latin typeface="+mj-lt"/>
                <a:ea typeface="+mj-ea"/>
                <a:cs typeface="+mj-cs"/>
                <a:sym typeface="Arial"/>
              </a:defRPr>
            </a:pPr>
            <a:r>
              <a:t>Cuba 1959, 2013-15</a:t>
            </a:r>
          </a:p>
          <a:p>
            <a:pPr lvl="1" marL="914400" indent="-339725">
              <a:buClr>
                <a:srgbClr val="F3F3F3"/>
              </a:buClr>
              <a:buSzPts val="1700"/>
              <a:buFont typeface="Arial"/>
              <a:buChar char="●"/>
              <a:defRPr sz="1700">
                <a:solidFill>
                  <a:srgbClr val="F3F3F3"/>
                </a:solidFill>
                <a:latin typeface="+mj-lt"/>
                <a:ea typeface="+mj-ea"/>
                <a:cs typeface="+mj-cs"/>
                <a:sym typeface="Arial"/>
              </a:defRPr>
            </a:pPr>
            <a:r>
              <a:t>Iran 1979, 2014-15</a:t>
            </a:r>
          </a:p>
          <a:p>
            <a:pPr lvl="1" marL="914400" indent="-339725">
              <a:buClr>
                <a:srgbClr val="F3F3F3"/>
              </a:buClr>
              <a:buSzPts val="1700"/>
              <a:buFont typeface="Arial"/>
              <a:buChar char="●"/>
              <a:defRPr sz="1700">
                <a:solidFill>
                  <a:srgbClr val="F3F3F3"/>
                </a:solidFill>
                <a:latin typeface="+mj-lt"/>
                <a:ea typeface="+mj-ea"/>
                <a:cs typeface="+mj-cs"/>
                <a:sym typeface="Arial"/>
              </a:defRPr>
            </a:pPr>
            <a:r>
              <a:t>Israel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Google Shape;111;p21"/>
          <p:cNvSpPr txBox="1"/>
          <p:nvPr>
            <p:ph type="title"/>
          </p:nvPr>
        </p:nvSpPr>
        <p:spPr>
          <a:xfrm>
            <a:off x="387899" y="458024"/>
            <a:ext cx="8368202" cy="686102"/>
          </a:xfrm>
          <a:prstGeom prst="rect">
            <a:avLst/>
          </a:prstGeom>
        </p:spPr>
        <p:txBody>
          <a:bodyPr/>
          <a:lstStyle/>
          <a:p>
            <a:pPr/>
            <a:r>
              <a:t>Foreign Policy Theories</a:t>
            </a:r>
          </a:p>
        </p:txBody>
      </p:sp>
      <p:sp>
        <p:nvSpPr>
          <p:cNvPr id="179" name="Google Shape;112;p21"/>
          <p:cNvSpPr txBox="1"/>
          <p:nvPr>
            <p:ph type="body" idx="1"/>
          </p:nvPr>
        </p:nvSpPr>
        <p:spPr>
          <a:xfrm>
            <a:off x="387899" y="1489823"/>
            <a:ext cx="8368202" cy="3078902"/>
          </a:xfrm>
          <a:prstGeom prst="rect">
            <a:avLst/>
          </a:prstGeom>
        </p:spPr>
        <p:txBody>
          <a:bodyPr/>
          <a:lstStyle/>
          <a:p>
            <a:pPr indent="-317500">
              <a:buClr>
                <a:srgbClr val="F3F3F3"/>
              </a:buClr>
              <a:buSzPts val="1400"/>
              <a:buFont typeface="Arial"/>
              <a:defRPr sz="1400">
                <a:solidFill>
                  <a:srgbClr val="F3F3F3"/>
                </a:solidFill>
                <a:latin typeface="+mj-lt"/>
                <a:ea typeface="+mj-ea"/>
                <a:cs typeface="+mj-cs"/>
                <a:sym typeface="Arial"/>
              </a:defRPr>
            </a:pPr>
            <a:r>
              <a:t>Realist</a:t>
            </a:r>
          </a:p>
          <a:p>
            <a:pPr lvl="1" marL="914400" indent="-317500">
              <a:buClr>
                <a:srgbClr val="F3F3F3"/>
              </a:buClr>
              <a:buSzPts val="1400"/>
              <a:buFont typeface="Arial"/>
              <a:buChar char="●"/>
              <a:defRPr sz="1400">
                <a:solidFill>
                  <a:srgbClr val="F3F3F3"/>
                </a:solidFill>
                <a:latin typeface="+mj-lt"/>
                <a:ea typeface="+mj-ea"/>
                <a:cs typeface="+mj-cs"/>
                <a:sym typeface="Arial"/>
              </a:defRPr>
            </a:pPr>
            <a:r>
              <a:t>Hans Morganthau </a:t>
            </a:r>
          </a:p>
          <a:p>
            <a:pPr lvl="2" marL="1371600" indent="-317500">
              <a:buClr>
                <a:srgbClr val="F3F3F3"/>
              </a:buClr>
              <a:buSzPts val="1400"/>
              <a:buFont typeface="Arial"/>
              <a:buChar char="●"/>
              <a:defRPr sz="1400">
                <a:solidFill>
                  <a:srgbClr val="F3F3F3"/>
                </a:solidFill>
                <a:latin typeface="+mj-lt"/>
                <a:ea typeface="+mj-ea"/>
                <a:cs typeface="+mj-cs"/>
                <a:sym typeface="Arial"/>
              </a:defRPr>
            </a:pPr>
            <a:r>
              <a:t>Realism in International Politics</a:t>
            </a:r>
          </a:p>
          <a:p>
            <a:pPr lvl="2" marL="1371600" indent="-317500">
              <a:buClr>
                <a:srgbClr val="F3F3F3"/>
              </a:buClr>
              <a:buSzPts val="1400"/>
              <a:buFont typeface="Arial"/>
              <a:buChar char="●"/>
              <a:defRPr sz="1400">
                <a:solidFill>
                  <a:srgbClr val="F3F3F3"/>
                </a:solidFill>
                <a:latin typeface="+mj-lt"/>
                <a:ea typeface="+mj-ea"/>
                <a:cs typeface="+mj-cs"/>
                <a:sym typeface="Arial"/>
              </a:defRPr>
            </a:pPr>
            <a:r>
              <a:t>Political realism. Realism that is objective. Rational.</a:t>
            </a:r>
          </a:p>
          <a:p>
            <a:pPr lvl="3" marL="1828800" indent="-317500">
              <a:buClr>
                <a:srgbClr val="F3F3F3"/>
              </a:buClr>
              <a:buSzPts val="1400"/>
              <a:buFont typeface="Arial"/>
              <a:defRPr i="1" sz="1400">
                <a:solidFill>
                  <a:srgbClr val="F3F3F3"/>
                </a:solidFill>
                <a:latin typeface="+mj-lt"/>
                <a:ea typeface="+mj-ea"/>
                <a:cs typeface="+mj-cs"/>
                <a:sym typeface="Arial"/>
              </a:defRPr>
            </a:pPr>
            <a:r>
              <a:t>Politics Amongst Nations: Struggle for Power and Peace (1985)</a:t>
            </a:r>
          </a:p>
          <a:p>
            <a:pPr indent="-317500">
              <a:buClr>
                <a:srgbClr val="F3F3F3"/>
              </a:buClr>
              <a:buSzPts val="1400"/>
              <a:buFont typeface="Arial"/>
              <a:defRPr sz="1400">
                <a:solidFill>
                  <a:srgbClr val="F3F3F3"/>
                </a:solidFill>
                <a:latin typeface="+mj-lt"/>
                <a:ea typeface="+mj-ea"/>
                <a:cs typeface="+mj-cs"/>
                <a:sym typeface="Arial"/>
              </a:defRPr>
            </a:pPr>
            <a:r>
              <a:t>Neorealist</a:t>
            </a:r>
          </a:p>
          <a:p>
            <a:pPr lvl="1" marL="914400" indent="-317500">
              <a:buClr>
                <a:srgbClr val="F3F3F3"/>
              </a:buClr>
              <a:buSzPts val="1400"/>
              <a:buFont typeface="Arial"/>
              <a:buChar char="●"/>
              <a:defRPr sz="1400">
                <a:solidFill>
                  <a:srgbClr val="F3F3F3"/>
                </a:solidFill>
                <a:latin typeface="+mj-lt"/>
                <a:ea typeface="+mj-ea"/>
                <a:cs typeface="+mj-cs"/>
                <a:sym typeface="Arial"/>
              </a:defRPr>
            </a:pPr>
            <a:r>
              <a:t>Waltz, </a:t>
            </a:r>
            <a:r>
              <a:rPr i="1"/>
              <a:t>Theory of International Politics </a:t>
            </a:r>
            <a:r>
              <a:t>(1978)</a:t>
            </a:r>
          </a:p>
          <a:p>
            <a:pPr lvl="2" marL="1371600" indent="-317500">
              <a:buClr>
                <a:srgbClr val="F3F3F3"/>
              </a:buClr>
              <a:buSzPts val="1400"/>
              <a:buFont typeface="Arial"/>
              <a:buChar char="●"/>
              <a:defRPr sz="1400">
                <a:solidFill>
                  <a:srgbClr val="F3F3F3"/>
                </a:solidFill>
                <a:latin typeface="+mj-lt"/>
                <a:ea typeface="+mj-ea"/>
                <a:cs typeface="+mj-cs"/>
                <a:sym typeface="Arial"/>
              </a:defRPr>
            </a:pPr>
            <a:r>
              <a:t>Power is most important in International politics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arina">
  <a:themeElements>
    <a:clrScheme name="Marina">
      <a:dk1>
        <a:srgbClr val="00517C"/>
      </a:dk1>
      <a:lt1>
        <a:srgbClr val="FFFFFF"/>
      </a:lt1>
      <a:dk2>
        <a:srgbClr val="A7A7A7"/>
      </a:dk2>
      <a:lt2>
        <a:srgbClr val="535353"/>
      </a:lt2>
      <a:accent1>
        <a:srgbClr val="0277BD"/>
      </a:accent1>
      <a:accent2>
        <a:srgbClr val="558B2F"/>
      </a:accent2>
      <a:accent3>
        <a:srgbClr val="009688"/>
      </a:accent3>
      <a:accent4>
        <a:srgbClr val="039BE5"/>
      </a:accent4>
      <a:accent5>
        <a:srgbClr val="8BC34A"/>
      </a:accent5>
      <a:accent6>
        <a:srgbClr val="FFEB38"/>
      </a:accent6>
      <a:hlink>
        <a:srgbClr val="0000FF"/>
      </a:hlink>
      <a:folHlink>
        <a:srgbClr val="FF00FF"/>
      </a:folHlink>
    </a:clrScheme>
    <a:fontScheme name="Marina">
      <a:majorFont>
        <a:latin typeface="Arial"/>
        <a:ea typeface="Arial"/>
        <a:cs typeface="Arial"/>
      </a:majorFont>
      <a:minorFont>
        <a:latin typeface="Helvetica"/>
        <a:ea typeface="Helvetica"/>
        <a:cs typeface="Helvetica"/>
      </a:minorFont>
    </a:fontScheme>
    <a:fmtScheme name="Mar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17C"/>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arina">
  <a:themeElements>
    <a:clrScheme name="Marina">
      <a:dk1>
        <a:srgbClr val="000000"/>
      </a:dk1>
      <a:lt1>
        <a:srgbClr val="FFFFFF"/>
      </a:lt1>
      <a:dk2>
        <a:srgbClr val="A7A7A7"/>
      </a:dk2>
      <a:lt2>
        <a:srgbClr val="535353"/>
      </a:lt2>
      <a:accent1>
        <a:srgbClr val="0277BD"/>
      </a:accent1>
      <a:accent2>
        <a:srgbClr val="558B2F"/>
      </a:accent2>
      <a:accent3>
        <a:srgbClr val="009688"/>
      </a:accent3>
      <a:accent4>
        <a:srgbClr val="039BE5"/>
      </a:accent4>
      <a:accent5>
        <a:srgbClr val="8BC34A"/>
      </a:accent5>
      <a:accent6>
        <a:srgbClr val="FFEB38"/>
      </a:accent6>
      <a:hlink>
        <a:srgbClr val="0000FF"/>
      </a:hlink>
      <a:folHlink>
        <a:srgbClr val="FF00FF"/>
      </a:folHlink>
    </a:clrScheme>
    <a:fontScheme name="Marina">
      <a:majorFont>
        <a:latin typeface="Arial"/>
        <a:ea typeface="Arial"/>
        <a:cs typeface="Arial"/>
      </a:majorFont>
      <a:minorFont>
        <a:latin typeface="Helvetica"/>
        <a:ea typeface="Helvetica"/>
        <a:cs typeface="Helvetica"/>
      </a:minorFont>
    </a:fontScheme>
    <a:fmtScheme name="Mar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17C"/>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