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61ed1e0f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61ed1e0f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61ed1e0f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61ed1e0f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61ed1e0f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61ed1e0f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61ed1e0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61ed1e0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61ed1e0f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61ed1e0f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61ed1e0f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61ed1e0f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61ed1e0f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61ed1e0f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61ed1e0f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61ed1e0f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61ed1e0f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61ed1e0f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61ed1e0f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61ed1e0f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nytimes.com/2000/08/18/us/democrats-observances-lieberman-balances-private-faith-with-life-public-eye.html?module=inline" TargetMode="External"/><Relationship Id="rId4" Type="http://schemas.openxmlformats.org/officeDocument/2006/relationships/hyperlink" Target="https://www.adl.org/resources/reports/computational-propaganda-jewish-americans-and-the-2018-midterms-the-amplific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Contemporary </a:t>
            </a:r>
            <a:r>
              <a:rPr lang="en"/>
              <a:t>Antisemitism</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Week 11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HATE in USA</a:t>
            </a:r>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rgbClr val="333333"/>
                </a:solidFill>
                <a:highlight>
                  <a:srgbClr val="FFFFFF"/>
                </a:highlight>
                <a:latin typeface="Georgia"/>
                <a:ea typeface="Georgia"/>
                <a:cs typeface="Georgia"/>
                <a:sym typeface="Georgia"/>
              </a:rPr>
              <a:t>The Anti-Defamation League logged a 57 percent rise in anti-Semitic incidents in the United States in 2017, compared to the previous year — including bomb threats, assaults, vandalism, and anti-Semitic posters and literature found on college campuses.</a:t>
            </a:r>
            <a:endParaRPr sz="1450">
              <a:solidFill>
                <a:srgbClr val="333333"/>
              </a:solidFill>
              <a:highlight>
                <a:srgbClr val="FFFFFF"/>
              </a:highlight>
              <a:latin typeface="Georgia"/>
              <a:ea typeface="Georgia"/>
              <a:cs typeface="Georgia"/>
              <a:sym typeface="Georgia"/>
            </a:endParaRPr>
          </a:p>
          <a:p>
            <a:pPr indent="0" lvl="0" marL="0" rtl="0" algn="l">
              <a:spcBef>
                <a:spcPts val="1600"/>
              </a:spcBef>
              <a:spcAft>
                <a:spcPts val="0"/>
              </a:spcAft>
              <a:buNone/>
            </a:pPr>
            <a:r>
              <a:rPr lang="en" sz="1450">
                <a:solidFill>
                  <a:srgbClr val="333333"/>
                </a:solidFill>
                <a:highlight>
                  <a:srgbClr val="FFFFFF"/>
                </a:highlight>
                <a:latin typeface="Georgia"/>
                <a:ea typeface="Georgia"/>
                <a:cs typeface="Georgia"/>
                <a:sym typeface="Georgia"/>
              </a:rPr>
              <a:t>Conspiracy theories and “dog whistles” that resonate with anti-Semites and white supremacists are being circulated by establishment sources, including the president and members of Congress. </a:t>
            </a:r>
            <a:endParaRPr sz="1450">
              <a:solidFill>
                <a:srgbClr val="333333"/>
              </a:solidFill>
              <a:highlight>
                <a:srgbClr val="FFFFFF"/>
              </a:highlight>
              <a:latin typeface="Georgia"/>
              <a:ea typeface="Georgia"/>
              <a:cs typeface="Georgia"/>
              <a:sym typeface="Georgia"/>
            </a:endParaRPr>
          </a:p>
          <a:p>
            <a:pPr indent="0" lvl="0" marL="0" rtl="0" algn="l">
              <a:spcBef>
                <a:spcPts val="1600"/>
              </a:spcBef>
              <a:spcAft>
                <a:spcPts val="1600"/>
              </a:spcAft>
              <a:buNone/>
            </a:pPr>
            <a:r>
              <a:rPr lang="en" sz="1450">
                <a:solidFill>
                  <a:srgbClr val="333333"/>
                </a:solidFill>
                <a:highlight>
                  <a:srgbClr val="FFFFFF"/>
                </a:highlight>
                <a:latin typeface="Georgia"/>
                <a:ea typeface="Georgia"/>
                <a:cs typeface="Georgia"/>
                <a:sym typeface="Georgia"/>
              </a:rPr>
              <a:t>Bizarre claims about Jews have moved from the margins to the establishment.</a:t>
            </a:r>
            <a:endParaRPr sz="1450">
              <a:solidFill>
                <a:srgbClr val="333333"/>
              </a:solidFill>
              <a:highlight>
                <a:srgbClr val="FFFFFF"/>
              </a:highlight>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Bizarre</a:t>
            </a:r>
            <a:endParaRPr/>
          </a:p>
        </p:txBody>
      </p:sp>
      <p:sp>
        <p:nvSpPr>
          <p:cNvPr id="116" name="Google Shape;116;p2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Margins to the Establishment</a:t>
            </a:r>
            <a:endParaRPr/>
          </a:p>
        </p:txBody>
      </p:sp>
      <p:pic>
        <p:nvPicPr>
          <p:cNvPr id="117" name="Google Shape;117;p23"/>
          <p:cNvPicPr preferRelativeResize="0"/>
          <p:nvPr/>
        </p:nvPicPr>
        <p:blipFill>
          <a:blip r:embed="rId3">
            <a:alphaModFix/>
          </a:blip>
          <a:stretch>
            <a:fillRect/>
          </a:stretch>
        </p:blipFill>
        <p:spPr>
          <a:xfrm>
            <a:off x="4067850" y="152400"/>
            <a:ext cx="4129363"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CNN poll</a:t>
            </a:r>
            <a:endParaRPr/>
          </a:p>
        </p:txBody>
      </p:sp>
      <p:sp>
        <p:nvSpPr>
          <p:cNvPr id="61" name="Google Shape;61;p1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50">
                <a:solidFill>
                  <a:schemeClr val="dk1"/>
                </a:solidFill>
                <a:highlight>
                  <a:srgbClr val="FFFFFF"/>
                </a:highlight>
              </a:rPr>
              <a:t>The CNN/ComRes poll interviewed more than 7,000 people across Europe, with more than 1,000 respondents each in Austria, France, Germany, Great Britain, Hungary, Poland and Sweden.</a:t>
            </a:r>
            <a:endParaRPr/>
          </a:p>
        </p:txBody>
      </p:sp>
      <p:pic>
        <p:nvPicPr>
          <p:cNvPr id="62" name="Google Shape;62;p14"/>
          <p:cNvPicPr preferRelativeResize="0"/>
          <p:nvPr/>
        </p:nvPicPr>
        <p:blipFill>
          <a:blip r:embed="rId3">
            <a:alphaModFix/>
          </a:blip>
          <a:stretch>
            <a:fillRect/>
          </a:stretch>
        </p:blipFill>
        <p:spPr>
          <a:xfrm>
            <a:off x="3119700" y="319825"/>
            <a:ext cx="5719499" cy="43346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History Fades</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chemeClr val="dk1"/>
                </a:solidFill>
                <a:highlight>
                  <a:srgbClr val="FFFFFF"/>
                </a:highlight>
              </a:rPr>
              <a:t>More than a quarter of Europeans polled believe Jews have too much influence in business and finance. </a:t>
            </a:r>
            <a:endParaRPr sz="1350">
              <a:solidFill>
                <a:schemeClr val="dk1"/>
              </a:solidFill>
              <a:highlight>
                <a:srgbClr val="FFFFFF"/>
              </a:highlight>
            </a:endParaRPr>
          </a:p>
          <a:p>
            <a:pPr indent="0" lvl="0" marL="0" rtl="0" algn="l">
              <a:spcBef>
                <a:spcPts val="1600"/>
              </a:spcBef>
              <a:spcAft>
                <a:spcPts val="0"/>
              </a:spcAft>
              <a:buNone/>
            </a:pPr>
            <a:r>
              <a:rPr lang="en" sz="1350">
                <a:solidFill>
                  <a:schemeClr val="dk1"/>
                </a:solidFill>
                <a:highlight>
                  <a:srgbClr val="FFFFFF"/>
                </a:highlight>
              </a:rPr>
              <a:t>Nearly one in four said Jews have too much influence in conflict and wars across the world.</a:t>
            </a:r>
            <a:endParaRPr sz="1350">
              <a:solidFill>
                <a:schemeClr val="dk1"/>
              </a:solidFill>
              <a:highlight>
                <a:srgbClr val="FFFFFF"/>
              </a:highlight>
            </a:endParaRPr>
          </a:p>
          <a:p>
            <a:pPr indent="0" lvl="0" marL="0" rtl="0" algn="l">
              <a:spcBef>
                <a:spcPts val="1600"/>
              </a:spcBef>
              <a:spcAft>
                <a:spcPts val="0"/>
              </a:spcAft>
              <a:buNone/>
            </a:pPr>
            <a:r>
              <a:rPr lang="en" sz="1350">
                <a:solidFill>
                  <a:schemeClr val="dk1"/>
                </a:solidFill>
                <a:highlight>
                  <a:srgbClr val="FFFFFF"/>
                </a:highlight>
              </a:rPr>
              <a:t>1-20 in the countries surveyed never heard of the Holocaust (75 years since end of WWII) and thousands survivors alive today.</a:t>
            </a:r>
            <a:endParaRPr sz="1350">
              <a:solidFill>
                <a:schemeClr val="dk1"/>
              </a:solidFill>
              <a:highlight>
                <a:srgbClr val="FFFFFF"/>
              </a:highlight>
            </a:endParaRPr>
          </a:p>
          <a:p>
            <a:pPr indent="0" lvl="0" marL="0" rtl="0" algn="l">
              <a:spcBef>
                <a:spcPts val="1600"/>
              </a:spcBef>
              <a:spcAft>
                <a:spcPts val="0"/>
              </a:spcAft>
              <a:buNone/>
            </a:pPr>
            <a:r>
              <a:rPr lang="en" sz="1350">
                <a:solidFill>
                  <a:schemeClr val="dk1"/>
                </a:solidFill>
                <a:highlight>
                  <a:srgbClr val="FFFFFF"/>
                </a:highlight>
              </a:rPr>
              <a:t>Lack of Holocaust knowledge amongst youth 1-5 (18-34) never heard of it.  </a:t>
            </a:r>
            <a:endParaRPr sz="1350">
              <a:solidFill>
                <a:schemeClr val="dk1"/>
              </a:solidFill>
              <a:highlight>
                <a:srgbClr val="FFFFFF"/>
              </a:highlight>
            </a:endParaRPr>
          </a:p>
          <a:p>
            <a:pPr indent="0" lvl="0" marL="457200" rtl="0" algn="l">
              <a:spcBef>
                <a:spcPts val="1600"/>
              </a:spcBef>
              <a:spcAft>
                <a:spcPts val="0"/>
              </a:spcAft>
              <a:buNone/>
            </a:pPr>
            <a:r>
              <a:rPr lang="en" sz="1350">
                <a:solidFill>
                  <a:schemeClr val="dk1"/>
                </a:solidFill>
                <a:highlight>
                  <a:srgbClr val="FFFFFF"/>
                </a:highlight>
              </a:rPr>
              <a:t>In Austria -- the country where Hitler was born -- 12% of young people said they had never heard of the Holocaust!</a:t>
            </a:r>
            <a:endParaRPr sz="1350">
              <a:solidFill>
                <a:schemeClr val="dk1"/>
              </a:solidFill>
              <a:highlight>
                <a:srgbClr val="FFFFFF"/>
              </a:highlight>
            </a:endParaRPr>
          </a:p>
          <a:p>
            <a:pPr indent="0" lvl="0" marL="0" rtl="0" algn="l">
              <a:spcBef>
                <a:spcPts val="1600"/>
              </a:spcBef>
              <a:spcAft>
                <a:spcPts val="1600"/>
              </a:spcAft>
              <a:buNone/>
            </a:pPr>
            <a:r>
              <a:t/>
            </a:r>
            <a:endParaRPr sz="1350">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Criticism</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292100" marR="292100" rtl="0" algn="l">
              <a:lnSpc>
                <a:spcPct val="100000"/>
              </a:lnSpc>
              <a:spcBef>
                <a:spcPts val="0"/>
              </a:spcBef>
              <a:spcAft>
                <a:spcPts val="0"/>
              </a:spcAft>
              <a:buNone/>
            </a:pPr>
            <a:r>
              <a:rPr lang="en" sz="1400">
                <a:solidFill>
                  <a:schemeClr val="dk1"/>
                </a:solidFill>
              </a:rPr>
              <a:t>Anti-Semitism is a growing problem in EU countries -- to the extent that 40% said Jews were at risk of racist violence in their countries and half said their governments should do more to fight anti-Semitism -- substantial minorities blamed Israel or Jews themselves for anti-Semitism.</a:t>
            </a:r>
            <a:endParaRPr sz="1400">
              <a:solidFill>
                <a:schemeClr val="dk1"/>
              </a:solidFill>
            </a:endParaRPr>
          </a:p>
          <a:p>
            <a:pPr indent="0" lvl="0" marL="292100" marR="292100" rtl="0" algn="l">
              <a:lnSpc>
                <a:spcPct val="100000"/>
              </a:lnSpc>
              <a:spcBef>
                <a:spcPts val="1100"/>
              </a:spcBef>
              <a:spcAft>
                <a:spcPts val="0"/>
              </a:spcAft>
              <a:buClr>
                <a:schemeClr val="dk1"/>
              </a:buClr>
              <a:buSzPts val="1100"/>
              <a:buFont typeface="Arial"/>
              <a:buNone/>
            </a:pPr>
            <a:r>
              <a:t/>
            </a:r>
            <a:endParaRPr sz="1400">
              <a:solidFill>
                <a:schemeClr val="dk1"/>
              </a:solidFill>
            </a:endParaRPr>
          </a:p>
          <a:p>
            <a:pPr indent="0" lvl="0" marL="292100" marR="292100" rtl="0" algn="l">
              <a:lnSpc>
                <a:spcPct val="100000"/>
              </a:lnSpc>
              <a:spcBef>
                <a:spcPts val="1100"/>
              </a:spcBef>
              <a:spcAft>
                <a:spcPts val="0"/>
              </a:spcAft>
              <a:buNone/>
            </a:pPr>
            <a:r>
              <a:rPr lang="en" sz="1400">
                <a:solidFill>
                  <a:schemeClr val="dk1"/>
                </a:solidFill>
              </a:rPr>
              <a:t>More than a quarter of respondents (28%) said most anti-Semitism in their countries was a response to the actions of the state of Israel.</a:t>
            </a:r>
            <a:endParaRPr sz="1400">
              <a:solidFill>
                <a:schemeClr val="dk1"/>
              </a:solidFill>
            </a:endParaRPr>
          </a:p>
          <a:p>
            <a:pPr indent="0" lvl="0" marL="292100" marR="292100" rtl="0" algn="l">
              <a:lnSpc>
                <a:spcPct val="100000"/>
              </a:lnSpc>
              <a:spcBef>
                <a:spcPts val="1100"/>
              </a:spcBef>
              <a:spcAft>
                <a:spcPts val="0"/>
              </a:spcAft>
              <a:buClr>
                <a:schemeClr val="dk1"/>
              </a:buClr>
              <a:buSzPts val="1100"/>
              <a:buFont typeface="Arial"/>
              <a:buNone/>
            </a:pPr>
            <a:r>
              <a:t/>
            </a:r>
            <a:endParaRPr sz="1400">
              <a:solidFill>
                <a:schemeClr val="dk1"/>
              </a:solidFill>
            </a:endParaRPr>
          </a:p>
          <a:p>
            <a:pPr indent="0" lvl="0" marL="292100" marR="292100" rtl="0" algn="l">
              <a:lnSpc>
                <a:spcPct val="100000"/>
              </a:lnSpc>
              <a:spcBef>
                <a:spcPts val="1100"/>
              </a:spcBef>
              <a:spcAft>
                <a:spcPts val="0"/>
              </a:spcAft>
              <a:buClr>
                <a:schemeClr val="dk1"/>
              </a:buClr>
              <a:buSzPts val="1100"/>
              <a:buFont typeface="Arial"/>
              <a:buNone/>
            </a:pPr>
            <a:r>
              <a:rPr lang="en" sz="1400">
                <a:solidFill>
                  <a:schemeClr val="dk1"/>
                </a:solidFill>
              </a:rPr>
              <a:t>And nearly one in five (18%) said anti-Semitism in their countries was a response to the everyday behavior of Jewish people.</a:t>
            </a:r>
            <a:endParaRPr sz="1400">
              <a:solidFill>
                <a:schemeClr val="dk1"/>
              </a:solidFill>
            </a:endParaRPr>
          </a:p>
          <a:p>
            <a:pPr indent="0" lvl="0" marL="0" rtl="0" algn="l">
              <a:spcBef>
                <a:spcPts val="11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or Old “I am not </a:t>
            </a:r>
            <a:r>
              <a:rPr lang="en"/>
              <a:t>antisemitic</a:t>
            </a:r>
            <a:r>
              <a:rPr lang="en"/>
              <a:t>, but…”</a:t>
            </a:r>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292100" marR="292100" rtl="0" algn="l">
              <a:lnSpc>
                <a:spcPct val="100000"/>
              </a:lnSpc>
              <a:spcBef>
                <a:spcPts val="0"/>
              </a:spcBef>
              <a:spcAft>
                <a:spcPts val="0"/>
              </a:spcAft>
              <a:buClr>
                <a:schemeClr val="dk1"/>
              </a:buClr>
              <a:buSzPts val="1100"/>
              <a:buFont typeface="Arial"/>
              <a:buNone/>
            </a:pPr>
            <a:r>
              <a:rPr lang="en" sz="1400">
                <a:solidFill>
                  <a:schemeClr val="dk1"/>
                </a:solidFill>
              </a:rPr>
              <a:t>Europeans that openly admitting negative attitudes towards Jews was relatively low, BUT traditional anti-Semitic stereotypes still resonate across the continent with clear evidence that they do.</a:t>
            </a:r>
            <a:endParaRPr sz="1400">
              <a:solidFill>
                <a:schemeClr val="dk1"/>
              </a:solidFill>
            </a:endParaRPr>
          </a:p>
          <a:p>
            <a:pPr indent="0" lvl="0" marL="292100" marR="292100" rtl="0" algn="l">
              <a:lnSpc>
                <a:spcPct val="100000"/>
              </a:lnSpc>
              <a:spcBef>
                <a:spcPts val="1100"/>
              </a:spcBef>
              <a:spcAft>
                <a:spcPts val="0"/>
              </a:spcAft>
              <a:buClr>
                <a:schemeClr val="dk1"/>
              </a:buClr>
              <a:buSzPts val="1100"/>
              <a:buFont typeface="Arial"/>
              <a:buNone/>
            </a:pPr>
            <a:r>
              <a:rPr lang="en" sz="1400">
                <a:solidFill>
                  <a:schemeClr val="dk1"/>
                </a:solidFill>
              </a:rPr>
              <a:t>In Poland and Hungary, about four out of 10 people said Jews have too much influence in business and finance around the world.</a:t>
            </a:r>
            <a:endParaRPr sz="1400">
              <a:solidFill>
                <a:schemeClr val="dk1"/>
              </a:solidFill>
            </a:endParaRPr>
          </a:p>
          <a:p>
            <a:pPr indent="0" lvl="0" marL="292100" marR="292100" rtl="0" algn="l">
              <a:lnSpc>
                <a:spcPct val="100000"/>
              </a:lnSpc>
              <a:spcBef>
                <a:spcPts val="1100"/>
              </a:spcBef>
              <a:spcAft>
                <a:spcPts val="0"/>
              </a:spcAft>
              <a:buNone/>
            </a:pPr>
            <a:r>
              <a:rPr lang="en" sz="1400">
                <a:solidFill>
                  <a:schemeClr val="dk1"/>
                </a:solidFill>
              </a:rPr>
              <a:t>Roughly one out of three people there said Jews were too influential in political affairs around the world, and more than a quarter of Poles and Hungarians said they had too much influence on the media.</a:t>
            </a:r>
            <a:endParaRPr sz="1400">
              <a:solidFill>
                <a:schemeClr val="dk1"/>
              </a:solidFill>
            </a:endParaRPr>
          </a:p>
          <a:p>
            <a:pPr indent="0" lvl="0" marL="292100" marR="292100" rtl="0" algn="l">
              <a:lnSpc>
                <a:spcPct val="100000"/>
              </a:lnSpc>
              <a:spcBef>
                <a:spcPts val="1100"/>
              </a:spcBef>
              <a:spcAft>
                <a:spcPts val="0"/>
              </a:spcAft>
              <a:buClr>
                <a:schemeClr val="dk1"/>
              </a:buClr>
              <a:buSzPts val="1100"/>
              <a:buFont typeface="Arial"/>
              <a:buNone/>
            </a:pPr>
            <a:r>
              <a:t/>
            </a:r>
            <a:endParaRPr sz="1400">
              <a:solidFill>
                <a:schemeClr val="dk1"/>
              </a:solidFill>
            </a:endParaRPr>
          </a:p>
          <a:p>
            <a:pPr indent="0" lvl="0" marL="0" rtl="0" algn="l">
              <a:spcBef>
                <a:spcPts val="11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Liberal Europe?</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latin typeface="Georgia"/>
                <a:ea typeface="Georgia"/>
                <a:cs typeface="Georgia"/>
                <a:sym typeface="Georgia"/>
              </a:rPr>
              <a:t>In France, Jews have increasingly faced attacks and insults from members of the country’s large Muslim community. </a:t>
            </a:r>
            <a:endParaRPr sz="1200">
              <a:solidFill>
                <a:srgbClr val="333333"/>
              </a:solidFill>
              <a:latin typeface="Georgia"/>
              <a:ea typeface="Georgia"/>
              <a:cs typeface="Georgia"/>
              <a:sym typeface="Georgia"/>
            </a:endParaRPr>
          </a:p>
          <a:p>
            <a:pPr indent="0" lvl="0" marL="0" rtl="0" algn="l">
              <a:spcBef>
                <a:spcPts val="0"/>
              </a:spcBef>
              <a:spcAft>
                <a:spcPts val="0"/>
              </a:spcAft>
              <a:buNone/>
            </a:pPr>
            <a:r>
              <a:rPr lang="en" sz="1200">
                <a:solidFill>
                  <a:srgbClr val="333333"/>
                </a:solidFill>
                <a:latin typeface="Georgia"/>
                <a:ea typeface="Georgia"/>
                <a:cs typeface="Georgia"/>
                <a:sym typeface="Georgia"/>
              </a:rPr>
              <a:t>In March, an 85-year-old Holocaust survivor, Mireille Knoll, was knifed to death in her apartment by a young man who shouted “Allahu akbar.” Prosecutors classified it as an anti-Semitic hate crime.</a:t>
            </a:r>
            <a:endParaRPr sz="1200">
              <a:solidFill>
                <a:srgbClr val="333333"/>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200">
              <a:solidFill>
                <a:srgbClr val="333333"/>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200">
                <a:solidFill>
                  <a:srgbClr val="333333"/>
                </a:solidFill>
                <a:latin typeface="Georgia"/>
                <a:ea typeface="Georgia"/>
                <a:cs typeface="Georgia"/>
                <a:sym typeface="Georgia"/>
              </a:rPr>
              <a:t>In a 2015 study, 42 percent of French Jews surveyed said that they had suffered insults or aggressive acts at the hands of Muslims.</a:t>
            </a:r>
            <a:endParaRPr sz="1200">
              <a:solidFill>
                <a:srgbClr val="333333"/>
              </a:solidFill>
              <a:latin typeface="Georgia"/>
              <a:ea typeface="Georgia"/>
              <a:cs typeface="Georgia"/>
              <a:sym typeface="Georgia"/>
            </a:endParaRPr>
          </a:p>
          <a:p>
            <a:pPr indent="0" lvl="0" marL="0" rtl="0" algn="l">
              <a:spcBef>
                <a:spcPts val="0"/>
              </a:spcBef>
              <a:spcAft>
                <a:spcPts val="0"/>
              </a:spcAft>
              <a:buNone/>
            </a:pPr>
            <a:r>
              <a:rPr lang="en" sz="1200">
                <a:solidFill>
                  <a:srgbClr val="333333"/>
                </a:solidFill>
                <a:latin typeface="Georgia"/>
                <a:ea typeface="Georgia"/>
                <a:cs typeface="Georgia"/>
                <a:sym typeface="Georgia"/>
              </a:rPr>
              <a:t>In Germany, anti-Semitism remains a daily occurrence, sometimes taking on the form of criminal attacks on Jews or Jewish institutions, but often in more casual insults or the questioning of the country’s post-World War II commitment to “never again” repeat the Nazi Holocaust.</a:t>
            </a:r>
            <a:endParaRPr sz="1200">
              <a:solidFill>
                <a:srgbClr val="333333"/>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200">
              <a:solidFill>
                <a:srgbClr val="333333"/>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200">
                <a:solidFill>
                  <a:srgbClr val="333333"/>
                </a:solidFill>
                <a:latin typeface="Georgia"/>
                <a:ea typeface="Georgia"/>
                <a:cs typeface="Georgia"/>
                <a:sym typeface="Georgia"/>
              </a:rPr>
              <a:t>One of the most prominent anti-Semitic attacks this year, in which a young Syrian struck a man wearing a skullcap on the street of a trendy Berlin neighborhood, prompted the head of Germany’s main Jewish organization to warn Jews against openly wearing skullcaps, or other public displays of their religion.</a:t>
            </a:r>
            <a:endParaRPr sz="1200">
              <a:solidFill>
                <a:srgbClr val="333333"/>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200">
              <a:solidFill>
                <a:srgbClr val="333333"/>
              </a:solidFill>
              <a:latin typeface="Georgia"/>
              <a:ea typeface="Georgia"/>
              <a:cs typeface="Georgia"/>
              <a:sym typeface="Georgia"/>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same ‘old’ story</a:t>
            </a:r>
            <a:endParaRPr/>
          </a:p>
        </p:txBody>
      </p:sp>
      <p:sp>
        <p:nvSpPr>
          <p:cNvPr id="92" name="Google Shape;92;p19"/>
          <p:cNvSpPr txBox="1"/>
          <p:nvPr>
            <p:ph idx="1" type="body"/>
          </p:nvPr>
        </p:nvSpPr>
        <p:spPr>
          <a:xfrm>
            <a:off x="311700" y="970675"/>
            <a:ext cx="8520600" cy="3598200"/>
          </a:xfrm>
          <a:prstGeom prst="rect">
            <a:avLst/>
          </a:prstGeom>
        </p:spPr>
        <p:txBody>
          <a:bodyPr anchorCtr="0" anchor="t" bIns="91425" lIns="91425" spcFirstLastPara="1" rIns="91425" wrap="square" tIns="91425">
            <a:noAutofit/>
          </a:bodyPr>
          <a:lstStyle/>
          <a:p>
            <a:pPr indent="0" lvl="0" marL="292100" marR="292100" rtl="0" algn="l">
              <a:lnSpc>
                <a:spcPct val="100000"/>
              </a:lnSpc>
              <a:spcBef>
                <a:spcPts val="0"/>
              </a:spcBef>
              <a:spcAft>
                <a:spcPts val="0"/>
              </a:spcAft>
              <a:buNone/>
            </a:pPr>
            <a:r>
              <a:rPr lang="en" sz="1400">
                <a:solidFill>
                  <a:schemeClr val="dk1"/>
                </a:solidFill>
              </a:rPr>
              <a:t>A third of Austrians said Jews have too much influence in finance, a quarter of French and German respondents said so. </a:t>
            </a:r>
            <a:endParaRPr sz="1400">
              <a:solidFill>
                <a:schemeClr val="dk1"/>
              </a:solidFill>
            </a:endParaRPr>
          </a:p>
          <a:p>
            <a:pPr indent="0" lvl="0" marL="292100" marR="292100" rtl="0" algn="l">
              <a:lnSpc>
                <a:spcPct val="100000"/>
              </a:lnSpc>
              <a:spcBef>
                <a:spcPts val="1100"/>
              </a:spcBef>
              <a:spcAft>
                <a:spcPts val="0"/>
              </a:spcAft>
              <a:buNone/>
            </a:pPr>
            <a:r>
              <a:rPr lang="en" sz="1400">
                <a:solidFill>
                  <a:schemeClr val="dk1"/>
                </a:solidFill>
              </a:rPr>
              <a:t>About one in five people in all three countries said Jews had too much influence in media, and a quarter said they had too much influence on wars and conflicts.</a:t>
            </a:r>
            <a:r>
              <a:rPr b="1" lang="en" sz="1400">
                <a:solidFill>
                  <a:schemeClr val="dk1"/>
                </a:solidFill>
              </a:rPr>
              <a:t> </a:t>
            </a:r>
            <a:endParaRPr b="1" sz="1400">
              <a:solidFill>
                <a:schemeClr val="dk1"/>
              </a:solidFill>
            </a:endParaRPr>
          </a:p>
          <a:p>
            <a:pPr indent="0" lvl="0" marL="292100" marR="292100" rtl="0" algn="l">
              <a:lnSpc>
                <a:spcPct val="100000"/>
              </a:lnSpc>
              <a:spcBef>
                <a:spcPts val="1100"/>
              </a:spcBef>
              <a:spcAft>
                <a:spcPts val="0"/>
              </a:spcAft>
              <a:buNone/>
            </a:pPr>
            <a:r>
              <a:rPr lang="en" sz="1400">
                <a:solidFill>
                  <a:schemeClr val="dk1"/>
                </a:solidFill>
              </a:rPr>
              <a:t>The belief in Jewish power runs in parallel with enormous overestimates of the number of Jews in the world. </a:t>
            </a:r>
            <a:endParaRPr sz="1400">
              <a:solidFill>
                <a:schemeClr val="dk1"/>
              </a:solidFill>
            </a:endParaRPr>
          </a:p>
          <a:p>
            <a:pPr indent="0" lvl="0" marL="292100" marR="292100" rtl="0" algn="l">
              <a:lnSpc>
                <a:spcPct val="100000"/>
              </a:lnSpc>
              <a:spcBef>
                <a:spcPts val="1100"/>
              </a:spcBef>
              <a:spcAft>
                <a:spcPts val="0"/>
              </a:spcAft>
              <a:buClr>
                <a:schemeClr val="dk1"/>
              </a:buClr>
              <a:buSzPts val="1100"/>
              <a:buFont typeface="Arial"/>
              <a:buNone/>
            </a:pPr>
            <a:r>
              <a:rPr lang="en" sz="1400">
                <a:solidFill>
                  <a:schemeClr val="dk1"/>
                </a:solidFill>
              </a:rPr>
              <a:t>About two-thirds of the respondents in the survey guessed too high when asked what percentage of the world is Jewish, and similar numbers got the answer wrong for their own countries.</a:t>
            </a:r>
            <a:endParaRPr sz="1400">
              <a:solidFill>
                <a:schemeClr val="dk1"/>
              </a:solidFill>
            </a:endParaRPr>
          </a:p>
          <a:p>
            <a:pPr indent="0" lvl="0" marL="292100" marR="292100" rtl="0" algn="l">
              <a:lnSpc>
                <a:spcPct val="100000"/>
              </a:lnSpc>
              <a:spcBef>
                <a:spcPts val="1100"/>
              </a:spcBef>
              <a:spcAft>
                <a:spcPts val="0"/>
              </a:spcAft>
              <a:buNone/>
            </a:pPr>
            <a:r>
              <a:rPr lang="en" sz="1400">
                <a:solidFill>
                  <a:schemeClr val="dk1"/>
                </a:solidFill>
              </a:rPr>
              <a:t>A quarter of Hungarians estimated that the world is more than 20% Jewish, and a fifth of British and Polish respondents said so. </a:t>
            </a:r>
            <a:endParaRPr sz="1400">
              <a:solidFill>
                <a:schemeClr val="dk1"/>
              </a:solidFill>
            </a:endParaRPr>
          </a:p>
          <a:p>
            <a:pPr indent="0" lvl="0" marL="749300" marR="292100" rtl="0" algn="l">
              <a:lnSpc>
                <a:spcPct val="100000"/>
              </a:lnSpc>
              <a:spcBef>
                <a:spcPts val="1100"/>
              </a:spcBef>
              <a:spcAft>
                <a:spcPts val="0"/>
              </a:spcAft>
              <a:buNone/>
            </a:pPr>
            <a:r>
              <a:rPr lang="en" sz="1200">
                <a:solidFill>
                  <a:schemeClr val="dk1"/>
                </a:solidFill>
              </a:rPr>
              <a:t>About 0.2% of the world’s population is Jewish, according to the Pew Research Center’s Global Religious Landscape study.</a:t>
            </a:r>
            <a:endParaRPr sz="1200">
              <a:solidFill>
                <a:schemeClr val="dk1"/>
              </a:solidFill>
            </a:endParaRPr>
          </a:p>
          <a:p>
            <a:pPr indent="0" lvl="0" marL="292100" marR="292100" rtl="0" algn="l">
              <a:lnSpc>
                <a:spcPct val="100000"/>
              </a:lnSpc>
              <a:spcBef>
                <a:spcPts val="1100"/>
              </a:spcBef>
              <a:spcAft>
                <a:spcPts val="0"/>
              </a:spcAft>
              <a:buNone/>
            </a:pPr>
            <a:r>
              <a:rPr lang="en" sz="1200">
                <a:solidFill>
                  <a:schemeClr val="dk1"/>
                </a:solidFill>
              </a:rPr>
              <a:t>Four out of ten respondents in the survey thought their own countries were between 3% and 10% Jewish. In fact, Israel is the only country in the world where more than 2% of the population is Jewish.</a:t>
            </a:r>
            <a:endParaRPr sz="1200">
              <a:solidFill>
                <a:schemeClr val="dk1"/>
              </a:solidFill>
            </a:endParaRPr>
          </a:p>
          <a:p>
            <a:pPr indent="0" lvl="0" marL="292100" marR="292100" rtl="0" algn="l">
              <a:lnSpc>
                <a:spcPct val="100000"/>
              </a:lnSpc>
              <a:spcBef>
                <a:spcPts val="1100"/>
              </a:spcBef>
              <a:spcAft>
                <a:spcPts val="0"/>
              </a:spcAft>
              <a:buClr>
                <a:schemeClr val="dk1"/>
              </a:buClr>
              <a:buSzPts val="1100"/>
              <a:buFont typeface="Arial"/>
              <a:buNone/>
            </a:pPr>
            <a:r>
              <a:t/>
            </a:r>
            <a:endParaRPr sz="1400">
              <a:solidFill>
                <a:schemeClr val="dk1"/>
              </a:solidFill>
            </a:endParaRPr>
          </a:p>
          <a:p>
            <a:pPr indent="0" lvl="0" marL="0" rtl="0" algn="l">
              <a:spcBef>
                <a:spcPts val="11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country safe...USA</a:t>
            </a:r>
            <a:endParaRPr/>
          </a:p>
        </p:txBody>
      </p:sp>
      <p:sp>
        <p:nvSpPr>
          <p:cNvPr id="98" name="Google Shape;9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333333"/>
                </a:solidFill>
                <a:latin typeface="Georgia"/>
                <a:ea typeface="Georgia"/>
                <a:cs typeface="Georgia"/>
                <a:sym typeface="Georgia"/>
              </a:rPr>
              <a:t>Until recent years, many Jews in America believed that the worst of anti-Semitism was over there, in Europe, a vestige of the old country.</a:t>
            </a:r>
            <a:endParaRPr sz="1100">
              <a:solidFill>
                <a:srgbClr val="333333"/>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100">
              <a:solidFill>
                <a:srgbClr val="333333"/>
              </a:solidFill>
              <a:latin typeface="Georgia"/>
              <a:ea typeface="Georgia"/>
              <a:cs typeface="Georgia"/>
              <a:sym typeface="Georgia"/>
            </a:endParaRPr>
          </a:p>
          <a:p>
            <a:pPr indent="0" lvl="0" marL="0" rtl="0" algn="l">
              <a:spcBef>
                <a:spcPts val="0"/>
              </a:spcBef>
              <a:spcAft>
                <a:spcPts val="0"/>
              </a:spcAft>
              <a:buNone/>
            </a:pPr>
            <a:r>
              <a:rPr lang="en" sz="1100">
                <a:solidFill>
                  <a:srgbClr val="333333"/>
                </a:solidFill>
                <a:latin typeface="Georgia"/>
                <a:ea typeface="Georgia"/>
                <a:cs typeface="Georgia"/>
                <a:sym typeface="Georgia"/>
              </a:rPr>
              <a:t>American Jews were welcome in universities, country clubs and corporate boards that once excluded their grandparents. They married non-Jews, moved into mixed neighborhoods and by 2000, </a:t>
            </a:r>
            <a:r>
              <a:rPr lang="en" sz="1100" u="sng">
                <a:solidFill>
                  <a:srgbClr val="326891"/>
                </a:solidFill>
                <a:latin typeface="Georgia"/>
                <a:ea typeface="Georgia"/>
                <a:cs typeface="Georgia"/>
                <a:sym typeface="Georgia"/>
                <a:hlinkClick r:id="rId3"/>
              </a:rPr>
              <a:t>the first Jew ran for vice president</a:t>
            </a:r>
            <a:r>
              <a:rPr lang="en" sz="1100">
                <a:solidFill>
                  <a:srgbClr val="333333"/>
                </a:solidFill>
                <a:latin typeface="Georgia"/>
                <a:ea typeface="Georgia"/>
                <a:cs typeface="Georgia"/>
                <a:sym typeface="Georgia"/>
              </a:rPr>
              <a:t> on a major party ticket. </a:t>
            </a:r>
            <a:endParaRPr sz="1100">
              <a:solidFill>
                <a:srgbClr val="333333"/>
              </a:solidFill>
              <a:latin typeface="Georgia"/>
              <a:ea typeface="Georgia"/>
              <a:cs typeface="Georgia"/>
              <a:sym typeface="Georgia"/>
            </a:endParaRPr>
          </a:p>
          <a:p>
            <a:pPr indent="0" lvl="0" marL="0" rtl="0" algn="l">
              <a:spcBef>
                <a:spcPts val="0"/>
              </a:spcBef>
              <a:spcAft>
                <a:spcPts val="0"/>
              </a:spcAft>
              <a:buNone/>
            </a:pPr>
            <a:r>
              <a:t/>
            </a:r>
            <a:endParaRPr sz="1100">
              <a:solidFill>
                <a:srgbClr val="333333"/>
              </a:solidFill>
              <a:latin typeface="Georgia"/>
              <a:ea typeface="Georgia"/>
              <a:cs typeface="Georgia"/>
              <a:sym typeface="Georgia"/>
            </a:endParaRPr>
          </a:p>
          <a:p>
            <a:pPr indent="0" lvl="0" marL="0" rtl="0" algn="l">
              <a:spcBef>
                <a:spcPts val="0"/>
              </a:spcBef>
              <a:spcAft>
                <a:spcPts val="0"/>
              </a:spcAft>
              <a:buNone/>
            </a:pPr>
            <a:r>
              <a:rPr lang="en" sz="1100">
                <a:solidFill>
                  <a:srgbClr val="333333"/>
                </a:solidFill>
                <a:latin typeface="Georgia"/>
                <a:ea typeface="Georgia"/>
                <a:cs typeface="Georgia"/>
                <a:sym typeface="Georgia"/>
              </a:rPr>
              <a:t>Jews were feeling unprecedented acceptance in the United States, the climate was growing increasingly hostile, intensifying in the two years since President Trump was elected. And it comes at a time when attacks on Jews are on the rise in Europe as well, with frequent anti-Semitic episodes in France and Germany.</a:t>
            </a:r>
            <a:endParaRPr sz="1100">
              <a:solidFill>
                <a:srgbClr val="333333"/>
              </a:solidFill>
              <a:latin typeface="Georgia"/>
              <a:ea typeface="Georgia"/>
              <a:cs typeface="Georgia"/>
              <a:sym typeface="Georgia"/>
            </a:endParaRPr>
          </a:p>
          <a:p>
            <a:pPr indent="0" lvl="0" marL="0" rtl="0" algn="l">
              <a:spcBef>
                <a:spcPts val="0"/>
              </a:spcBef>
              <a:spcAft>
                <a:spcPts val="0"/>
              </a:spcAft>
              <a:buNone/>
            </a:pPr>
            <a:r>
              <a:t/>
            </a:r>
            <a:endParaRPr sz="1100">
              <a:solidFill>
                <a:srgbClr val="333333"/>
              </a:solidFill>
              <a:latin typeface="Georgia"/>
              <a:ea typeface="Georgia"/>
              <a:cs typeface="Georgia"/>
              <a:sym typeface="Georgia"/>
            </a:endParaRPr>
          </a:p>
          <a:p>
            <a:pPr indent="0" lvl="0" marL="0" rtl="0" algn="l">
              <a:spcBef>
                <a:spcPts val="0"/>
              </a:spcBef>
              <a:spcAft>
                <a:spcPts val="0"/>
              </a:spcAft>
              <a:buNone/>
            </a:pPr>
            <a:r>
              <a:rPr lang="en" sz="1100">
                <a:solidFill>
                  <a:srgbClr val="333333"/>
                </a:solidFill>
                <a:latin typeface="Georgia"/>
                <a:ea typeface="Georgia"/>
                <a:cs typeface="Georgia"/>
                <a:sym typeface="Georgia"/>
              </a:rPr>
              <a:t>The hate in the United States came into full view last year as white supremacists marched in Charlottesville, Va., with lines of men carrying torches and chanting, “Jews will not replace us.”</a:t>
            </a:r>
            <a:endParaRPr sz="1100">
              <a:solidFill>
                <a:srgbClr val="333333"/>
              </a:solidFill>
              <a:latin typeface="Georgia"/>
              <a:ea typeface="Georgia"/>
              <a:cs typeface="Georgia"/>
              <a:sym typeface="Georgia"/>
            </a:endParaRPr>
          </a:p>
          <a:p>
            <a:pPr indent="0" lvl="0" marL="0" rtl="0" algn="l">
              <a:spcBef>
                <a:spcPts val="0"/>
              </a:spcBef>
              <a:spcAft>
                <a:spcPts val="0"/>
              </a:spcAft>
              <a:buNone/>
            </a:pPr>
            <a:r>
              <a:t/>
            </a:r>
            <a:endParaRPr sz="1100">
              <a:solidFill>
                <a:srgbClr val="333333"/>
              </a:solidFill>
              <a:latin typeface="Georgia"/>
              <a:ea typeface="Georgia"/>
              <a:cs typeface="Georgia"/>
              <a:sym typeface="Georgia"/>
            </a:endParaRPr>
          </a:p>
          <a:p>
            <a:pPr indent="0" lvl="0" marL="0" rtl="0" algn="l">
              <a:spcBef>
                <a:spcPts val="0"/>
              </a:spcBef>
              <a:spcAft>
                <a:spcPts val="0"/>
              </a:spcAft>
              <a:buNone/>
            </a:pPr>
            <a:r>
              <a:rPr lang="en" sz="1100">
                <a:solidFill>
                  <a:srgbClr val="333333"/>
                </a:solidFill>
                <a:latin typeface="Georgia"/>
                <a:ea typeface="Georgia"/>
                <a:cs typeface="Georgia"/>
                <a:sym typeface="Georgia"/>
              </a:rPr>
              <a:t>Swastikas and other anti-Semitic graffiti have been cropping up on synagogues and Jewish homes around the country. Jews online are </a:t>
            </a:r>
            <a:r>
              <a:rPr lang="en" sz="1100" u="sng">
                <a:solidFill>
                  <a:srgbClr val="326891"/>
                </a:solidFill>
                <a:latin typeface="Georgia"/>
                <a:ea typeface="Georgia"/>
                <a:cs typeface="Georgia"/>
                <a:sym typeface="Georgia"/>
                <a:hlinkClick r:id="rId4"/>
              </a:rPr>
              <a:t>subjected to vicious slurs and threats</a:t>
            </a:r>
            <a:r>
              <a:rPr lang="en" sz="1100">
                <a:solidFill>
                  <a:srgbClr val="333333"/>
                </a:solidFill>
                <a:latin typeface="Georgia"/>
                <a:ea typeface="Georgia"/>
                <a:cs typeface="Georgia"/>
                <a:sym typeface="Georgia"/>
              </a:rPr>
              <a:t>. </a:t>
            </a:r>
            <a:endParaRPr sz="1100">
              <a:solidFill>
                <a:srgbClr val="333333"/>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100">
              <a:solidFill>
                <a:srgbClr val="333333"/>
              </a:solidFill>
              <a:latin typeface="Georgia"/>
              <a:ea typeface="Georgia"/>
              <a:cs typeface="Georgia"/>
              <a:sym typeface="Georgia"/>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21"/>
          <p:cNvPicPr preferRelativeResize="0"/>
          <p:nvPr/>
        </p:nvPicPr>
        <p:blipFill>
          <a:blip r:embed="rId3">
            <a:alphaModFix/>
          </a:blip>
          <a:stretch>
            <a:fillRect/>
          </a:stretch>
        </p:blipFill>
        <p:spPr>
          <a:xfrm>
            <a:off x="128200" y="125000"/>
            <a:ext cx="4819826" cy="3549074"/>
          </a:xfrm>
          <a:prstGeom prst="rect">
            <a:avLst/>
          </a:prstGeom>
          <a:noFill/>
          <a:ln>
            <a:noFill/>
          </a:ln>
        </p:spPr>
      </p:pic>
      <p:pic>
        <p:nvPicPr>
          <p:cNvPr id="104" name="Google Shape;104;p21"/>
          <p:cNvPicPr preferRelativeResize="0"/>
          <p:nvPr/>
        </p:nvPicPr>
        <p:blipFill>
          <a:blip r:embed="rId4">
            <a:alphaModFix/>
          </a:blip>
          <a:stretch>
            <a:fillRect/>
          </a:stretch>
        </p:blipFill>
        <p:spPr>
          <a:xfrm>
            <a:off x="4865775" y="1550725"/>
            <a:ext cx="4125824" cy="3329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