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61" r:id="rId3"/>
    <p:sldId id="262" r:id="rId4"/>
    <p:sldId id="267" r:id="rId5"/>
    <p:sldId id="264" r:id="rId6"/>
    <p:sldId id="263" r:id="rId7"/>
    <p:sldId id="268" r:id="rId8"/>
    <p:sldId id="269" r:id="rId9"/>
    <p:sldId id="270" r:id="rId10"/>
    <p:sldId id="265" r:id="rId11"/>
    <p:sldId id="266" r:id="rId12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0" d="100"/>
          <a:sy n="50" d="100"/>
        </p:scale>
        <p:origin x="819" y="3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0A8F599-D0DB-475F-A567-05DB70D7050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876CF009-BA26-402D-A5AA-1B65EEF369F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97B8F20C-A069-49ED-9B86-BDD844A8DD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52E55E1-8360-4F32-9CC3-EB92703033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5BE1223C-9FE3-4544-B4C1-C1FA78CA25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021301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84E665A-9358-4933-B2DF-E11BBA49CE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619BE05E-6CB0-47AC-A311-81413E44CFB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0DF0DBDF-189F-4ECA-A10E-910F70F2100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D8F0798-E959-41EE-9A4A-EF52DE0A8F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84D4D9D3-B1DD-4D12-A3A7-E5CEF9BAE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51395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>
            <a:extLst>
              <a:ext uri="{FF2B5EF4-FFF2-40B4-BE49-F238E27FC236}">
                <a16:creationId xmlns:a16="http://schemas.microsoft.com/office/drawing/2014/main" id="{082B3A2B-C74D-4826-90B9-F93B96B419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>
            <a:extLst>
              <a:ext uri="{FF2B5EF4-FFF2-40B4-BE49-F238E27FC236}">
                <a16:creationId xmlns:a16="http://schemas.microsoft.com/office/drawing/2014/main" id="{7B6F6FA9-876C-4CEA-B58F-6D6F221063F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28365A72-5DFD-4855-92FA-43564D21A0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04316048-B66E-44F9-B8AB-E834CED778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7DB50E85-B296-445D-9961-52A6DCD61E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371468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AB92989-4ACB-4B69-86CA-9D8802D6CFF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133189A6-A519-430D-A0E9-E1666F67B77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1016BE4F-30D9-4FA0-9777-17CCCE3E4B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6C8033B7-B2A3-4792-95D9-1E926F0D21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0822D81B-B084-4114-8A89-76ED369D37C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3912346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87E98FA-ED4C-4FAF-91FC-E293DC81887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F6D457D6-3189-4A64-B852-962F2199C69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82796EC2-76D6-484A-B196-B05F3408EE8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91FAC1A6-EFF2-4A08-ACD7-A83C6209F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4711BEE2-60FD-413A-BF72-5543DB9E74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61614919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E0A64FE-28A4-4316-8383-8FFCDB05BFE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D5BF7837-C118-4478-9F10-544E7F2D960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DC7153BC-FFB6-46D0-9AAA-609D4D407C8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9431F98A-7E8B-4AD9-A40B-11C364426C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F201FE77-C78E-4DC7-8146-2BBB1EBA06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0024B915-DADA-44BA-B411-A754A6851F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053782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9BB9BA5-3005-4879-97F5-B9994251A79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EE221D45-7103-4867-83A9-8ACA750601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4" name="Zástupný symbol pro obsah 3">
            <a:extLst>
              <a:ext uri="{FF2B5EF4-FFF2-40B4-BE49-F238E27FC236}">
                <a16:creationId xmlns:a16="http://schemas.microsoft.com/office/drawing/2014/main" id="{6616D698-8CD9-4AFE-AE6C-6EC0A8F3A9E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9E3E2F4-30AA-4AB3-8ADD-40FBB1D714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6" name="Zástupný symbol pro obsah 5">
            <a:extLst>
              <a:ext uri="{FF2B5EF4-FFF2-40B4-BE49-F238E27FC236}">
                <a16:creationId xmlns:a16="http://schemas.microsoft.com/office/drawing/2014/main" id="{FC1D894A-A595-4803-B722-4D8E483D7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>
            <a:extLst>
              <a:ext uri="{FF2B5EF4-FFF2-40B4-BE49-F238E27FC236}">
                <a16:creationId xmlns:a16="http://schemas.microsoft.com/office/drawing/2014/main" id="{B6674C95-B195-4DB1-837D-D4D13CF644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8" name="Zástupný symbol pro zápatí 7">
            <a:extLst>
              <a:ext uri="{FF2B5EF4-FFF2-40B4-BE49-F238E27FC236}">
                <a16:creationId xmlns:a16="http://schemas.microsoft.com/office/drawing/2014/main" id="{A27166A7-1222-46D2-95F1-DD1FFF47E24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>
            <a:extLst>
              <a:ext uri="{FF2B5EF4-FFF2-40B4-BE49-F238E27FC236}">
                <a16:creationId xmlns:a16="http://schemas.microsoft.com/office/drawing/2014/main" id="{C20B94F7-2FD2-44E4-BD43-E35D04BA0A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88710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F3AE0B9-9F2E-4842-B6E6-6727DB4428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97D4366D-2ED3-4706-BB5E-2D7718BB91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4" name="Zástupný symbol pro zápatí 3">
            <a:extLst>
              <a:ext uri="{FF2B5EF4-FFF2-40B4-BE49-F238E27FC236}">
                <a16:creationId xmlns:a16="http://schemas.microsoft.com/office/drawing/2014/main" id="{F909B0F2-9167-464A-9F27-F061B04AF5B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>
            <a:extLst>
              <a:ext uri="{FF2B5EF4-FFF2-40B4-BE49-F238E27FC236}">
                <a16:creationId xmlns:a16="http://schemas.microsoft.com/office/drawing/2014/main" id="{52662D00-AF35-4152-AC2E-8F81E384D9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278893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>
            <a:extLst>
              <a:ext uri="{FF2B5EF4-FFF2-40B4-BE49-F238E27FC236}">
                <a16:creationId xmlns:a16="http://schemas.microsoft.com/office/drawing/2014/main" id="{59F0D461-A843-4F31-AA49-5291EA6EEC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FBE64DD5-95BF-444B-B9A2-E8A25C788E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9B59D0B5-93D2-4FA6-823E-0DEB4E035E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9941359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9DFE710-796D-4D46-96C8-837014ECE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>
            <a:extLst>
              <a:ext uri="{FF2B5EF4-FFF2-40B4-BE49-F238E27FC236}">
                <a16:creationId xmlns:a16="http://schemas.microsoft.com/office/drawing/2014/main" id="{7E82D6BD-C1CB-42C4-B3F2-A5102A07956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6B63807A-D6AE-4B57-AB41-B0F4812EA1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E0EFB7C9-AF1B-4E45-8E36-A39EE25A75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8175F921-5631-4B8A-B258-8D4CDC1F02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AF780C0F-3E2D-4C14-BD0D-0B12006103F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38318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21CBDD6-20E3-4FB4-BB30-A31953923AA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obrázku 2">
            <a:extLst>
              <a:ext uri="{FF2B5EF4-FFF2-40B4-BE49-F238E27FC236}">
                <a16:creationId xmlns:a16="http://schemas.microsoft.com/office/drawing/2014/main" id="{1E190CA1-40EB-4EEB-9BAE-EB26C4A4B362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27E41BE0-4873-431B-8980-2524901CA04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Upravte styly předlohy textu.</a:t>
            </a:r>
          </a:p>
        </p:txBody>
      </p:sp>
      <p:sp>
        <p:nvSpPr>
          <p:cNvPr id="5" name="Zástupný symbol pro datum 4">
            <a:extLst>
              <a:ext uri="{FF2B5EF4-FFF2-40B4-BE49-F238E27FC236}">
                <a16:creationId xmlns:a16="http://schemas.microsoft.com/office/drawing/2014/main" id="{4164B47B-9AF9-4B70-934B-38C5150572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73051005-ACDD-4B69-8A79-7D3DD55269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FC2F6619-8858-4187-9704-02F9D1FDB4C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239699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5734EF5F-8AD4-4DDE-9DB4-5D37447358B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102995F7-5C37-4773-8C79-D2AFB899E6A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>
            <a:extLst>
              <a:ext uri="{FF2B5EF4-FFF2-40B4-BE49-F238E27FC236}">
                <a16:creationId xmlns:a16="http://schemas.microsoft.com/office/drawing/2014/main" id="{48D4D40C-9C09-44EE-A971-D5A97118890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C9A4EC-464F-496D-9F2E-2BA5680A1AE0}" type="datetimeFigureOut">
              <a:rPr lang="cs-CZ" smtClean="0"/>
              <a:t>6.11.2018</a:t>
            </a:fld>
            <a:endParaRPr lang="cs-CZ"/>
          </a:p>
        </p:txBody>
      </p:sp>
      <p:sp>
        <p:nvSpPr>
          <p:cNvPr id="5" name="Zástupný symbol pro zápatí 4">
            <a:extLst>
              <a:ext uri="{FF2B5EF4-FFF2-40B4-BE49-F238E27FC236}">
                <a16:creationId xmlns:a16="http://schemas.microsoft.com/office/drawing/2014/main" id="{88ED310B-AADF-49F1-AAD8-08FC10C2951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>
            <a:extLst>
              <a:ext uri="{FF2B5EF4-FFF2-40B4-BE49-F238E27FC236}">
                <a16:creationId xmlns:a16="http://schemas.microsoft.com/office/drawing/2014/main" id="{BA653962-2D8A-4E6A-98A8-592C69589C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304E97-7765-4D57-8A1F-094241DE6341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56049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BD666D2-89F3-481D-BC6E-148C5D26E9A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b="1" dirty="0"/>
              <a:t>Mezinárodní měnové, finanční a kapitálové vztahy </a:t>
            </a:r>
          </a:p>
        </p:txBody>
      </p:sp>
      <p:sp>
        <p:nvSpPr>
          <p:cNvPr id="4" name="Podnadpis 2">
            <a:extLst>
              <a:ext uri="{FF2B5EF4-FFF2-40B4-BE49-F238E27FC236}">
                <a16:creationId xmlns:a16="http://schemas.microsoft.com/office/drawing/2014/main" id="{06ACFAC4-1C49-424B-9A97-319F33FD5B15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cs-CZ" b="1" dirty="0"/>
              <a:t>Vladan Hodulák</a:t>
            </a:r>
          </a:p>
          <a:p>
            <a:endParaRPr lang="cs-CZ" b="1" dirty="0"/>
          </a:p>
          <a:p>
            <a:endParaRPr lang="cs-CZ" b="1" dirty="0"/>
          </a:p>
          <a:p>
            <a:r>
              <a:rPr lang="cs-CZ" sz="1600" dirty="0"/>
              <a:t>Tato prezentace je určena výhradně pro studenty kurzu </a:t>
            </a:r>
            <a:r>
              <a:rPr lang="cs-CZ" sz="1600" i="1" dirty="0"/>
              <a:t>Mezinárodní politická ekonomie (MVZ401) </a:t>
            </a:r>
            <a:r>
              <a:rPr lang="cs-CZ" sz="1600" dirty="0"/>
              <a:t>na FSS MU v akademickém roce 2018/2019. Jakékoliv nakládání s prezentací pro jiné než studijní účely v tomto kurzu je zakázáno</a:t>
            </a:r>
          </a:p>
          <a:p>
            <a:endParaRPr lang="cs-CZ" sz="1600" dirty="0"/>
          </a:p>
          <a:p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235218007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Vývoj MMS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600"/>
              </a:spcBef>
              <a:defRPr/>
            </a:pPr>
            <a:r>
              <a:rPr lang="cs-CZ" dirty="0"/>
              <a:t>Období před zlatým standardem (do </a:t>
            </a:r>
            <a:r>
              <a:rPr lang="cs-CZ" dirty="0" err="1"/>
              <a:t>pol</a:t>
            </a:r>
            <a:r>
              <a:rPr lang="cs-CZ" dirty="0"/>
              <a:t>. 19. stol.)</a:t>
            </a:r>
          </a:p>
          <a:p>
            <a:pPr>
              <a:spcBef>
                <a:spcPts val="600"/>
              </a:spcBef>
              <a:defRPr/>
            </a:pPr>
            <a:endParaRPr lang="cs-CZ" dirty="0"/>
          </a:p>
          <a:p>
            <a:pPr>
              <a:spcBef>
                <a:spcPts val="600"/>
              </a:spcBef>
              <a:defRPr/>
            </a:pPr>
            <a:r>
              <a:rPr lang="cs-CZ" dirty="0"/>
              <a:t>Klasický zlatý standard (1871 – 1914)</a:t>
            </a:r>
          </a:p>
          <a:p>
            <a:pPr>
              <a:spcBef>
                <a:spcPts val="600"/>
              </a:spcBef>
              <a:defRPr/>
            </a:pPr>
            <a:endParaRPr lang="cs-CZ" dirty="0"/>
          </a:p>
          <a:p>
            <a:pPr>
              <a:spcBef>
                <a:spcPts val="600"/>
              </a:spcBef>
              <a:defRPr/>
            </a:pPr>
            <a:r>
              <a:rPr lang="cs-CZ" dirty="0"/>
              <a:t>Období mezi světovými válkami</a:t>
            </a:r>
          </a:p>
          <a:p>
            <a:pPr>
              <a:spcBef>
                <a:spcPts val="600"/>
              </a:spcBef>
              <a:defRPr/>
            </a:pPr>
            <a:endParaRPr lang="cs-CZ" dirty="0"/>
          </a:p>
          <a:p>
            <a:pPr>
              <a:spcBef>
                <a:spcPts val="600"/>
              </a:spcBef>
              <a:defRPr/>
            </a:pPr>
            <a:r>
              <a:rPr lang="cs-CZ" dirty="0" err="1"/>
              <a:t>Bretton-woodský</a:t>
            </a:r>
            <a:r>
              <a:rPr lang="cs-CZ" dirty="0"/>
              <a:t> systém (1945-1971)</a:t>
            </a:r>
          </a:p>
          <a:p>
            <a:pPr>
              <a:spcBef>
                <a:spcPts val="600"/>
              </a:spcBef>
              <a:defRPr/>
            </a:pPr>
            <a:endParaRPr lang="cs-CZ" dirty="0"/>
          </a:p>
          <a:p>
            <a:pPr>
              <a:spcBef>
                <a:spcPts val="600"/>
              </a:spcBef>
              <a:defRPr/>
            </a:pPr>
            <a:r>
              <a:rPr lang="cs-CZ" dirty="0"/>
              <a:t>Současný měnový systém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4390990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Současný měnový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199" y="1578429"/>
            <a:ext cx="10384971" cy="5279571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cs-CZ" dirty="0"/>
              <a:t>Způsob fungování</a:t>
            </a:r>
          </a:p>
          <a:p>
            <a:pPr lvl="1">
              <a:defRPr/>
            </a:pPr>
            <a:r>
              <a:rPr lang="cs-CZ" dirty="0"/>
              <a:t>Smíšený systém ve kterém ale hlavní roli hraje soubor nejdůležitějších měn s plovoucím kurzem</a:t>
            </a:r>
          </a:p>
          <a:p>
            <a:pPr lvl="1">
              <a:defRPr/>
            </a:pPr>
            <a:r>
              <a:rPr lang="cs-CZ" dirty="0"/>
              <a:t>Stát si smí vybrat kurzový režim, ale nesmí navázat měnu na zlato</a:t>
            </a:r>
          </a:p>
          <a:p>
            <a:pPr>
              <a:defRPr/>
            </a:pPr>
            <a:r>
              <a:rPr lang="cs-CZ" dirty="0"/>
              <a:t>Vývoj</a:t>
            </a:r>
          </a:p>
          <a:p>
            <a:pPr lvl="1">
              <a:defRPr/>
            </a:pPr>
            <a:r>
              <a:rPr lang="cs-CZ" dirty="0"/>
              <a:t>1976 – Jamajka</a:t>
            </a:r>
          </a:p>
          <a:p>
            <a:pPr lvl="1">
              <a:defRPr/>
            </a:pPr>
            <a:r>
              <a:rPr lang="cs-CZ" dirty="0" err="1"/>
              <a:t>Plazza</a:t>
            </a:r>
            <a:r>
              <a:rPr lang="cs-CZ" dirty="0"/>
              <a:t> </a:t>
            </a:r>
            <a:r>
              <a:rPr lang="cs-CZ" dirty="0" err="1"/>
              <a:t>Accord</a:t>
            </a:r>
            <a:endParaRPr lang="cs-CZ" dirty="0"/>
          </a:p>
          <a:p>
            <a:pPr lvl="1">
              <a:defRPr/>
            </a:pPr>
            <a:r>
              <a:rPr lang="cs-CZ" dirty="0"/>
              <a:t>Směřování k celosvětovému systému plovoucích kurzů?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Pozice USD (2013)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61% světových rezerv (euro 24%)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87% všech transakcí (euro 33%)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kotva pro směnný kurz 13 zemí světa s populací nad 1 mil. obyvatel (euro 17 zemí)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15822533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Kapitál - nejjednodušší definice kapitálu říká, že jsou to peníze, které přinášejí další peníze. 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Kapitálem rozumíme vše, co vkládáme do výroby proto, aby vznikly další hodnoty.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Finanční kapitál = peněžní podoba kapitálu (hotové peníze, pohledávky, cenné papíry, deriváty apod.) 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Reálný kapitál </a:t>
            </a:r>
            <a:r>
              <a:rPr lang="cs-CZ" b="1" dirty="0"/>
              <a:t>= </a:t>
            </a:r>
            <a:r>
              <a:rPr lang="cs-CZ" dirty="0"/>
              <a:t>fyzická podoba kapitálu (stroje, budovy, materiál, polotovary, nehmotný majetek - licence, know-how, software apod.)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Investice z hlediska jednotlivce a z hlediska ekonomiky jako celku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49024552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systém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990599" y="1783560"/>
            <a:ext cx="10210801" cy="4388640"/>
          </a:xfrm>
        </p:spPr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Finanční systém - mechanismus, pomocí něhož se zápůjční kapitál přemisťuje od těch, kteří jej momentálně nepotřebují (spoří) k těm, kteří jej chtějí a mají možnost využít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Systém, který zajišťuje tvorbu a alokaci finančního kapitálu čímž usnadňuje reálné investice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Úrok – cena za „pronájem“ peněz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Trhy, regulace, techniky, subjekty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Role bankovního sektoru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Zprostředkovatel mezi věřiteli a dlužníky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Alokátor investic (bankovní tvorba peněz)</a:t>
            </a:r>
          </a:p>
        </p:txBody>
      </p:sp>
    </p:spTree>
    <p:extLst>
      <p:ext uri="{BB962C8B-B14F-4D97-AF65-F5344CB8AC3E}">
        <p14:creationId xmlns:p14="http://schemas.microsoft.com/office/powerpoint/2010/main" val="3229262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Finanční zprostředkovatelé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defRPr/>
            </a:pPr>
            <a:r>
              <a:rPr lang="cs-CZ" dirty="0"/>
              <a:t>Systém částečných rezerv</a:t>
            </a:r>
          </a:p>
          <a:p>
            <a:pPr>
              <a:defRPr/>
            </a:pPr>
            <a:r>
              <a:rPr lang="cs-CZ" dirty="0"/>
              <a:t>Problémy systému</a:t>
            </a:r>
          </a:p>
          <a:p>
            <a:pPr lvl="1">
              <a:defRPr/>
            </a:pPr>
            <a:r>
              <a:rPr lang="cs-CZ" dirty="0"/>
              <a:t>Nedostatečná likvidita</a:t>
            </a:r>
          </a:p>
          <a:p>
            <a:pPr lvl="1">
              <a:defRPr/>
            </a:pPr>
            <a:r>
              <a:rPr lang="cs-CZ" dirty="0"/>
              <a:t>Nesolventnost</a:t>
            </a:r>
          </a:p>
          <a:p>
            <a:pPr>
              <a:defRPr/>
            </a:pPr>
            <a:r>
              <a:rPr lang="cs-CZ" dirty="0"/>
              <a:t>Věřitel poslední instance</a:t>
            </a:r>
          </a:p>
          <a:p>
            <a:pPr>
              <a:defRPr/>
            </a:pPr>
            <a:r>
              <a:rPr lang="cs-CZ" dirty="0"/>
              <a:t>Kapitálová přiměřenost a minimální rezervy</a:t>
            </a:r>
          </a:p>
          <a:p>
            <a:pPr>
              <a:defRPr/>
            </a:pPr>
            <a:r>
              <a:rPr lang="cs-CZ" dirty="0"/>
              <a:t>Moc bankovního sektoru</a:t>
            </a:r>
          </a:p>
          <a:p>
            <a:pPr lvl="1">
              <a:defRPr/>
            </a:pPr>
            <a:r>
              <a:rPr lang="cs-CZ" dirty="0"/>
              <a:t>Vztahová</a:t>
            </a:r>
          </a:p>
          <a:p>
            <a:pPr lvl="1">
              <a:defRPr/>
            </a:pPr>
            <a:r>
              <a:rPr lang="cs-CZ" dirty="0"/>
              <a:t>Strukturální</a:t>
            </a:r>
          </a:p>
          <a:p>
            <a:pPr>
              <a:defRPr/>
            </a:pPr>
            <a:r>
              <a:rPr lang="cs-CZ" dirty="0"/>
              <a:t>Cíle na mezinárodní úrovni</a:t>
            </a:r>
          </a:p>
          <a:p>
            <a:pPr lvl="1">
              <a:defRPr/>
            </a:pPr>
            <a:r>
              <a:rPr lang="cs-CZ" dirty="0"/>
              <a:t>Výnosy z rozsahu, tlak na uvolnění regulace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6697633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Zahraniční kapitál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lnSpc>
                <a:spcPct val="90000"/>
              </a:lnSpc>
              <a:defRPr/>
            </a:pPr>
            <a:r>
              <a:rPr lang="cs-CZ" sz="2400" b="1" dirty="0"/>
              <a:t>Dělení kapitálových toků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dlouhodobý×krátkodobý kapitál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veřejný kapitál (půjčky – zvýhodněné×tržní podmínky, granty), problém vázané pomoci (redukce až o 25%, dříve 40%, pokles na 20%), suverénní fondy</a:t>
            </a:r>
          </a:p>
          <a:p>
            <a:pPr lvl="1">
              <a:lnSpc>
                <a:spcPct val="90000"/>
              </a:lnSpc>
              <a:defRPr/>
            </a:pPr>
            <a:r>
              <a:rPr lang="cs-CZ" sz="2000" dirty="0"/>
              <a:t>soukromý kapitál</a:t>
            </a:r>
          </a:p>
          <a:p>
            <a:pPr>
              <a:defRPr/>
            </a:pPr>
            <a:r>
              <a:rPr lang="cs-CZ" sz="2400" b="1" dirty="0"/>
              <a:t>Formy zahraničního kapitálu</a:t>
            </a:r>
          </a:p>
          <a:p>
            <a:pPr lvl="1">
              <a:defRPr/>
            </a:pPr>
            <a:r>
              <a:rPr lang="cs-CZ" sz="2000" b="1" dirty="0"/>
              <a:t>Přímé zahraniční investice (FDI)</a:t>
            </a:r>
            <a:r>
              <a:rPr lang="cs-CZ" sz="2000" dirty="0"/>
              <a:t> zakládají trvalou účast investora z jedné země v aktivitě subjektu (rezidenta) jiné země.</a:t>
            </a:r>
          </a:p>
          <a:p>
            <a:pPr lvl="1">
              <a:defRPr/>
            </a:pPr>
            <a:r>
              <a:rPr lang="cs-CZ" sz="2000" b="1" dirty="0"/>
              <a:t>Portfoliové investice</a:t>
            </a:r>
            <a:r>
              <a:rPr lang="cs-CZ" sz="2000" dirty="0"/>
              <a:t> – nákup cenných papírů, většinou pod 10% hodnoty podniku</a:t>
            </a:r>
          </a:p>
          <a:p>
            <a:pPr lvl="1">
              <a:defRPr/>
            </a:pPr>
            <a:r>
              <a:rPr lang="cs-CZ" sz="2000" b="1" dirty="0"/>
              <a:t>Ostatní investice </a:t>
            </a:r>
            <a:r>
              <a:rPr lang="cs-CZ" sz="2000" dirty="0"/>
              <a:t>– např. bankovní úvěry</a:t>
            </a:r>
          </a:p>
          <a:p>
            <a:pPr>
              <a:defRPr/>
            </a:pPr>
            <a:r>
              <a:rPr lang="cs-CZ" sz="2400" b="1" dirty="0"/>
              <a:t>Světová banka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03296664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dirty="0"/>
              <a:t>Mezinárodní finanční systém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80000"/>
              </a:lnSpc>
              <a:defRPr/>
            </a:pPr>
            <a:r>
              <a:rPr lang="cs-CZ" dirty="0"/>
              <a:t>Zahraniční investoři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Soukromí investoři usilují především o zhodnocení investice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Veřejní investoři mají širší spektrum cílů (hospodářský rozvoj, sféra vlivu aj.)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Zahraniční investice a hospodářský rozvoj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Teoreticky by díky umožnění mezinárodního pohybu kapitálu</a:t>
            </a:r>
            <a:r>
              <a:rPr lang="en-US" dirty="0"/>
              <a:t> b</a:t>
            </a:r>
            <a:r>
              <a:rPr lang="cs-CZ" dirty="0"/>
              <a:t>y mělo docházet k lepší alokaci zdrojů a tím i zvýšení bohatství země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Smíšené výsledky otevření se zahraničním tokům (SVE×JVA×LATAM)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Objem finančních transakcí – </a:t>
            </a:r>
            <a:r>
              <a:rPr lang="en-US" dirty="0"/>
              <a:t>p</a:t>
            </a:r>
            <a:r>
              <a:rPr lang="cs-CZ" dirty="0" err="1"/>
              <a:t>řes</a:t>
            </a:r>
            <a:r>
              <a:rPr lang="cs-CZ" dirty="0"/>
              <a:t> 5,3 biliony USD za den (!) v roce 2013, objem obchodu 17,8 bilionu USD za rok</a:t>
            </a:r>
          </a:p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Dodatečný peněžní kapitál v něm mohou vytvářet pouze země emitující rezervní měny (případně jejich banky)</a:t>
            </a:r>
          </a:p>
        </p:txBody>
      </p:sp>
    </p:spTree>
    <p:extLst>
      <p:ext uri="{BB962C8B-B14F-4D97-AF65-F5344CB8AC3E}">
        <p14:creationId xmlns:p14="http://schemas.microsoft.com/office/powerpoint/2010/main" val="74454033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 eaLnBrk="1" hangingPunct="1">
              <a:defRPr/>
            </a:pPr>
            <a:r>
              <a:rPr lang="cs-CZ" b="1" dirty="0"/>
              <a:t>Mezinárodní finanční systém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  <a:defRPr/>
            </a:pPr>
            <a:r>
              <a:rPr lang="cs-CZ" dirty="0"/>
              <a:t>Mezinárodní dluhové krize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Krize likvidity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Krize solventnosti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Podstata dluhových krizí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Půjčky v zahraniční měně</a:t>
            </a:r>
          </a:p>
          <a:p>
            <a:pPr lvl="1">
              <a:lnSpc>
                <a:spcPct val="80000"/>
              </a:lnSpc>
              <a:defRPr/>
            </a:pPr>
            <a:r>
              <a:rPr lang="cs-CZ" dirty="0"/>
              <a:t>Neschopnost generovat příjmy v zahraniční měně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Měnově suverénní stát</a:t>
            </a:r>
          </a:p>
          <a:p>
            <a:pPr>
              <a:lnSpc>
                <a:spcPct val="80000"/>
              </a:lnSpc>
              <a:defRPr/>
            </a:pPr>
            <a:r>
              <a:rPr lang="cs-CZ" dirty="0"/>
              <a:t>Zvláštní postavení státu s rezervní měnou</a:t>
            </a:r>
          </a:p>
          <a:p>
            <a:pPr eaLnBrk="1" hangingPunct="1">
              <a:lnSpc>
                <a:spcPct val="80000"/>
              </a:lnSpc>
              <a:defRPr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8555127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Politická ekonomie dluhových krizí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Problematika kapitálových kontrol</a:t>
            </a:r>
          </a:p>
          <a:p>
            <a:r>
              <a:rPr lang="cs-CZ" dirty="0"/>
              <a:t>Deficit vládního sektoru×deficit běžného účtu platební bilance</a:t>
            </a:r>
          </a:p>
          <a:p>
            <a:r>
              <a:rPr lang="cs-CZ" dirty="0"/>
              <a:t>Spekulativní kapitál</a:t>
            </a:r>
          </a:p>
          <a:p>
            <a:pPr lvl="1"/>
            <a:r>
              <a:rPr lang="cs-CZ" dirty="0"/>
              <a:t>Úrokový diferenciál</a:t>
            </a:r>
          </a:p>
          <a:p>
            <a:pPr lvl="1"/>
            <a:r>
              <a:rPr lang="cs-CZ" dirty="0" err="1"/>
              <a:t>Carry</a:t>
            </a:r>
            <a:r>
              <a:rPr lang="cs-CZ" dirty="0"/>
              <a:t> </a:t>
            </a:r>
            <a:r>
              <a:rPr lang="cs-CZ" dirty="0" err="1"/>
              <a:t>trade</a:t>
            </a:r>
            <a:endParaRPr lang="cs-CZ" dirty="0"/>
          </a:p>
          <a:p>
            <a:r>
              <a:rPr lang="cs-CZ" dirty="0"/>
              <a:t>Mezinárodní věřitel poslední instance</a:t>
            </a:r>
          </a:p>
          <a:p>
            <a:pPr lvl="1"/>
            <a:r>
              <a:rPr lang="cs-CZ" dirty="0"/>
              <a:t>MMF×FED</a:t>
            </a:r>
          </a:p>
          <a:p>
            <a:r>
              <a:rPr lang="cs-CZ" dirty="0"/>
              <a:t>1982, 1994,1997, 1998, 2001, 2008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795614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b="1" dirty="0"/>
              <a:t>Mezinárodní dluh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MMF jako hlavní platforma, problematika </a:t>
            </a:r>
            <a:r>
              <a:rPr lang="cs-CZ" dirty="0" err="1"/>
              <a:t>kondicionality</a:t>
            </a:r>
            <a:endParaRPr lang="cs-CZ" dirty="0"/>
          </a:p>
          <a:p>
            <a:r>
              <a:rPr lang="cs-CZ" dirty="0"/>
              <a:t>Hlavní zásada – dluhy musí být splaceny</a:t>
            </a:r>
          </a:p>
          <a:p>
            <a:r>
              <a:rPr lang="cs-CZ" dirty="0"/>
              <a:t>Londýnský a Pařížský klub</a:t>
            </a:r>
          </a:p>
          <a:p>
            <a:r>
              <a:rPr lang="cs-CZ" dirty="0"/>
              <a:t>Problematika oddlužení nejchudších zemí</a:t>
            </a:r>
          </a:p>
          <a:p>
            <a:pPr lvl="1"/>
            <a:r>
              <a:rPr lang="cs-CZ" dirty="0"/>
              <a:t>Summit G20 2005</a:t>
            </a:r>
          </a:p>
          <a:p>
            <a:pPr lvl="1"/>
            <a:r>
              <a:rPr lang="cs-CZ" dirty="0"/>
              <a:t>Iniciativa pro vysoce zadlužené země</a:t>
            </a:r>
          </a:p>
          <a:p>
            <a:r>
              <a:rPr lang="cs-CZ" dirty="0"/>
              <a:t>Argentina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191966191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46</TotalTime>
  <Words>573</Words>
  <Application>Microsoft Office PowerPoint</Application>
  <PresentationFormat>Širokoúhlá obrazovka</PresentationFormat>
  <Paragraphs>98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5" baseType="lpstr">
      <vt:lpstr>Arial</vt:lpstr>
      <vt:lpstr>Calibri</vt:lpstr>
      <vt:lpstr>Calibri Light</vt:lpstr>
      <vt:lpstr>Motiv Office</vt:lpstr>
      <vt:lpstr>Mezinárodní měnové, finanční a kapitálové vztahy </vt:lpstr>
      <vt:lpstr>Finanční systém</vt:lpstr>
      <vt:lpstr>Finanční systém</vt:lpstr>
      <vt:lpstr>Finanční zprostředkovatelé</vt:lpstr>
      <vt:lpstr>Zahraniční kapitál</vt:lpstr>
      <vt:lpstr>Mezinárodní finanční systém</vt:lpstr>
      <vt:lpstr>Mezinárodní finanční systém</vt:lpstr>
      <vt:lpstr>Politická ekonomie dluhových krizí</vt:lpstr>
      <vt:lpstr>Mezinárodní dluh</vt:lpstr>
      <vt:lpstr>Vývoj MMS</vt:lpstr>
      <vt:lpstr>Současný měnový systém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Mezinárodní měnové, finanční a kapitálové vztahy </dc:title>
  <dc:creator>Vladan Hodulák</dc:creator>
  <cp:lastModifiedBy>vladan hodulak</cp:lastModifiedBy>
  <cp:revision>16</cp:revision>
  <dcterms:created xsi:type="dcterms:W3CDTF">2017-10-30T16:06:42Z</dcterms:created>
  <dcterms:modified xsi:type="dcterms:W3CDTF">2018-11-06T16:54:30Z</dcterms:modified>
</cp:coreProperties>
</file>