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000000"/>
        </a:solidFill>
        <a:effectLst/>
        <a:uFillTx/>
        <a:latin typeface="+mn-lt"/>
        <a:ea typeface="+mn-ea"/>
        <a:cs typeface="+mn-cs"/>
        <a:sym typeface="Helvetica Neue"/>
      </a:defRPr>
    </a:lvl1pPr>
    <a:lvl2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000000"/>
        </a:solidFill>
        <a:effectLst/>
        <a:uFillTx/>
        <a:latin typeface="+mn-lt"/>
        <a:ea typeface="+mn-ea"/>
        <a:cs typeface="+mn-cs"/>
        <a:sym typeface="Helvetica Neue"/>
      </a:defRPr>
    </a:lvl2pPr>
    <a:lvl3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000000"/>
        </a:solidFill>
        <a:effectLst/>
        <a:uFillTx/>
        <a:latin typeface="+mn-lt"/>
        <a:ea typeface="+mn-ea"/>
        <a:cs typeface="+mn-cs"/>
        <a:sym typeface="Helvetica Neue"/>
      </a:defRPr>
    </a:lvl3pPr>
    <a:lvl4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000000"/>
        </a:solidFill>
        <a:effectLst/>
        <a:uFillTx/>
        <a:latin typeface="+mn-lt"/>
        <a:ea typeface="+mn-ea"/>
        <a:cs typeface="+mn-cs"/>
        <a:sym typeface="Helvetica Neue"/>
      </a:defRPr>
    </a:lvl4pPr>
    <a:lvl5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000000"/>
        </a:solidFill>
        <a:effectLst/>
        <a:uFillTx/>
        <a:latin typeface="+mn-lt"/>
        <a:ea typeface="+mn-ea"/>
        <a:cs typeface="+mn-cs"/>
        <a:sym typeface="Helvetica Neue"/>
      </a:defRPr>
    </a:lvl5pPr>
    <a:lvl6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000000"/>
        </a:solidFill>
        <a:effectLst/>
        <a:uFillTx/>
        <a:latin typeface="+mn-lt"/>
        <a:ea typeface="+mn-ea"/>
        <a:cs typeface="+mn-cs"/>
        <a:sym typeface="Helvetica Neue"/>
      </a:defRPr>
    </a:lvl6pPr>
    <a:lvl7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000000"/>
        </a:solidFill>
        <a:effectLst/>
        <a:uFillTx/>
        <a:latin typeface="+mn-lt"/>
        <a:ea typeface="+mn-ea"/>
        <a:cs typeface="+mn-cs"/>
        <a:sym typeface="Helvetica Neue"/>
      </a:defRPr>
    </a:lvl7pPr>
    <a:lvl8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000000"/>
        </a:solidFill>
        <a:effectLst/>
        <a:uFillTx/>
        <a:latin typeface="+mn-lt"/>
        <a:ea typeface="+mn-ea"/>
        <a:cs typeface="+mn-cs"/>
        <a:sym typeface="Helvetica Neue"/>
      </a:defRPr>
    </a:lvl8pPr>
    <a:lvl9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000000"/>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2E9"/>
          </a:solidFill>
        </a:fill>
      </a:tcStyle>
    </a:wholeTbl>
    <a:band2H>
      <a:tcTxStyle b="def" i="def"/>
      <a:tcStyle>
        <a:tcBdr/>
        <a:fill>
          <a:solidFill>
            <a:srgbClr val="E6EA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ADB"/>
          </a:solidFill>
        </a:fill>
      </a:tcStyle>
    </a:wholeTbl>
    <a:band2H>
      <a:tcTxStyle b="def" i="def"/>
      <a:tcStyle>
        <a:tcBdr/>
        <a:fill>
          <a:solidFill>
            <a:srgbClr val="E6ED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D7CB"/>
          </a:solidFill>
        </a:fill>
      </a:tcStyle>
    </a:wholeTbl>
    <a:band2H>
      <a:tcTxStyle b="def" i="def"/>
      <a:tcStyle>
        <a:tcBdr/>
        <a:fill>
          <a:solidFill>
            <a:srgbClr val="F3EC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Shape 11"/>
          <p:cNvSpPr/>
          <p:nvPr>
            <p:ph type="title"/>
          </p:nvPr>
        </p:nvSpPr>
        <p:spPr>
          <a:xfrm>
            <a:off x="1270000" y="1638300"/>
            <a:ext cx="10464800" cy="3302000"/>
          </a:xfrm>
          <a:prstGeom prst="rect">
            <a:avLst/>
          </a:prstGeom>
        </p:spPr>
        <p:txBody>
          <a:bodyPr anchor="b"/>
          <a:lstStyle/>
          <a:p>
            <a:pPr/>
            <a:r>
              <a:t>Title Text</a:t>
            </a:r>
          </a:p>
        </p:txBody>
      </p:sp>
      <p:sp>
        <p:nvSpPr>
          <p:cNvPr id="12" name="Shape 12"/>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Shape 93"/>
          <p:cNvSpPr/>
          <p:nvPr>
            <p:ph type="body" sz="quarter" idx="1"/>
          </p:nvPr>
        </p:nvSpPr>
        <p:spPr>
          <a:xfrm>
            <a:off x="1270000" y="6362700"/>
            <a:ext cx="10464800" cy="533400"/>
          </a:xfrm>
          <a:prstGeom prst="rect">
            <a:avLst/>
          </a:prstGeom>
        </p:spPr>
        <p:txBody>
          <a:bodyPr anchor="t"/>
          <a:lstStyle>
            <a:lvl1pPr marL="0" indent="0" algn="ctr">
              <a:spcBef>
                <a:spcPts val="0"/>
              </a:spcBef>
              <a:buSzTx/>
              <a:buNone/>
              <a:defRPr b="1" sz="2800">
                <a:latin typeface="+mj-lt"/>
                <a:ea typeface="+mj-ea"/>
                <a:cs typeface="+mj-cs"/>
                <a:sym typeface="Helvetica"/>
              </a:defRPr>
            </a:lvl1pPr>
          </a:lstStyle>
          <a:p>
            <a:pPr/>
            <a:r>
              <a:t>–Johnny Appleseed</a:t>
            </a:r>
          </a:p>
        </p:txBody>
      </p:sp>
      <p:sp>
        <p:nvSpPr>
          <p:cNvPr id="94" name="Shape 94"/>
          <p:cNvSpPr/>
          <p:nvPr>
            <p:ph type="body" sz="quarter" idx="13"/>
          </p:nvPr>
        </p:nvSpPr>
        <p:spPr>
          <a:xfrm>
            <a:off x="1270000" y="4254500"/>
            <a:ext cx="10464800" cy="711200"/>
          </a:xfrm>
          <a:prstGeom prst="rect">
            <a:avLst/>
          </a:prstGeom>
        </p:spPr>
        <p:txBody>
          <a:bodyPr/>
          <a:lstStyle/>
          <a:p>
            <a:pP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Shape 102"/>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Shape 20"/>
          <p:cNvSpPr/>
          <p:nvPr>
            <p:ph type="pic" idx="13"/>
          </p:nvPr>
        </p:nvSpPr>
        <p:spPr>
          <a:xfrm>
            <a:off x="1600200" y="635000"/>
            <a:ext cx="9779000" cy="5918200"/>
          </a:xfrm>
          <a:prstGeom prst="rect">
            <a:avLst/>
          </a:prstGeom>
        </p:spPr>
        <p:txBody>
          <a:bodyPr lIns="91439" tIns="45719" rIns="91439" bIns="45719" anchor="t">
            <a:noAutofit/>
          </a:bodyPr>
          <a:lstStyle/>
          <a:p>
            <a:pPr/>
          </a:p>
        </p:txBody>
      </p:sp>
      <p:sp>
        <p:nvSpPr>
          <p:cNvPr id="21" name="Shape 21"/>
          <p:cNvSpPr/>
          <p:nvPr>
            <p:ph type="title"/>
          </p:nvPr>
        </p:nvSpPr>
        <p:spPr>
          <a:xfrm>
            <a:off x="1270000" y="6718300"/>
            <a:ext cx="10464800" cy="1422400"/>
          </a:xfrm>
          <a:prstGeom prst="rect">
            <a:avLst/>
          </a:prstGeom>
        </p:spPr>
        <p:txBody>
          <a:bodyPr anchor="b"/>
          <a:lstStyle/>
          <a:p>
            <a:pPr/>
            <a:r>
              <a:t>Title Text</a:t>
            </a:r>
          </a:p>
        </p:txBody>
      </p:sp>
      <p:sp>
        <p:nvSpPr>
          <p:cNvPr id="22" name="Shape 22"/>
          <p:cNvSpPr/>
          <p:nvPr>
            <p:ph type="body" sz="quarter"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Shape 30"/>
          <p:cNvSpPr/>
          <p:nvPr>
            <p:ph type="title"/>
          </p:nvPr>
        </p:nvSpPr>
        <p:spPr>
          <a:xfrm>
            <a:off x="1270000" y="3225800"/>
            <a:ext cx="10464800" cy="3302000"/>
          </a:xfrm>
          <a:prstGeom prst="rect">
            <a:avLst/>
          </a:prstGeom>
        </p:spPr>
        <p:txBody>
          <a:bodyPr/>
          <a:lstStyle/>
          <a:p>
            <a:pPr/>
            <a:r>
              <a:t>Title Text</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Shape 38"/>
          <p:cNvSpPr/>
          <p:nvPr>
            <p:ph type="pic" sz="half" idx="13"/>
          </p:nvPr>
        </p:nvSpPr>
        <p:spPr>
          <a:xfrm>
            <a:off x="6718300" y="762000"/>
            <a:ext cx="5334000" cy="8242300"/>
          </a:xfrm>
          <a:prstGeom prst="rect">
            <a:avLst/>
          </a:prstGeom>
        </p:spPr>
        <p:txBody>
          <a:bodyPr lIns="91439" tIns="45719" rIns="91439" bIns="45719" anchor="t">
            <a:noAutofit/>
          </a:bodyPr>
          <a:lstStyle/>
          <a:p>
            <a:pPr/>
          </a:p>
        </p:txBody>
      </p:sp>
      <p:sp>
        <p:nvSpPr>
          <p:cNvPr id="39" name="Shape 39"/>
          <p:cNvSpPr/>
          <p:nvPr>
            <p:ph type="title"/>
          </p:nvPr>
        </p:nvSpPr>
        <p:spPr>
          <a:xfrm>
            <a:off x="952500" y="762000"/>
            <a:ext cx="5334000" cy="4000500"/>
          </a:xfrm>
          <a:prstGeom prst="rect">
            <a:avLst/>
          </a:prstGeom>
        </p:spPr>
        <p:txBody>
          <a:bodyPr anchor="b"/>
          <a:lstStyle>
            <a:lvl1pPr>
              <a:defRPr sz="6000"/>
            </a:lvl1pPr>
          </a:lstStyle>
          <a:p>
            <a:pPr/>
            <a:r>
              <a:t>Title Text</a:t>
            </a:r>
          </a:p>
        </p:txBody>
      </p:sp>
      <p:sp>
        <p:nvSpPr>
          <p:cNvPr id="40" name="Shape 40"/>
          <p:cNvSpPr/>
          <p:nvPr>
            <p:ph type="body" sz="quarter"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41" name="Shape 4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p>
            <a:pPr/>
            <a:r>
              <a:t>Title Text</a:t>
            </a:r>
          </a:p>
        </p:txBody>
      </p:sp>
      <p:sp>
        <p:nvSpPr>
          <p:cNvPr id="49" name="Shape 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Shape 56"/>
          <p:cNvSpPr/>
          <p:nvPr>
            <p:ph type="title"/>
          </p:nvPr>
        </p:nvSpPr>
        <p:spPr>
          <a:prstGeom prst="rect">
            <a:avLst/>
          </a:prstGeom>
        </p:spPr>
        <p:txBody>
          <a:bodyPr/>
          <a:lstStyle/>
          <a:p>
            <a:pPr/>
            <a:r>
              <a:t>Title Text</a:t>
            </a:r>
          </a:p>
        </p:txBody>
      </p:sp>
      <p:sp>
        <p:nvSpPr>
          <p:cNvPr id="57" name="Shape 57"/>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Shape 65"/>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Shape 66"/>
          <p:cNvSpPr/>
          <p:nvPr>
            <p:ph type="title"/>
          </p:nvPr>
        </p:nvSpPr>
        <p:spPr>
          <a:prstGeom prst="rect">
            <a:avLst/>
          </a:prstGeom>
        </p:spPr>
        <p:txBody>
          <a:bodyPr/>
          <a:lstStyle/>
          <a:p>
            <a:pPr/>
            <a:r>
              <a:t>Title Text</a:t>
            </a:r>
          </a:p>
        </p:txBody>
      </p:sp>
      <p:sp>
        <p:nvSpPr>
          <p:cNvPr id="67" name="Shape 67"/>
          <p:cNvSpPr/>
          <p:nvPr>
            <p:ph type="body" sz="half"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hape 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Shape 75"/>
          <p:cNvSpPr/>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hape 7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Shape 83"/>
          <p:cNvSpPr/>
          <p:nvPr>
            <p:ph type="pic" sz="quarter" idx="13"/>
          </p:nvPr>
        </p:nvSpPr>
        <p:spPr>
          <a:xfrm>
            <a:off x="6718300" y="5092700"/>
            <a:ext cx="5334000" cy="3898900"/>
          </a:xfrm>
          <a:prstGeom prst="rect">
            <a:avLst/>
          </a:prstGeom>
        </p:spPr>
        <p:txBody>
          <a:bodyPr lIns="91439" tIns="45719" rIns="91439" bIns="45719" anchor="t">
            <a:noAutofit/>
          </a:bodyPr>
          <a:lstStyle/>
          <a:p>
            <a:pPr/>
          </a:p>
        </p:txBody>
      </p:sp>
      <p:sp>
        <p:nvSpPr>
          <p:cNvPr id="84" name="Shape 84"/>
          <p:cNvSpPr/>
          <p:nvPr>
            <p:ph type="pic" sz="quarter" idx="14"/>
          </p:nvPr>
        </p:nvSpPr>
        <p:spPr>
          <a:xfrm>
            <a:off x="6718300" y="762000"/>
            <a:ext cx="5334000" cy="3898900"/>
          </a:xfrm>
          <a:prstGeom prst="rect">
            <a:avLst/>
          </a:prstGeom>
        </p:spPr>
        <p:txBody>
          <a:bodyPr lIns="91439" tIns="45719" rIns="91439" bIns="45719" anchor="t">
            <a:noAutofit/>
          </a:bodyPr>
          <a:lstStyle/>
          <a:p>
            <a:pPr/>
          </a:p>
        </p:txBody>
      </p:sp>
      <p:sp>
        <p:nvSpPr>
          <p:cNvPr id="85" name="Shape 85"/>
          <p:cNvSpPr/>
          <p:nvPr>
            <p:ph type="pic" sz="half" idx="15"/>
          </p:nvPr>
        </p:nvSpPr>
        <p:spPr>
          <a:xfrm>
            <a:off x="952500" y="762884"/>
            <a:ext cx="5334000" cy="8229601"/>
          </a:xfrm>
          <a:prstGeom prst="rect">
            <a:avLst/>
          </a:prstGeom>
        </p:spPr>
        <p:txBody>
          <a:bodyPr lIns="91439" tIns="45719" rIns="91439" bIns="45719" anchor="t">
            <a:noAutofit/>
          </a:bodyPr>
          <a:lstStyle/>
          <a:p>
            <a:pP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Shape 3"/>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hape 4"/>
          <p:cNvSpPr/>
          <p:nvPr>
            <p:ph type="sldNum" sz="quarter" idx="2"/>
          </p:nvPr>
        </p:nvSpPr>
        <p:spPr>
          <a:xfrm>
            <a:off x="6311798" y="9245600"/>
            <a:ext cx="368504" cy="381000"/>
          </a:xfrm>
          <a:prstGeom prst="rect">
            <a:avLst/>
          </a:prstGeom>
          <a:ln w="12700">
            <a:miter lim="400000"/>
          </a:ln>
        </p:spPr>
        <p:txBody>
          <a:bodyPr wrap="none" lIns="50800" tIns="50800" rIns="50800" bIns="50800">
            <a:spAutoFit/>
          </a:bodyPr>
          <a:lstStyle>
            <a:lvl1pPr>
              <a:defRPr sz="1800">
                <a:solidFill>
                  <a:srgbClr val="FFFFFF"/>
                </a:solidFill>
                <a:latin typeface="Helvetica Light"/>
                <a:ea typeface="Helvetica Light"/>
                <a:cs typeface="Helvetica Light"/>
                <a:sym typeface="Helvetica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9pPr>
    </p:titleStyle>
    <p:bodyStyle>
      <a:lvl1pPr marL="4572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1pPr>
      <a:lvl2pPr marL="9144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2pPr>
      <a:lvl3pPr marL="13716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3pPr>
      <a:lvl4pPr marL="18288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4pPr>
      <a:lvl5pPr marL="22860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5pPr>
      <a:lvl6pPr marL="27432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6pPr>
      <a:lvl7pPr marL="32004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7pPr>
      <a:lvl8pPr marL="36576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8pPr>
      <a:lvl9pPr marL="41148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princeton.edu/~kahneman/docs/Publications/prospect_theory.pdf" TargetMode="Externa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jewishvirtuallibrary.org" TargetMode="Externa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reaganlibrary.archives.gov" TargetMode="Externa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presidency.usb.edu" TargetMode="Externa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2.jpeg"/><Relationship Id="rId3" Type="http://schemas.openxmlformats.org/officeDocument/2006/relationships/image" Target="../media/image3.jpeg"/><Relationship Id="rId4" Type="http://schemas.openxmlformats.org/officeDocument/2006/relationships/image" Target="../media/image4.jpe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5.jpeg"/><Relationship Id="rId3" Type="http://schemas.openxmlformats.org/officeDocument/2006/relationships/image" Target="../media/image6.jpeg"/><Relationship Id="rId4" Type="http://schemas.openxmlformats.org/officeDocument/2006/relationships/image" Target="../media/image7.jpe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Shape 119"/>
          <p:cNvSpPr/>
          <p:nvPr>
            <p:ph type="ctrTitle"/>
          </p:nvPr>
        </p:nvSpPr>
        <p:spPr>
          <a:prstGeom prst="rect">
            <a:avLst/>
          </a:prstGeom>
        </p:spPr>
        <p:txBody>
          <a:bodyPr/>
          <a:lstStyle/>
          <a:p>
            <a:pPr/>
            <a:r>
              <a:t>Politics of Influence</a:t>
            </a:r>
          </a:p>
        </p:txBody>
      </p:sp>
      <p:sp>
        <p:nvSpPr>
          <p:cNvPr id="120" name="Shape 120"/>
          <p:cNvSpPr/>
          <p:nvPr>
            <p:ph type="subTitle" sz="quarter" idx="1"/>
          </p:nvPr>
        </p:nvSpPr>
        <p:spPr>
          <a:prstGeom prst="rect">
            <a:avLst/>
          </a:prstGeom>
        </p:spPr>
        <p:txBody>
          <a:bodyPr/>
          <a:lstStyle/>
          <a:p>
            <a:pPr/>
            <a:r>
              <a:t>Unity governments and the Reagan and Bush administrations</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3" name="Shape 143"/>
          <p:cNvSpPr/>
          <p:nvPr>
            <p:ph type="title"/>
          </p:nvPr>
        </p:nvSpPr>
        <p:spPr>
          <a:prstGeom prst="rect">
            <a:avLst/>
          </a:prstGeom>
        </p:spPr>
        <p:txBody>
          <a:bodyPr/>
          <a:lstStyle/>
          <a:p>
            <a:pPr/>
            <a:r>
              <a:t>Crisis At The Top</a:t>
            </a:r>
          </a:p>
        </p:txBody>
      </p:sp>
      <p:sp>
        <p:nvSpPr>
          <p:cNvPr id="144" name="Shape 144"/>
          <p:cNvSpPr/>
          <p:nvPr>
            <p:ph type="body" idx="1"/>
          </p:nvPr>
        </p:nvSpPr>
        <p:spPr>
          <a:prstGeom prst="rect">
            <a:avLst/>
          </a:prstGeom>
        </p:spPr>
        <p:txBody>
          <a:bodyPr/>
          <a:lstStyle/>
          <a:p>
            <a:pPr marL="245469" indent="-245469" defTabSz="313656">
              <a:spcBef>
                <a:spcPts val="2100"/>
              </a:spcBef>
              <a:defRPr sz="2000"/>
            </a:pPr>
            <a:r>
              <a:t>Finances</a:t>
            </a:r>
          </a:p>
          <a:p>
            <a:pPr lvl="1" marL="490938" indent="-245469" defTabSz="313656">
              <a:spcBef>
                <a:spcPts val="2100"/>
              </a:spcBef>
              <a:defRPr sz="2000"/>
            </a:pPr>
            <a:r>
              <a:t>1985 stabilization plan</a:t>
            </a:r>
          </a:p>
          <a:p>
            <a:pPr lvl="2" marL="736411" indent="-245468" defTabSz="313656">
              <a:spcBef>
                <a:spcPts val="2100"/>
              </a:spcBef>
              <a:defRPr sz="2000"/>
            </a:pPr>
            <a:r>
              <a:t>Peres from 1988 Finance Minister</a:t>
            </a:r>
          </a:p>
          <a:p>
            <a:pPr marL="245469" indent="-245469" defTabSz="313656">
              <a:spcBef>
                <a:spcPts val="2100"/>
              </a:spcBef>
              <a:defRPr sz="2000"/>
            </a:pPr>
            <a:r>
              <a:t>Internal conflicts</a:t>
            </a:r>
          </a:p>
          <a:p>
            <a:pPr lvl="1" marL="490938" indent="-245469" defTabSz="313656">
              <a:spcBef>
                <a:spcPts val="2100"/>
              </a:spcBef>
              <a:defRPr sz="2000"/>
            </a:pPr>
            <a:r>
              <a:t>fractured Left parties</a:t>
            </a:r>
          </a:p>
          <a:p>
            <a:pPr lvl="1" marL="490938" indent="-245469" defTabSz="313656">
              <a:spcBef>
                <a:spcPts val="2100"/>
              </a:spcBef>
              <a:defRPr sz="2000"/>
            </a:pPr>
            <a:r>
              <a:t>hard-line image of Likud and Shamir</a:t>
            </a:r>
          </a:p>
          <a:p>
            <a:pPr marL="245469" indent="-245469" defTabSz="313656">
              <a:spcBef>
                <a:spcPts val="2100"/>
              </a:spcBef>
              <a:defRPr sz="2000"/>
            </a:pPr>
            <a:r>
              <a:t>Intifada (uprising)</a:t>
            </a:r>
          </a:p>
          <a:p>
            <a:pPr lvl="1" marL="490938" indent="-245469" defTabSz="313656">
              <a:spcBef>
                <a:spcPts val="2100"/>
              </a:spcBef>
              <a:defRPr sz="2000"/>
            </a:pPr>
            <a:r>
              <a:t>December 1987 lasting till 1991</a:t>
            </a:r>
          </a:p>
          <a:p>
            <a:pPr marL="245469" indent="-245469" defTabSz="313656">
              <a:spcBef>
                <a:spcPts val="2100"/>
              </a:spcBef>
              <a:defRPr sz="2000"/>
            </a:pPr>
            <a:r>
              <a:t>External Issues</a:t>
            </a:r>
          </a:p>
          <a:p>
            <a:pPr lvl="1" marL="490938" indent="-245469" defTabSz="313656">
              <a:spcBef>
                <a:spcPts val="2100"/>
              </a:spcBef>
              <a:defRPr sz="2000"/>
            </a:pPr>
            <a:r>
              <a:t>Lebanon </a:t>
            </a:r>
          </a:p>
          <a:p>
            <a:pPr lvl="1" marL="490938" indent="-245469" defTabSz="313656">
              <a:spcBef>
                <a:spcPts val="2100"/>
              </a:spcBef>
              <a:defRPr sz="2000"/>
            </a:pPr>
            <a:r>
              <a:t>Iraq</a:t>
            </a: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6" name="Shape 146"/>
          <p:cNvSpPr/>
          <p:nvPr>
            <p:ph type="title"/>
          </p:nvPr>
        </p:nvSpPr>
        <p:spPr>
          <a:prstGeom prst="rect">
            <a:avLst/>
          </a:prstGeom>
        </p:spPr>
        <p:txBody>
          <a:bodyPr/>
          <a:lstStyle/>
          <a:p>
            <a:pPr/>
            <a:r>
              <a:t>Prospect Theory</a:t>
            </a:r>
          </a:p>
        </p:txBody>
      </p:sp>
      <p:sp>
        <p:nvSpPr>
          <p:cNvPr id="147" name="Shape 147"/>
          <p:cNvSpPr/>
          <p:nvPr>
            <p:ph type="body" idx="1"/>
          </p:nvPr>
        </p:nvSpPr>
        <p:spPr>
          <a:prstGeom prst="rect">
            <a:avLst/>
          </a:prstGeom>
        </p:spPr>
        <p:txBody>
          <a:bodyPr/>
          <a:lstStyle/>
          <a:p>
            <a:pPr marL="269747" indent="-269747" defTabSz="344676">
              <a:spcBef>
                <a:spcPts val="2400"/>
              </a:spcBef>
              <a:defRPr sz="2200"/>
            </a:pPr>
            <a:r>
              <a:t>Describes the way people choose between probabilistic alternatives involving risk. </a:t>
            </a:r>
          </a:p>
          <a:p>
            <a:pPr lvl="1" marL="539494" indent="-269747" defTabSz="344676">
              <a:spcBef>
                <a:spcPts val="2400"/>
              </a:spcBef>
              <a:defRPr sz="2200"/>
            </a:pPr>
            <a:r>
              <a:t>Especially where the probabilities of outcomes are known (elections). </a:t>
            </a:r>
          </a:p>
          <a:p>
            <a:pPr marL="269747" indent="-269747" defTabSz="344676">
              <a:spcBef>
                <a:spcPts val="2400"/>
              </a:spcBef>
              <a:defRPr sz="2200"/>
            </a:pPr>
            <a:r>
              <a:t>The theory states that people make decisions based on the potential value of losses and gains rather than the final outcome.</a:t>
            </a:r>
          </a:p>
          <a:p>
            <a:pPr marL="269747" indent="-269747" defTabSz="344676">
              <a:spcBef>
                <a:spcPts val="2400"/>
              </a:spcBef>
              <a:defRPr sz="2200"/>
            </a:pPr>
            <a:r>
              <a:t>Also that evaluation of these losses and gains occur using heuristics. </a:t>
            </a:r>
          </a:p>
          <a:p>
            <a:pPr lvl="1" marL="539494" indent="-269747" defTabSz="344676">
              <a:spcBef>
                <a:spcPts val="2400"/>
              </a:spcBef>
              <a:defRPr sz="2200"/>
            </a:pPr>
            <a:r>
              <a:t>Heuristics are how people often use judgments and make decisions. Otherwise understood as mental shortcuts usually focusing on one aspect of a complex problem and ignoring others.</a:t>
            </a:r>
          </a:p>
          <a:p>
            <a:pPr marL="269747" indent="-269747" defTabSz="344676">
              <a:spcBef>
                <a:spcPts val="2400"/>
              </a:spcBef>
              <a:defRPr sz="2200"/>
            </a:pPr>
            <a:r>
              <a:t>The model is descriptive trying to model real-life choices, rather than optimal decisions, as normative models do.</a:t>
            </a:r>
          </a:p>
          <a:p>
            <a:pPr lvl="2" marL="809242" indent="-269747" defTabSz="344676">
              <a:spcBef>
                <a:spcPts val="2400"/>
              </a:spcBef>
              <a:defRPr sz="2200"/>
            </a:pPr>
            <a:r>
              <a:t>Kahneman, Daniel; Tversky, Amos (1979). </a:t>
            </a:r>
            <a:r>
              <a:rPr u="sng">
                <a:solidFill>
                  <a:srgbClr val="0000FF"/>
                </a:solidFill>
                <a:uFill>
                  <a:solidFill>
                    <a:srgbClr val="0000FF"/>
                  </a:solidFill>
                </a:uFill>
                <a:hlinkClick r:id="rId2" invalidUrl="" action="" tgtFrame="" tooltip="" history="1" highlightClick="0" endSnd="0"/>
              </a:rPr>
              <a:t>"Prospect Theory: An Analysis of Decision under Risk"</a:t>
            </a:r>
            <a:r>
              <a:t> </a:t>
            </a:r>
            <a:r>
              <a:rPr sz="600"/>
              <a:t>(PDF)</a:t>
            </a:r>
            <a:r>
              <a:t>. </a:t>
            </a:r>
            <a:r>
              <a:rPr i="1"/>
              <a:t>Econometrica</a:t>
            </a:r>
            <a:r>
              <a:t> </a:t>
            </a:r>
            <a:r>
              <a:rPr b="1">
                <a:latin typeface="+mj-lt"/>
                <a:ea typeface="+mj-ea"/>
                <a:cs typeface="+mj-cs"/>
                <a:sym typeface="Helvetica"/>
              </a:rPr>
              <a:t>47</a:t>
            </a:r>
            <a:r>
              <a:t> (2): 263</a:t>
            </a:r>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9" name="Shape 149"/>
          <p:cNvSpPr/>
          <p:nvPr>
            <p:ph type="title"/>
          </p:nvPr>
        </p:nvSpPr>
        <p:spPr>
          <a:prstGeom prst="rect">
            <a:avLst/>
          </a:prstGeom>
        </p:spPr>
        <p:txBody>
          <a:bodyPr/>
          <a:lstStyle/>
          <a:p>
            <a:pPr/>
            <a:r>
              <a:t>Rational Choice</a:t>
            </a:r>
          </a:p>
        </p:txBody>
      </p:sp>
      <p:sp>
        <p:nvSpPr>
          <p:cNvPr id="150" name="Shape 150"/>
          <p:cNvSpPr/>
          <p:nvPr>
            <p:ph type="body" idx="1"/>
          </p:nvPr>
        </p:nvSpPr>
        <p:spPr>
          <a:prstGeom prst="rect">
            <a:avLst/>
          </a:prstGeom>
        </p:spPr>
        <p:txBody>
          <a:bodyPr/>
          <a:lstStyle/>
          <a:p>
            <a:pPr marL="333756" indent="-333756" defTabSz="426466">
              <a:spcBef>
                <a:spcPts val="3000"/>
              </a:spcBef>
              <a:defRPr sz="2700"/>
            </a:pPr>
            <a:r>
              <a:t>Choice alternatives allow leaders to state which option they prefer. </a:t>
            </a:r>
          </a:p>
          <a:p>
            <a:pPr marL="333756" indent="-333756" defTabSz="426466">
              <a:spcBef>
                <a:spcPts val="3000"/>
              </a:spcBef>
              <a:defRPr sz="2700"/>
            </a:pPr>
            <a:r>
              <a:t>These preferences are assumed to be complete (which alternatives they consider preferable) and transitive (if option A is preferred over option B and option B is preferred over option C, then A is preferred over C). </a:t>
            </a:r>
          </a:p>
          <a:p>
            <a:pPr marL="333756" indent="-333756" defTabSz="426466">
              <a:spcBef>
                <a:spcPts val="3000"/>
              </a:spcBef>
              <a:defRPr sz="2700"/>
            </a:pPr>
            <a:r>
              <a:t>A rational agent takes into account available information, probabilities of events, potential costs and benefits in determining preferences, and chose the self-determined best choice.</a:t>
            </a:r>
          </a:p>
          <a:p>
            <a:pPr marL="333756" indent="-333756" defTabSz="426466">
              <a:spcBef>
                <a:spcPts val="3000"/>
              </a:spcBef>
              <a:defRPr sz="2700"/>
            </a:pPr>
            <a:r>
              <a:t>For rational choice theorists, history and culture are irrelevant. </a:t>
            </a:r>
          </a:p>
          <a:p>
            <a:pPr marL="333756" indent="-333756" defTabSz="426466">
              <a:spcBef>
                <a:spcPts val="3000"/>
              </a:spcBef>
              <a:defRPr sz="2700"/>
            </a:pPr>
            <a:r>
              <a:t>To understand political behavior, sufficient to know the actors’ interests and to assume that they pursue them rationally.</a:t>
            </a:r>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2" name="Shape 152"/>
          <p:cNvSpPr/>
          <p:nvPr>
            <p:ph type="title"/>
          </p:nvPr>
        </p:nvSpPr>
        <p:spPr>
          <a:prstGeom prst="rect">
            <a:avLst/>
          </a:prstGeom>
        </p:spPr>
        <p:txBody>
          <a:bodyPr/>
          <a:lstStyle/>
          <a:p>
            <a:pPr/>
            <a:r>
              <a:t>Making A Deal</a:t>
            </a:r>
          </a:p>
        </p:txBody>
      </p:sp>
      <p:sp>
        <p:nvSpPr>
          <p:cNvPr id="153" name="Shape 153"/>
          <p:cNvSpPr/>
          <p:nvPr>
            <p:ph type="body" idx="1"/>
          </p:nvPr>
        </p:nvSpPr>
        <p:spPr>
          <a:prstGeom prst="rect">
            <a:avLst/>
          </a:prstGeom>
        </p:spPr>
        <p:txBody>
          <a:bodyPr/>
          <a:lstStyle/>
          <a:p>
            <a:pPr/>
            <a:r>
              <a:t>Probability of staying/returning to power</a:t>
            </a:r>
          </a:p>
          <a:p>
            <a:pPr/>
            <a:r>
              <a:t>Heuristics = power (seats) in government</a:t>
            </a:r>
          </a:p>
          <a:p>
            <a:pPr/>
            <a:r>
              <a:t>Choice of arch-political enemy or other options</a:t>
            </a:r>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5" name="Shape 155"/>
          <p:cNvSpPr/>
          <p:nvPr>
            <p:ph type="title"/>
          </p:nvPr>
        </p:nvSpPr>
        <p:spPr>
          <a:prstGeom prst="rect">
            <a:avLst/>
          </a:prstGeom>
        </p:spPr>
        <p:txBody>
          <a:bodyPr/>
          <a:lstStyle/>
          <a:p>
            <a:pPr/>
            <a:r>
              <a:t>Relations with US</a:t>
            </a:r>
          </a:p>
        </p:txBody>
      </p:sp>
      <p:sp>
        <p:nvSpPr>
          <p:cNvPr id="156" name="Shape 156"/>
          <p:cNvSpPr/>
          <p:nvPr>
            <p:ph type="body" idx="1"/>
          </p:nvPr>
        </p:nvSpPr>
        <p:spPr>
          <a:prstGeom prst="rect">
            <a:avLst/>
          </a:prstGeom>
        </p:spPr>
        <p:txBody>
          <a:bodyPr/>
          <a:lstStyle/>
          <a:p>
            <a:pPr marL="0" indent="0" defTabSz="365758">
              <a:spcBef>
                <a:spcPts val="0"/>
              </a:spcBef>
              <a:buSzTx/>
              <a:buNone/>
              <a:defRPr sz="800">
                <a:solidFill>
                  <a:srgbClr val="000000"/>
                </a:solidFill>
                <a:latin typeface="Georgia"/>
                <a:ea typeface="Georgia"/>
                <a:cs typeface="Georgia"/>
                <a:sym typeface="Georgia"/>
              </a:defRPr>
            </a:pPr>
          </a:p>
          <a:p>
            <a:pPr marL="365758" indent="-365758" defTabSz="467359">
              <a:spcBef>
                <a:spcPts val="3300"/>
              </a:spcBef>
              <a:defRPr b="1" sz="3000">
                <a:latin typeface="+mj-lt"/>
                <a:ea typeface="+mj-ea"/>
                <a:cs typeface="+mj-cs"/>
                <a:sym typeface="Helvetica"/>
              </a:defRPr>
            </a:pPr>
            <a:r>
              <a:t>Remarks of President Reagan and Prime Minister Shimon Peres of Israel, Following Their Meetings, October 9, 1984</a:t>
            </a:r>
          </a:p>
          <a:p>
            <a:pPr marL="365758" indent="-365758" defTabSz="467359">
              <a:spcBef>
                <a:spcPts val="3300"/>
              </a:spcBef>
              <a:defRPr sz="3000"/>
            </a:pPr>
            <a:r>
              <a:t>“I want to pay special tribute to the leadership qualities of Prime Minister Peres and Foreign Minister Shamir. Both have shown courage and determination to put aside partisan politics and join together in a government of national unity in order to deal with Israel’s most pressing problems. This demonstration of unity reminds us of democracy's great strength and the hope it offers for all the people of the world.”</a:t>
            </a:r>
          </a:p>
          <a:p>
            <a:pPr lvl="2" marL="1280158" indent="-365758" defTabSz="467359">
              <a:spcBef>
                <a:spcPts val="3300"/>
              </a:spcBef>
              <a:defRPr sz="3000"/>
            </a:pPr>
            <a:r>
              <a:t>Jewish Virtual Library: </a:t>
            </a:r>
            <a:r>
              <a:rPr u="sng">
                <a:solidFill>
                  <a:srgbClr val="0000FF"/>
                </a:solidFill>
                <a:uFill>
                  <a:solidFill>
                    <a:srgbClr val="0000FF"/>
                  </a:solidFill>
                </a:uFill>
                <a:hlinkClick r:id="rId2" invalidUrl="" action="" tgtFrame="" tooltip="" history="1" highlightClick="0" endSnd="0"/>
              </a:rPr>
              <a:t>jewishvirtuallibrary.org</a:t>
            </a:r>
            <a:r>
              <a:t> </a:t>
            </a:r>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8" name="Shape 158"/>
          <p:cNvSpPr/>
          <p:nvPr>
            <p:ph type="title"/>
          </p:nvPr>
        </p:nvSpPr>
        <p:spPr>
          <a:prstGeom prst="rect">
            <a:avLst/>
          </a:prstGeom>
        </p:spPr>
        <p:txBody>
          <a:bodyPr/>
          <a:lstStyle/>
          <a:p>
            <a:pPr/>
            <a:r>
              <a:t>Relations with US</a:t>
            </a:r>
          </a:p>
        </p:txBody>
      </p:sp>
      <p:sp>
        <p:nvSpPr>
          <p:cNvPr id="159" name="Shape 159"/>
          <p:cNvSpPr/>
          <p:nvPr>
            <p:ph type="body" idx="1"/>
          </p:nvPr>
        </p:nvSpPr>
        <p:spPr>
          <a:prstGeom prst="rect">
            <a:avLst/>
          </a:prstGeom>
        </p:spPr>
        <p:txBody>
          <a:bodyPr/>
          <a:lstStyle/>
          <a:p>
            <a:pPr marL="301752" indent="-301752" defTabSz="385572">
              <a:spcBef>
                <a:spcPts val="2700"/>
              </a:spcBef>
              <a:defRPr b="1" sz="2500">
                <a:latin typeface="+mj-lt"/>
                <a:ea typeface="+mj-ea"/>
                <a:cs typeface="+mj-cs"/>
                <a:sym typeface="Helvetica"/>
              </a:defRPr>
            </a:pPr>
            <a:r>
              <a:t>Remarks Following Discussions With Prime Minister Shimon Peres of Israel September 15, 1986</a:t>
            </a:r>
          </a:p>
          <a:p>
            <a:pPr marL="301752" indent="-301752" defTabSz="385572">
              <a:spcBef>
                <a:spcPts val="2700"/>
              </a:spcBef>
              <a:defRPr sz="2500"/>
            </a:pPr>
            <a:r>
              <a:t>“We have just witnessed an auspicious event: the meeting between Prime Minister Peres and President Mubarak of Egypt following successful negotiations on a formula for resolving the Taba dispute. Egypt and Israel have once again demonstrated that Arab-Israeli differences can best be resolved through direct negotiations. We're also heartened by the continued efforts of King Hussein of Jordan as well as the historic meeting between King Hassan of Morocco and Prime Minister Peres. There is reason for optimism and hope. Prime Minister Peres and I have agreed that a steady, determined effort is needed by all if the remaining obstacles to direct negotiations are to be surmounted. So, our two governments today reiterate our pledge to keep pushing toward a lasting peace.”</a:t>
            </a:r>
          </a:p>
          <a:p>
            <a:pPr lvl="2" marL="905255" indent="-301752" defTabSz="385572">
              <a:spcBef>
                <a:spcPts val="2700"/>
              </a:spcBef>
              <a:defRPr sz="2500"/>
            </a:pPr>
            <a:r>
              <a:t>Ronald Reagan Presidential Library. </a:t>
            </a:r>
            <a:r>
              <a:rPr u="sng">
                <a:solidFill>
                  <a:srgbClr val="0000FF"/>
                </a:solidFill>
                <a:uFill>
                  <a:solidFill>
                    <a:srgbClr val="0000FF"/>
                  </a:solidFill>
                </a:uFill>
                <a:hlinkClick r:id="rId2" invalidUrl="" action="" tgtFrame="" tooltip="" history="1" highlightClick="0" endSnd="0"/>
              </a:rPr>
              <a:t>reaganlibrary.archives.gov</a:t>
            </a:r>
            <a:r>
              <a:t> </a:t>
            </a:r>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1" name="Shape 161"/>
          <p:cNvSpPr/>
          <p:nvPr>
            <p:ph type="title"/>
          </p:nvPr>
        </p:nvSpPr>
        <p:spPr>
          <a:prstGeom prst="rect">
            <a:avLst/>
          </a:prstGeom>
        </p:spPr>
        <p:txBody>
          <a:bodyPr/>
          <a:lstStyle/>
          <a:p>
            <a:pPr/>
            <a:r>
              <a:t>Relations with U.S.</a:t>
            </a:r>
          </a:p>
        </p:txBody>
      </p:sp>
      <p:sp>
        <p:nvSpPr>
          <p:cNvPr id="162" name="Shape 162"/>
          <p:cNvSpPr/>
          <p:nvPr>
            <p:ph type="body" idx="1"/>
          </p:nvPr>
        </p:nvSpPr>
        <p:spPr>
          <a:prstGeom prst="rect">
            <a:avLst/>
          </a:prstGeom>
        </p:spPr>
        <p:txBody>
          <a:bodyPr/>
          <a:lstStyle/>
          <a:p>
            <a:pPr marL="338326" indent="-338326" defTabSz="432308">
              <a:spcBef>
                <a:spcPts val="3100"/>
              </a:spcBef>
              <a:defRPr b="1" sz="2800">
                <a:latin typeface="+mj-lt"/>
                <a:ea typeface="+mj-ea"/>
                <a:cs typeface="+mj-cs"/>
                <a:sym typeface="Helvetica"/>
              </a:defRPr>
            </a:pPr>
            <a:r>
              <a:t>Remarks Following Discussions With Prime Minister Yitzhak Shamir of Israel, March 16, 1988</a:t>
            </a:r>
          </a:p>
          <a:p>
            <a:pPr marL="115742" indent="-115742" defTabSz="338326">
              <a:spcBef>
                <a:spcPts val="0"/>
              </a:spcBef>
              <a:defRPr i="1" sz="900">
                <a:solidFill>
                  <a:srgbClr val="666666"/>
                </a:solidFill>
                <a:latin typeface="Arial"/>
                <a:ea typeface="Arial"/>
                <a:cs typeface="Arial"/>
                <a:sym typeface="Arial"/>
              </a:defRPr>
            </a:pPr>
          </a:p>
          <a:p>
            <a:pPr marL="338326" indent="-338326" defTabSz="432308">
              <a:spcBef>
                <a:spcPts val="3100"/>
              </a:spcBef>
              <a:defRPr sz="2800"/>
            </a:pPr>
            <a:r>
              <a:t>“The President. It's been a pleasure to meet with Prime Minister Shamir again and to have this opportunity to review with him the important issue of peace in the Middle East. We have a unique relationship with Israel, a relationship of trust, friendship, and shared ideals. I think we can be proud of the achievements that we've made over the last 7 years in giving more substance and dimension to the strong ties between Israel and the United States. In the remainder of my term, we'll continue to work to strengthen those ties.”</a:t>
            </a:r>
          </a:p>
          <a:p>
            <a:pPr lvl="2" marL="1014983" indent="-338327" defTabSz="432308">
              <a:spcBef>
                <a:spcPts val="3100"/>
              </a:spcBef>
              <a:defRPr sz="2800"/>
            </a:pPr>
            <a:r>
              <a:t>The American Presidency Project. </a:t>
            </a:r>
            <a:r>
              <a:rPr u="sng">
                <a:solidFill>
                  <a:srgbClr val="0000FF"/>
                </a:solidFill>
                <a:uFill>
                  <a:solidFill>
                    <a:srgbClr val="0000FF"/>
                  </a:solidFill>
                </a:uFill>
                <a:hlinkClick r:id="rId2" invalidUrl="" action="" tgtFrame="" tooltip="" history="1" highlightClick="0" endSnd="0"/>
              </a:rPr>
              <a:t>presidency.usb.edu</a:t>
            </a:r>
            <a:r>
              <a:t> </a:t>
            </a:r>
          </a:p>
        </p:txBody>
      </p:sp>
    </p:spTree>
  </p:cSld>
  <p:clrMapOvr>
    <a:masterClrMapping/>
  </p:clrMapOvr>
  <p:transition xmlns:p14="http://schemas.microsoft.com/office/powerpoint/2010/main" spd="med" advClick="1" p14:dur="1000"/>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4" name="Shape 164"/>
          <p:cNvSpPr/>
          <p:nvPr>
            <p:ph type="title"/>
          </p:nvPr>
        </p:nvSpPr>
        <p:spPr>
          <a:prstGeom prst="rect">
            <a:avLst/>
          </a:prstGeom>
        </p:spPr>
        <p:txBody>
          <a:bodyPr/>
          <a:lstStyle/>
          <a:p>
            <a:pPr/>
            <a:r>
              <a:t>Relations with U.S.</a:t>
            </a:r>
          </a:p>
        </p:txBody>
      </p:sp>
      <p:sp>
        <p:nvSpPr>
          <p:cNvPr id="165" name="Shape 165"/>
          <p:cNvSpPr/>
          <p:nvPr>
            <p:ph type="body" idx="1"/>
          </p:nvPr>
        </p:nvSpPr>
        <p:spPr>
          <a:prstGeom prst="rect">
            <a:avLst/>
          </a:prstGeom>
        </p:spPr>
        <p:txBody>
          <a:bodyPr/>
          <a:lstStyle/>
          <a:p>
            <a:pPr marL="347472" indent="-347472" algn="ctr" defTabSz="443991">
              <a:spcBef>
                <a:spcPts val="3100"/>
              </a:spcBef>
              <a:defRPr b="1" sz="2888">
                <a:latin typeface="+mj-lt"/>
                <a:ea typeface="+mj-ea"/>
                <a:cs typeface="+mj-cs"/>
                <a:sym typeface="Helvetica"/>
              </a:defRPr>
            </a:pPr>
            <a:r>
              <a:t>News Conference With Israeli PM Yitzhak Shamir April 6, 1989</a:t>
            </a:r>
          </a:p>
          <a:p>
            <a:pPr marL="347472" indent="-347472" defTabSz="443991">
              <a:spcBef>
                <a:spcPts val="3100"/>
              </a:spcBef>
              <a:defRPr sz="2888"/>
            </a:pPr>
            <a:r>
              <a:t>“Prime Minister Shamir and I have had a very productive meeting. My message to him and, through him, to the Government and the people of Israel was clear: We are friends, strategic partners, and allies. And the mutual interests that bind together the people of the United States and Israel are broad and deep. The Prime Minister and I dedicated ourselves to maintaining and, where possible, improving the relationship between our two countries. Both of us are committed to this goal.”</a:t>
            </a:r>
          </a:p>
          <a:p>
            <a:pPr lvl="2" marL="1042416" indent="-347472" defTabSz="443991">
              <a:spcBef>
                <a:spcPts val="3100"/>
              </a:spcBef>
              <a:defRPr sz="2888"/>
            </a:pPr>
            <a:r>
              <a:t>Jewish Virtual Library</a:t>
            </a:r>
          </a:p>
        </p:txBody>
      </p:sp>
    </p:spTree>
  </p:cSld>
  <p:clrMapOvr>
    <a:masterClrMapping/>
  </p:clrMapOvr>
  <p:transition xmlns:p14="http://schemas.microsoft.com/office/powerpoint/2010/main" spd="med" advClick="1" p14:dur="1000"/>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67" name="image2.jpeg"/>
          <p:cNvPicPr>
            <a:picLocks noChangeAspect="1"/>
          </p:cNvPicPr>
          <p:nvPr>
            <p:ph type="pic" idx="13"/>
          </p:nvPr>
        </p:nvPicPr>
        <p:blipFill>
          <a:blip r:embed="rId2">
            <a:extLst/>
          </a:blip>
          <a:srcRect l="581" t="0" r="581" b="0"/>
          <a:stretch>
            <a:fillRect/>
          </a:stretch>
        </p:blipFill>
        <p:spPr>
          <a:xfrm>
            <a:off x="6718300" y="5092700"/>
            <a:ext cx="5334000" cy="3898900"/>
          </a:xfrm>
          <a:prstGeom prst="rect">
            <a:avLst/>
          </a:prstGeom>
        </p:spPr>
      </p:pic>
      <p:pic>
        <p:nvPicPr>
          <p:cNvPr id="168" name="image3.jpeg"/>
          <p:cNvPicPr>
            <a:picLocks noChangeAspect="1"/>
          </p:cNvPicPr>
          <p:nvPr>
            <p:ph type="pic" idx="14"/>
          </p:nvPr>
        </p:nvPicPr>
        <p:blipFill>
          <a:blip r:embed="rId3">
            <a:extLst/>
          </a:blip>
          <a:srcRect l="4442" t="0" r="4442" b="0"/>
          <a:stretch>
            <a:fillRect/>
          </a:stretch>
        </p:blipFill>
        <p:spPr>
          <a:xfrm>
            <a:off x="6718300" y="762000"/>
            <a:ext cx="5334000" cy="3898900"/>
          </a:xfrm>
          <a:prstGeom prst="rect">
            <a:avLst/>
          </a:prstGeom>
        </p:spPr>
      </p:pic>
      <p:pic>
        <p:nvPicPr>
          <p:cNvPr id="169" name="image4.jpeg"/>
          <p:cNvPicPr>
            <a:picLocks noChangeAspect="1"/>
          </p:cNvPicPr>
          <p:nvPr>
            <p:ph type="pic" idx="15"/>
          </p:nvPr>
        </p:nvPicPr>
        <p:blipFill>
          <a:blip r:embed="rId4">
            <a:extLst/>
          </a:blip>
          <a:srcRect l="4034" t="0" r="4034" b="0"/>
          <a:stretch>
            <a:fillRect/>
          </a:stretch>
        </p:blipFill>
        <p:spPr>
          <a:xfrm>
            <a:off x="952498" y="762884"/>
            <a:ext cx="5334004" cy="8229601"/>
          </a:xfrm>
          <a:prstGeom prst="rect">
            <a:avLst/>
          </a:prstGeom>
        </p:spPr>
      </p:pic>
    </p:spTree>
  </p:cSld>
  <p:clrMapOvr>
    <a:masterClrMapping/>
  </p:clrMapOvr>
  <p:transition xmlns:p14="http://schemas.microsoft.com/office/powerpoint/2010/main" spd="med" advClick="1" p14:dur="1000"/>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71" name="image5.jpeg"/>
          <p:cNvPicPr>
            <a:picLocks noChangeAspect="1"/>
          </p:cNvPicPr>
          <p:nvPr>
            <p:ph type="pic" idx="13"/>
          </p:nvPr>
        </p:nvPicPr>
        <p:blipFill>
          <a:blip r:embed="rId2">
            <a:extLst/>
          </a:blip>
          <a:srcRect l="3840" t="0" r="3840" b="0"/>
          <a:stretch>
            <a:fillRect/>
          </a:stretch>
        </p:blipFill>
        <p:spPr>
          <a:xfrm>
            <a:off x="6718300" y="5092700"/>
            <a:ext cx="5334000" cy="3898900"/>
          </a:xfrm>
          <a:prstGeom prst="rect">
            <a:avLst/>
          </a:prstGeom>
        </p:spPr>
      </p:pic>
      <p:pic>
        <p:nvPicPr>
          <p:cNvPr id="172" name="image6.jpeg"/>
          <p:cNvPicPr>
            <a:picLocks noChangeAspect="1"/>
          </p:cNvPicPr>
          <p:nvPr>
            <p:ph type="pic" idx="14"/>
          </p:nvPr>
        </p:nvPicPr>
        <p:blipFill>
          <a:blip r:embed="rId3">
            <a:extLst/>
          </a:blip>
          <a:srcRect l="4470" t="0" r="4470" b="0"/>
          <a:stretch>
            <a:fillRect/>
          </a:stretch>
        </p:blipFill>
        <p:spPr>
          <a:xfrm>
            <a:off x="6718300" y="762000"/>
            <a:ext cx="5334000" cy="3898900"/>
          </a:xfrm>
          <a:prstGeom prst="rect">
            <a:avLst/>
          </a:prstGeom>
        </p:spPr>
      </p:pic>
      <p:pic>
        <p:nvPicPr>
          <p:cNvPr id="173" name="image7.jpeg"/>
          <p:cNvPicPr>
            <a:picLocks noChangeAspect="1"/>
          </p:cNvPicPr>
          <p:nvPr/>
        </p:nvPicPr>
        <p:blipFill>
          <a:blip r:embed="rId4">
            <a:extLst/>
          </a:blip>
          <a:stretch>
            <a:fillRect/>
          </a:stretch>
        </p:blipFill>
        <p:spPr>
          <a:xfrm>
            <a:off x="39883" y="3320646"/>
            <a:ext cx="6560320" cy="4098288"/>
          </a:xfrm>
          <a:prstGeom prst="rect">
            <a:avLst/>
          </a:prstGeom>
          <a:ln w="12700">
            <a:miter lim="400000"/>
          </a:ln>
        </p:spPr>
      </p:pic>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2" name="Shape 122"/>
          <p:cNvSpPr/>
          <p:nvPr>
            <p:ph type="title"/>
          </p:nvPr>
        </p:nvSpPr>
        <p:spPr>
          <a:prstGeom prst="rect">
            <a:avLst/>
          </a:prstGeom>
        </p:spPr>
        <p:txBody>
          <a:bodyPr/>
          <a:lstStyle/>
          <a:p>
            <a:pPr/>
            <a:r>
              <a:t>Background</a:t>
            </a:r>
          </a:p>
        </p:txBody>
      </p:sp>
      <p:sp>
        <p:nvSpPr>
          <p:cNvPr id="123" name="Shape 123"/>
          <p:cNvSpPr/>
          <p:nvPr>
            <p:ph type="body" idx="1"/>
          </p:nvPr>
        </p:nvSpPr>
        <p:spPr>
          <a:prstGeom prst="rect">
            <a:avLst/>
          </a:prstGeom>
        </p:spPr>
        <p:txBody>
          <a:bodyPr/>
          <a:lstStyle/>
          <a:p>
            <a:pPr marL="388620" indent="-388620" defTabSz="496569">
              <a:spcBef>
                <a:spcPts val="3500"/>
              </a:spcBef>
              <a:defRPr sz="3200"/>
            </a:pPr>
            <a:r>
              <a:t>Israel has had several </a:t>
            </a:r>
            <a:r>
              <a:rPr i="1"/>
              <a:t>national unity governments</a:t>
            </a:r>
            <a:r>
              <a:t>, in which major rival parties formed a ruling coalition. </a:t>
            </a:r>
          </a:p>
          <a:p>
            <a:pPr marL="388620" indent="-388620" defTabSz="496569">
              <a:spcBef>
                <a:spcPts val="3500"/>
              </a:spcBef>
              <a:defRPr sz="3200"/>
            </a:pPr>
            <a:r>
              <a:t>Such a coalition was notably formed after the 1984 elections.</a:t>
            </a:r>
          </a:p>
          <a:p>
            <a:pPr lvl="1" marL="777240" indent="-388620" defTabSz="496569">
              <a:spcBef>
                <a:spcPts val="3500"/>
              </a:spcBef>
              <a:defRPr sz="3200"/>
            </a:pPr>
            <a:r>
              <a:t>Inconclusive</a:t>
            </a:r>
          </a:p>
          <a:p>
            <a:pPr lvl="2" marL="1165860" indent="-388619" defTabSz="496569">
              <a:spcBef>
                <a:spcPts val="3500"/>
              </a:spcBef>
              <a:defRPr sz="3200"/>
            </a:pPr>
            <a:r>
              <a:t>domestic politics</a:t>
            </a:r>
          </a:p>
          <a:p>
            <a:pPr lvl="3" marL="1554480" indent="-388619" defTabSz="496569">
              <a:spcBef>
                <a:spcPts val="3500"/>
              </a:spcBef>
              <a:defRPr sz="3200"/>
            </a:pPr>
            <a:r>
              <a:t>South Lebanon </a:t>
            </a:r>
          </a:p>
          <a:p>
            <a:pPr lvl="3" marL="1554480" indent="-388619" defTabSz="496569">
              <a:spcBef>
                <a:spcPts val="3500"/>
              </a:spcBef>
              <a:defRPr sz="3200"/>
            </a:pPr>
            <a:r>
              <a:t>Bus 300 Affair</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5" name="Shape 125"/>
          <p:cNvSpPr/>
          <p:nvPr>
            <p:ph type="title"/>
          </p:nvPr>
        </p:nvSpPr>
        <p:spPr>
          <a:prstGeom prst="rect">
            <a:avLst/>
          </a:prstGeom>
        </p:spPr>
        <p:txBody>
          <a:bodyPr/>
          <a:lstStyle/>
          <a:p>
            <a:pPr/>
            <a:r>
              <a:t>Inconclusive</a:t>
            </a:r>
          </a:p>
        </p:txBody>
      </p:sp>
      <p:sp>
        <p:nvSpPr>
          <p:cNvPr id="126" name="Shape 126"/>
          <p:cNvSpPr/>
          <p:nvPr>
            <p:ph type="body" idx="1"/>
          </p:nvPr>
        </p:nvSpPr>
        <p:spPr>
          <a:prstGeom prst="rect">
            <a:avLst/>
          </a:prstGeom>
        </p:spPr>
        <p:txBody>
          <a:bodyPr/>
          <a:lstStyle/>
          <a:p>
            <a:pPr marL="320037" indent="-320037" defTabSz="408940">
              <a:spcBef>
                <a:spcPts val="2900"/>
              </a:spcBef>
              <a:defRPr sz="2600"/>
            </a:pPr>
            <a:r>
              <a:t>On 23 July 1984 national vote. </a:t>
            </a:r>
          </a:p>
          <a:p>
            <a:pPr marL="320037" indent="-320037" defTabSz="408940">
              <a:spcBef>
                <a:spcPts val="2900"/>
              </a:spcBef>
              <a:defRPr sz="2600"/>
            </a:pPr>
            <a:r>
              <a:t>Voter turnout was 78.8%.</a:t>
            </a:r>
            <a:endParaRPr baseline="31999" sz="700">
              <a:solidFill>
                <a:srgbClr val="0645AD"/>
              </a:solidFill>
            </a:endParaRPr>
          </a:p>
          <a:p>
            <a:pPr marL="320037" indent="-320037" defTabSz="408940">
              <a:spcBef>
                <a:spcPts val="2900"/>
              </a:spcBef>
              <a:defRPr sz="2600"/>
            </a:pPr>
            <a:r>
              <a:t>The results saw the Alignment (old labor bloc) return to being the largest party in the Knesset, </a:t>
            </a:r>
          </a:p>
          <a:p>
            <a:pPr lvl="1" marL="640079" indent="-320037" defTabSz="408940">
              <a:spcBef>
                <a:spcPts val="2900"/>
              </a:spcBef>
              <a:defRPr sz="2600"/>
            </a:pPr>
            <a:r>
              <a:t>a status since 1977. </a:t>
            </a:r>
          </a:p>
          <a:p>
            <a:pPr marL="320037" indent="-320037" defTabSz="408940">
              <a:spcBef>
                <a:spcPts val="2900"/>
              </a:spcBef>
              <a:defRPr sz="2600"/>
            </a:pPr>
            <a:r>
              <a:t>However, the party could not form a government with any of the smaller parties. </a:t>
            </a:r>
          </a:p>
          <a:p>
            <a:pPr lvl="1" marL="640079" indent="-320037" defTabSz="408940">
              <a:spcBef>
                <a:spcPts val="2900"/>
              </a:spcBef>
              <a:defRPr sz="2600"/>
            </a:pPr>
            <a:r>
              <a:t>Result was a national unity government with Likud, </a:t>
            </a:r>
          </a:p>
          <a:p>
            <a:pPr lvl="1" marL="640079" indent="-320037" defTabSz="408940">
              <a:spcBef>
                <a:spcPts val="2900"/>
              </a:spcBef>
              <a:defRPr sz="2600"/>
            </a:pPr>
            <a:r>
              <a:t>both party leaders, Shimon Peres and Yitzhak Shamir, holding the post of Prime Minister for two years each.</a:t>
            </a: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8" name="Shape 128"/>
          <p:cNvSpPr/>
          <p:nvPr>
            <p:ph type="body" idx="1"/>
          </p:nvPr>
        </p:nvSpPr>
        <p:spPr>
          <a:prstGeom prst="rect">
            <a:avLst/>
          </a:prstGeom>
        </p:spPr>
        <p:txBody>
          <a:bodyPr/>
          <a:lstStyle/>
          <a:p>
            <a:pPr marL="324611" indent="-324611" defTabSz="414780">
              <a:spcBef>
                <a:spcPts val="2900"/>
              </a:spcBef>
              <a:defRPr sz="2600"/>
            </a:pPr>
            <a:r>
              <a:t>Both the Alignment (44) and Likud (41) won over 40 seats each, but neither side could form a stand-alone coalition.</a:t>
            </a:r>
          </a:p>
          <a:p>
            <a:pPr marL="324611" indent="-324611" defTabSz="414780">
              <a:spcBef>
                <a:spcPts val="2900"/>
              </a:spcBef>
              <a:defRPr sz="2600"/>
            </a:pPr>
            <a:r>
              <a:t>The resulting national unity government was together with the </a:t>
            </a:r>
          </a:p>
          <a:p>
            <a:pPr marL="324611" indent="-324611" defTabSz="414780">
              <a:spcBef>
                <a:spcPts val="2900"/>
              </a:spcBef>
              <a:defRPr sz="2600"/>
            </a:pPr>
            <a:r>
              <a:t>National Religious Party, (religious Zionist movement)</a:t>
            </a:r>
          </a:p>
          <a:p>
            <a:pPr marL="324611" indent="-324611" defTabSz="414780">
              <a:spcBef>
                <a:spcPts val="2900"/>
              </a:spcBef>
              <a:defRPr sz="2600"/>
            </a:pPr>
            <a:r>
              <a:t>Agudat Yisreal, (‘Union of Israel’/Hasidic/Haredi)</a:t>
            </a:r>
          </a:p>
          <a:p>
            <a:pPr marL="324611" indent="-324611" defTabSz="414780">
              <a:spcBef>
                <a:spcPts val="2900"/>
              </a:spcBef>
              <a:defRPr sz="2600"/>
            </a:pPr>
            <a:r>
              <a:t>Shas, (‘Guards of the Torah’/Haredi Sephardic and Mizrahi)</a:t>
            </a:r>
          </a:p>
          <a:p>
            <a:pPr marL="324611" indent="-324611" defTabSz="414780">
              <a:spcBef>
                <a:spcPts val="2900"/>
              </a:spcBef>
              <a:defRPr sz="2600"/>
            </a:pPr>
            <a:r>
              <a:t>Morasha, (‘Heritage’/religious)</a:t>
            </a:r>
          </a:p>
          <a:p>
            <a:pPr marL="324611" indent="-324611" defTabSz="414780">
              <a:spcBef>
                <a:spcPts val="2900"/>
              </a:spcBef>
              <a:defRPr sz="2600"/>
            </a:pPr>
            <a:r>
              <a:t>Shinui (‘Change’/secular and liberal economic) </a:t>
            </a:r>
          </a:p>
          <a:p>
            <a:pPr marL="324611" indent="-324611" defTabSz="414780">
              <a:spcBef>
                <a:spcPts val="2900"/>
              </a:spcBef>
              <a:defRPr sz="2600"/>
            </a:pPr>
            <a:r>
              <a:t>Ometz, (‘Courage’/right-wing)</a:t>
            </a:r>
          </a:p>
          <a:p>
            <a:pPr marL="324611" indent="-324611" defTabSz="414780">
              <a:spcBef>
                <a:spcPts val="2900"/>
              </a:spcBef>
              <a:defRPr sz="2600"/>
            </a:pPr>
            <a:r>
              <a:t>Together they held 97 of the 120 seats in the Knesset.</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0" name="Shape 130"/>
          <p:cNvSpPr/>
          <p:nvPr>
            <p:ph type="title"/>
          </p:nvPr>
        </p:nvSpPr>
        <p:spPr>
          <a:prstGeom prst="rect">
            <a:avLst/>
          </a:prstGeom>
        </p:spPr>
        <p:txBody>
          <a:bodyPr/>
          <a:lstStyle>
            <a:lvl1pPr defTabSz="484886">
              <a:defRPr sz="6600"/>
            </a:lvl1pPr>
          </a:lstStyle>
          <a:p>
            <a:pPr/>
            <a:r>
              <a:t>Is this anyway to run a nation?</a:t>
            </a:r>
          </a:p>
        </p:txBody>
      </p:sp>
      <p:sp>
        <p:nvSpPr>
          <p:cNvPr id="131" name="Shape 131"/>
          <p:cNvSpPr/>
          <p:nvPr>
            <p:ph type="body" idx="1"/>
          </p:nvPr>
        </p:nvSpPr>
        <p:spPr>
          <a:prstGeom prst="rect">
            <a:avLst/>
          </a:prstGeom>
        </p:spPr>
        <p:txBody>
          <a:bodyPr/>
          <a:lstStyle/>
          <a:p>
            <a:pPr marL="310392" indent="-310392" defTabSz="396613">
              <a:spcBef>
                <a:spcPts val="2700"/>
              </a:spcBef>
              <a:defRPr sz="2500"/>
            </a:pPr>
            <a:r>
              <a:t>Shamir. His failure to stabilize Israel's inflationary economy and to suggest a solution to the quagmire of Lebanon led to an indecisive election in 1984, after which a national unity government was formed between his Likud party and the Alignment led by Shimon Peres. </a:t>
            </a:r>
          </a:p>
          <a:p>
            <a:pPr marL="310392" indent="-310392" defTabSz="396613">
              <a:spcBef>
                <a:spcPts val="2700"/>
              </a:spcBef>
              <a:defRPr sz="2500"/>
            </a:pPr>
            <a:r>
              <a:t>As part of the agreement, Peres held the post of Prime Minister until September 1986, when Shamir took over.</a:t>
            </a:r>
          </a:p>
          <a:p>
            <a:pPr marL="310392" indent="-310392" defTabSz="396613">
              <a:spcBef>
                <a:spcPts val="2700"/>
              </a:spcBef>
              <a:defRPr sz="2500"/>
            </a:pPr>
            <a:r>
              <a:t>Shamir remained reluctant to change the status quo in Israel's relations with its Arab neighbors, and blocked Peres's initiative to promote a regional peace conference as agreed in 1987 with King Hussein of Jordan in the London Agreement. </a:t>
            </a:r>
          </a:p>
          <a:p>
            <a:pPr marL="310392" indent="-310392" defTabSz="396613">
              <a:spcBef>
                <a:spcPts val="2700"/>
              </a:spcBef>
              <a:defRPr sz="2500"/>
            </a:pPr>
            <a:r>
              <a:t>Re-elected in 1988, Shamir and Peres formed a new coalition government until “the dirty trick" of 1990, when the Alignment left the government, leaving Shamir with a narrow right-wing coalition.</a:t>
            </a: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3" name="Shape 133"/>
          <p:cNvSpPr/>
          <p:nvPr>
            <p:ph type="title"/>
          </p:nvPr>
        </p:nvSpPr>
        <p:spPr>
          <a:prstGeom prst="rect">
            <a:avLst/>
          </a:prstGeom>
        </p:spPr>
        <p:txBody>
          <a:bodyPr/>
          <a:lstStyle>
            <a:lvl1pPr defTabSz="484886">
              <a:defRPr sz="6600"/>
            </a:lvl1pPr>
          </a:lstStyle>
          <a:p>
            <a:pPr/>
            <a:r>
              <a:t>Is this anyway to run a nation?</a:t>
            </a:r>
          </a:p>
        </p:txBody>
      </p:sp>
      <p:sp>
        <p:nvSpPr>
          <p:cNvPr id="134" name="Shape 134"/>
          <p:cNvSpPr/>
          <p:nvPr>
            <p:ph type="body" idx="1"/>
          </p:nvPr>
        </p:nvSpPr>
        <p:spPr>
          <a:prstGeom prst="rect">
            <a:avLst/>
          </a:prstGeom>
        </p:spPr>
        <p:txBody>
          <a:bodyPr/>
          <a:lstStyle/>
          <a:p>
            <a:pPr marL="235366" indent="-235366" defTabSz="300746">
              <a:spcBef>
                <a:spcPts val="2100"/>
              </a:spcBef>
              <a:defRPr sz="1900"/>
            </a:pPr>
            <a:r>
              <a:t>Simon Peres finally succeeded Rabin as Labor party leader prior to the 1977 elections.</a:t>
            </a:r>
          </a:p>
          <a:p>
            <a:pPr marL="235366" indent="-235366" defTabSz="300746">
              <a:spcBef>
                <a:spcPts val="2100"/>
              </a:spcBef>
              <a:defRPr sz="1900"/>
            </a:pPr>
            <a:r>
              <a:t>Peres led the Alignment to its first ever electoral defeat, when Likud won sufficient seats to form a coalition that excluded the left. </a:t>
            </a:r>
          </a:p>
          <a:p>
            <a:pPr marL="235366" indent="-235366" defTabSz="300746">
              <a:spcBef>
                <a:spcPts val="2100"/>
              </a:spcBef>
              <a:defRPr sz="1900"/>
            </a:pPr>
            <a:r>
              <a:t>After only a month on top, Peres assumed the role of opposition leader. </a:t>
            </a:r>
          </a:p>
          <a:p>
            <a:pPr marL="235366" indent="-235366" defTabSz="300746">
              <a:spcBef>
                <a:spcPts val="2100"/>
              </a:spcBef>
              <a:defRPr sz="1900"/>
            </a:pPr>
            <a:r>
              <a:t>After turning back a comeback bid by Rabin in 1980 Peres led his party to another, narrower, loss in the 1981 elections. In the 1984 elections, the Alignment won more seats than any other party </a:t>
            </a:r>
          </a:p>
          <a:p>
            <a:pPr lvl="1" marL="591981" indent="-235366" defTabSz="300746">
              <a:spcBef>
                <a:spcPts val="2100"/>
              </a:spcBef>
              <a:defRPr sz="1900"/>
            </a:pPr>
            <a:r>
              <a:t>However, they failed to achieve the majority of 61 mandates needed to form a left-wing coalition. </a:t>
            </a:r>
          </a:p>
          <a:p>
            <a:pPr marL="235366" indent="-235366" defTabSz="300746">
              <a:spcBef>
                <a:spcPts val="2100"/>
              </a:spcBef>
              <a:defRPr sz="1900"/>
            </a:pPr>
            <a:r>
              <a:t>Alignment and Likud agreed to a rather unusual "rotation" arrangement. </a:t>
            </a:r>
          </a:p>
          <a:p>
            <a:pPr lvl="1" marL="591981" indent="-235366" defTabSz="300746">
              <a:spcBef>
                <a:spcPts val="2100"/>
              </a:spcBef>
              <a:defRPr sz="1900"/>
            </a:pPr>
            <a:r>
              <a:t>Unity government, that had Peres as Prime Minister and Likud leader Yitzhak Shamir would be Foreign Minister. This rotated after two years.</a:t>
            </a:r>
          </a:p>
          <a:p>
            <a:pPr lvl="2" marL="948598" indent="-235366" defTabSz="300746">
              <a:spcBef>
                <a:spcPts val="2100"/>
              </a:spcBef>
              <a:defRPr sz="1900"/>
            </a:pPr>
            <a:r>
              <a:t>‘Peace with Palestinians and with Jordan affected by this arrangement’.</a:t>
            </a:r>
          </a:p>
          <a:p>
            <a:pPr lvl="2" marL="948598" indent="-235366" defTabSz="300746">
              <a:spcBef>
                <a:spcPts val="2100"/>
              </a:spcBef>
              <a:defRPr sz="1900"/>
            </a:pPr>
            <a:r>
              <a:t>George Schultz memoir “Turmoil and Triumph” </a:t>
            </a: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6" name="Shape 136"/>
          <p:cNvSpPr/>
          <p:nvPr>
            <p:ph type="body" idx="1"/>
          </p:nvPr>
        </p:nvSpPr>
        <p:spPr>
          <a:prstGeom prst="rect">
            <a:avLst/>
          </a:prstGeom>
        </p:spPr>
        <p:txBody>
          <a:bodyPr/>
          <a:lstStyle/>
          <a:p>
            <a:pPr marL="356615" indent="-356615" defTabSz="455673">
              <a:spcBef>
                <a:spcPts val="3200"/>
              </a:spcBef>
              <a:defRPr sz="2900"/>
            </a:pPr>
            <a:r>
              <a:t>More unique to this agreement was the creation of a ten-seat inner cabinet divided equally between Labor and Likud.</a:t>
            </a:r>
          </a:p>
          <a:p>
            <a:pPr marL="356615" indent="-356615" defTabSz="455673">
              <a:spcBef>
                <a:spcPts val="3200"/>
              </a:spcBef>
              <a:defRPr sz="2900"/>
            </a:pPr>
            <a:r>
              <a:t> Ensured that each party could block, if necessary, the initiative of the other. </a:t>
            </a:r>
          </a:p>
          <a:p>
            <a:pPr marL="356615" indent="-356615" defTabSz="455673">
              <a:spcBef>
                <a:spcPts val="3200"/>
              </a:spcBef>
              <a:defRPr sz="2900"/>
            </a:pPr>
            <a:r>
              <a:t>In September 1984, the new government assumed office with 97 MKs. </a:t>
            </a:r>
          </a:p>
          <a:p>
            <a:pPr marL="356615" indent="-356615" defTabSz="455673">
              <a:spcBef>
                <a:spcPts val="3200"/>
              </a:spcBef>
              <a:defRPr sz="2900"/>
            </a:pPr>
            <a:r>
              <a:t>The government addressed important issues as </a:t>
            </a:r>
          </a:p>
          <a:p>
            <a:pPr lvl="1" marL="713230" indent="-356615" defTabSz="455673">
              <a:spcBef>
                <a:spcPts val="3200"/>
              </a:spcBef>
              <a:defRPr sz="2900"/>
            </a:pPr>
            <a:r>
              <a:t>withdrawing Israeli troops from most of southern Lebanon to a narrow "security zone" along the border and</a:t>
            </a:r>
          </a:p>
          <a:p>
            <a:pPr lvl="1" marL="713230" indent="-356615" defTabSz="455673">
              <a:spcBef>
                <a:spcPts val="3200"/>
              </a:spcBef>
              <a:defRPr sz="2900"/>
            </a:pPr>
            <a:r>
              <a:t>an economic crisis that included 500 percent annual inflation.</a:t>
            </a:r>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8" name="Shape 138"/>
          <p:cNvSpPr/>
          <p:nvPr>
            <p:ph type="body" idx="1"/>
          </p:nvPr>
        </p:nvSpPr>
        <p:spPr>
          <a:prstGeom prst="rect">
            <a:avLst/>
          </a:prstGeom>
        </p:spPr>
        <p:txBody>
          <a:bodyPr/>
          <a:lstStyle/>
          <a:p>
            <a:pPr marL="333756" indent="-333756" defTabSz="426466">
              <a:spcBef>
                <a:spcPts val="3000"/>
              </a:spcBef>
              <a:defRPr sz="2700"/>
            </a:pPr>
            <a:r>
              <a:t>The November 1988 elections resulted once again in a political deadlock. </a:t>
            </a:r>
          </a:p>
          <a:p>
            <a:pPr lvl="1" marL="667512" indent="-333756" defTabSz="426466">
              <a:spcBef>
                <a:spcPts val="3000"/>
              </a:spcBef>
              <a:defRPr sz="2700"/>
            </a:pPr>
            <a:r>
              <a:t>Labor won 39 seats -- down 5 from the previous Knesset.</a:t>
            </a:r>
          </a:p>
          <a:p>
            <a:pPr lvl="1" marL="667512" indent="-333756" defTabSz="426466">
              <a:spcBef>
                <a:spcPts val="3000"/>
              </a:spcBef>
              <a:defRPr sz="2700"/>
            </a:pPr>
            <a:r>
              <a:t>Likud won 40-seats and held just one fewer seat than in the previous Knesset. </a:t>
            </a:r>
          </a:p>
          <a:p>
            <a:pPr marL="333756" indent="-333756" defTabSz="426466">
              <a:spcBef>
                <a:spcPts val="3000"/>
              </a:spcBef>
              <a:defRPr sz="2700"/>
            </a:pPr>
            <a:r>
              <a:t>Labor and Likud blocs both made abortive attempts to construct coalitions with the religious parties (Shas, NRP, Degel Hatorah, and Tehiya) who collectively held 18 seats, almost enough to give either bloc the required majority. </a:t>
            </a:r>
          </a:p>
          <a:p>
            <a:pPr marL="333756" indent="-333756" defTabSz="426466">
              <a:spcBef>
                <a:spcPts val="3000"/>
              </a:spcBef>
              <a:defRPr sz="2700"/>
            </a:pPr>
            <a:r>
              <a:t>Ultimately, Labor and Likud chose to adopt another power-sharing arrangement, but unlike in 1984, the poll results enabled Shamir to become prime minister with Peres as foreign minister without rotation.</a:t>
            </a: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0" name="Shape 140"/>
          <p:cNvSpPr/>
          <p:nvPr>
            <p:ph type="title"/>
          </p:nvPr>
        </p:nvSpPr>
        <p:spPr>
          <a:prstGeom prst="rect">
            <a:avLst/>
          </a:prstGeom>
        </p:spPr>
        <p:txBody>
          <a:bodyPr/>
          <a:lstStyle>
            <a:lvl1pPr defTabSz="484886">
              <a:defRPr sz="6600"/>
            </a:lvl1pPr>
          </a:lstStyle>
          <a:p>
            <a:pPr/>
            <a:r>
              <a:t>Is this anyway to run a nation?</a:t>
            </a:r>
          </a:p>
        </p:txBody>
      </p:sp>
      <p:sp>
        <p:nvSpPr>
          <p:cNvPr id="141" name="Shape 141"/>
          <p:cNvSpPr/>
          <p:nvPr>
            <p:ph type="body" idx="1"/>
          </p:nvPr>
        </p:nvSpPr>
        <p:spPr>
          <a:prstGeom prst="rect">
            <a:avLst/>
          </a:prstGeom>
        </p:spPr>
        <p:txBody>
          <a:bodyPr/>
          <a:lstStyle/>
          <a:p>
            <a:pPr marL="242315" indent="-242315" defTabSz="309624">
              <a:spcBef>
                <a:spcPts val="2200"/>
              </a:spcBef>
              <a:defRPr sz="2000"/>
            </a:pPr>
            <a:r>
              <a:t>In May 1989, the Shamir government presented plans to proceed with negotiations concerning Palestinian autonomy, and the fabric of the coalition began to unravel. </a:t>
            </a:r>
          </a:p>
          <a:p>
            <a:pPr marL="242315" indent="-242315" defTabSz="309624">
              <a:spcBef>
                <a:spcPts val="2200"/>
              </a:spcBef>
              <a:defRPr sz="2000"/>
            </a:pPr>
            <a:r>
              <a:t>Labor Party leader Peres -- upset that Shamir would not comply with U.S. secretary of state James Baker's more ambitious peace initiative -- toppled the government with the support of religious parties disgruntled by domestic and finance issues. </a:t>
            </a:r>
          </a:p>
          <a:p>
            <a:pPr marL="242315" indent="-242315" defTabSz="309624">
              <a:spcBef>
                <a:spcPts val="2200"/>
              </a:spcBef>
              <a:defRPr sz="2000"/>
            </a:pPr>
            <a:r>
              <a:t>On March 15, 1990, they together executed the first --and to date, only successful -- no-confidence motion against a national unity government, a maneuver later named by Peres rival Yitzhak Rabin "the stinking trick.” (dirty trick) </a:t>
            </a:r>
          </a:p>
          <a:p>
            <a:pPr marL="242315" indent="-242315" defTabSz="309624">
              <a:spcBef>
                <a:spcPts val="2200"/>
              </a:spcBef>
              <a:defRPr sz="2000"/>
            </a:pPr>
            <a:r>
              <a:t>Israeli President Chaim Herzog nominated Peres to succeed Shamir, but Peres failed to form a narrow Labor-religious coalition. </a:t>
            </a:r>
          </a:p>
          <a:p>
            <a:pPr marL="242315" indent="-242315" defTabSz="309624">
              <a:spcBef>
                <a:spcPts val="2200"/>
              </a:spcBef>
              <a:defRPr sz="2000"/>
            </a:pPr>
            <a:r>
              <a:t>Instead, Shamir received the approval from Herzog and swiftly assembled his own government comprising Likud, Party for Advancing the Zionist Idea, and the religious parties (NRP, Shas, Agudat Yisrael, and Degel Hatorah). </a:t>
            </a:r>
          </a:p>
          <a:p>
            <a:pPr marL="242315" indent="-242315" defTabSz="309624">
              <a:spcBef>
                <a:spcPts val="2200"/>
              </a:spcBef>
              <a:defRPr sz="2000"/>
            </a:pPr>
            <a:r>
              <a:t>On June 11, 1990, a narrow majority of 62 Knesset members approved of the new Shamir government, which lasted two years until the required elections in 1992.</a:t>
            </a:r>
          </a:p>
        </p:txBody>
      </p:sp>
    </p:spTree>
  </p:cSld>
  <p:clrMapOvr>
    <a:masterClrMapping/>
  </p:clrMapOvr>
  <p:transition xmlns:p14="http://schemas.microsoft.com/office/powerpoint/2010/main" spd="med" advClick="1" p14:dur="1000"/>
</p:sld>
</file>

<file path=ppt/theme/theme1.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A7A7A7"/>
      </a:dk2>
      <a:lt2>
        <a:srgbClr val="535353"/>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a:ea typeface="Helvetica"/>
        <a:cs typeface="Helvetica"/>
      </a:majorFont>
      <a:minorFont>
        <a:latin typeface="Helvetica Neue"/>
        <a:ea typeface="Helvetica Neue"/>
        <a:cs typeface="Helvetica Neue"/>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A7A7A7"/>
      </a:dk2>
      <a:lt2>
        <a:srgbClr val="535353"/>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a:ea typeface="Helvetica"/>
        <a:cs typeface="Helvetica"/>
      </a:majorFont>
      <a:minorFont>
        <a:latin typeface="Helvetica Neue"/>
        <a:ea typeface="Helvetica Neue"/>
        <a:cs typeface="Helvetica Neue"/>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