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2" r:id="rId8"/>
    <p:sldId id="263" r:id="rId9"/>
    <p:sldId id="267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33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59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94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26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74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22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83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64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37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27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06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35F4E-DB42-41D1-B737-4E475B20A680}" type="datetimeFigureOut">
              <a:rPr lang="cs-CZ" smtClean="0"/>
              <a:t>20.11.2018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755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Enronmentální</a:t>
            </a:r>
            <a:r>
              <a:rPr lang="cs-CZ" dirty="0" smtClean="0"/>
              <a:t> politické strany a hnutí ve </a:t>
            </a:r>
            <a:r>
              <a:rPr lang="cs-CZ" dirty="0" smtClean="0"/>
              <a:t>Francii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20.11.2018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243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20852"/>
            <a:ext cx="10515600" cy="1325563"/>
          </a:xfrm>
        </p:spPr>
        <p:txBody>
          <a:bodyPr/>
          <a:lstStyle/>
          <a:p>
            <a:r>
              <a:rPr lang="cs-CZ" dirty="0" smtClean="0"/>
              <a:t>Hlavní </a:t>
            </a:r>
            <a:r>
              <a:rPr lang="cs-CZ" dirty="0" smtClean="0"/>
              <a:t>znaky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1971"/>
            <a:ext cx="10515600" cy="552796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základní charakteristikou je velká nejednotnost, heterogenita, velké množství </a:t>
            </a:r>
            <a:r>
              <a:rPr lang="cs-CZ" dirty="0" smtClean="0"/>
              <a:t>konkurujících stran </a:t>
            </a:r>
            <a:endParaRPr lang="cs-CZ" dirty="0"/>
          </a:p>
          <a:p>
            <a:pPr lvl="0"/>
            <a:r>
              <a:rPr lang="cs-CZ" dirty="0"/>
              <a:t>pochází z protestních hnutí (Přátelé Země, Greenpeace)</a:t>
            </a:r>
          </a:p>
          <a:p>
            <a:pPr lvl="0"/>
            <a:r>
              <a:rPr lang="cs-CZ" dirty="0"/>
              <a:t>první náznaky politické </a:t>
            </a:r>
            <a:r>
              <a:rPr lang="cs-CZ" dirty="0" smtClean="0"/>
              <a:t>angažovanosti, 70. roky jako post </a:t>
            </a:r>
            <a:r>
              <a:rPr lang="cs-CZ" dirty="0"/>
              <a:t>revolucionáři roku 1968</a:t>
            </a:r>
          </a:p>
          <a:p>
            <a:pPr lvl="0"/>
            <a:r>
              <a:rPr lang="cs-CZ" dirty="0"/>
              <a:t>potíž vystoupení z NATO, sebrali jim vítr z plachet </a:t>
            </a:r>
          </a:p>
          <a:p>
            <a:pPr lvl="0"/>
            <a:r>
              <a:rPr lang="cs-CZ" dirty="0"/>
              <a:t>hájení </a:t>
            </a:r>
            <a:r>
              <a:rPr lang="cs-CZ" dirty="0" err="1"/>
              <a:t>postmateriálních</a:t>
            </a:r>
            <a:r>
              <a:rPr lang="cs-CZ" dirty="0"/>
              <a:t> hodnot, rovnoprávnosti apod. </a:t>
            </a:r>
          </a:p>
          <a:p>
            <a:pPr lvl="0"/>
            <a:r>
              <a:rPr lang="cs-CZ" dirty="0"/>
              <a:t>kandidatura v rámci prezidentských voleb 1974 – René </a:t>
            </a:r>
            <a:r>
              <a:rPr lang="cs-CZ" dirty="0" err="1"/>
              <a:t>Dumont</a:t>
            </a:r>
            <a:r>
              <a:rPr lang="cs-CZ" dirty="0"/>
              <a:t>, zisk 1,3% hlasů</a:t>
            </a:r>
          </a:p>
          <a:p>
            <a:pPr lvl="0"/>
            <a:r>
              <a:rPr lang="cs-CZ" dirty="0"/>
              <a:t>v 70. letech </a:t>
            </a:r>
            <a:r>
              <a:rPr lang="cs-CZ" dirty="0" smtClean="0"/>
              <a:t>existují</a:t>
            </a:r>
            <a:r>
              <a:rPr lang="cs-CZ" dirty="0"/>
              <a:t>, ale </a:t>
            </a:r>
            <a:r>
              <a:rPr lang="cs-CZ" dirty="0" smtClean="0"/>
              <a:t>bez pevná struktury, </a:t>
            </a:r>
            <a:r>
              <a:rPr lang="cs-CZ" dirty="0"/>
              <a:t>ta vzniká až v roce 1984, </a:t>
            </a:r>
            <a:endParaRPr lang="cs-CZ" dirty="0" smtClean="0"/>
          </a:p>
          <a:p>
            <a:pPr lvl="0"/>
            <a:r>
              <a:rPr lang="cs-CZ" dirty="0" err="1" smtClean="0"/>
              <a:t>Brice</a:t>
            </a:r>
            <a:r>
              <a:rPr lang="cs-CZ" dirty="0" smtClean="0"/>
              <a:t> </a:t>
            </a:r>
            <a:r>
              <a:rPr lang="cs-CZ" dirty="0" err="1"/>
              <a:t>Lalonde</a:t>
            </a:r>
            <a:r>
              <a:rPr lang="cs-CZ" dirty="0"/>
              <a:t> je však mimo stranu a bojuje proti </a:t>
            </a:r>
            <a:r>
              <a:rPr lang="cs-CZ" dirty="0" smtClean="0"/>
              <a:t>ni, mluvčí Fr. pobočky </a:t>
            </a:r>
            <a:r>
              <a:rPr lang="cs-CZ" dirty="0"/>
              <a:t>Přátelé země, prezidentský kandidát 1981 </a:t>
            </a:r>
          </a:p>
          <a:p>
            <a:pPr lvl="0"/>
            <a:r>
              <a:rPr lang="cs-CZ" dirty="0"/>
              <a:t>dalším proudem jsou </a:t>
            </a:r>
            <a:r>
              <a:rPr lang="cs-CZ" dirty="0" err="1"/>
              <a:t>alsasští</a:t>
            </a:r>
            <a:r>
              <a:rPr lang="cs-CZ" dirty="0"/>
              <a:t> protinukleární bojovníci - Ekologie a přežití</a:t>
            </a:r>
          </a:p>
          <a:p>
            <a:pPr lvl="0"/>
            <a:r>
              <a:rPr lang="cs-CZ" dirty="0" err="1"/>
              <a:t>Antion</a:t>
            </a:r>
            <a:r>
              <a:rPr lang="cs-CZ" dirty="0"/>
              <a:t> </a:t>
            </a:r>
            <a:r>
              <a:rPr lang="cs-CZ" dirty="0" err="1"/>
              <a:t>Waechter</a:t>
            </a:r>
            <a:r>
              <a:rPr lang="cs-CZ" dirty="0"/>
              <a:t> – 1978 9,5% hlasů v Alsasku, </a:t>
            </a:r>
            <a:endParaRPr lang="cs-CZ" dirty="0" smtClean="0"/>
          </a:p>
          <a:p>
            <a:pPr lvl="0"/>
            <a:r>
              <a:rPr lang="cs-CZ" dirty="0" smtClean="0"/>
              <a:t>1986 </a:t>
            </a:r>
            <a:r>
              <a:rPr lang="cs-CZ" dirty="0"/>
              <a:t>jde do čela hnutí, nesouhlasí se spoluprací s další stranou </a:t>
            </a:r>
            <a:r>
              <a:rPr lang="cs-CZ" dirty="0" smtClean="0"/>
              <a:t>  </a:t>
            </a:r>
            <a:endParaRPr lang="cs-CZ" dirty="0"/>
          </a:p>
          <a:p>
            <a:pPr lvl="0"/>
            <a:r>
              <a:rPr lang="cs-CZ" dirty="0"/>
              <a:t>v sedmdesátých letech a cca do roku 1986 je možné najít na francouzské scéně celou řadu zelených kandidátek, které však nemají dlouhodobého trvání (Ekologie dnes, Paříž a ekologie, Ekologie a feminismus aj.)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907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Les </a:t>
            </a:r>
            <a:r>
              <a:rPr lang="cs-CZ" dirty="0" err="1" smtClean="0"/>
              <a:t>Verts</a:t>
            </a:r>
            <a:r>
              <a:rPr lang="cs-CZ" dirty="0" smtClean="0"/>
              <a:t> – Zelení 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9542"/>
            <a:ext cx="10515600" cy="513726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klasické zelená evropská strana, spolupracující se socialisty </a:t>
            </a:r>
            <a:r>
              <a:rPr lang="cs-CZ" dirty="0" smtClean="0"/>
              <a:t>vládní </a:t>
            </a:r>
            <a:r>
              <a:rPr lang="cs-CZ" dirty="0"/>
              <a:t>koalice </a:t>
            </a:r>
            <a:r>
              <a:rPr lang="cs-CZ" dirty="0" smtClean="0"/>
              <a:t>97 </a:t>
            </a:r>
            <a:r>
              <a:rPr lang="cs-CZ" dirty="0"/>
              <a:t>– 02</a:t>
            </a:r>
          </a:p>
          <a:p>
            <a:pPr lvl="0"/>
            <a:r>
              <a:rPr lang="cs-CZ" dirty="0"/>
              <a:t>vznikají spojením </a:t>
            </a:r>
            <a:r>
              <a:rPr lang="cs-CZ" dirty="0" smtClean="0"/>
              <a:t>dvou menších </a:t>
            </a:r>
            <a:r>
              <a:rPr lang="cs-CZ" dirty="0"/>
              <a:t>subjektů v roce 1984 z důvodu kandidatury do EP, </a:t>
            </a:r>
            <a:endParaRPr lang="cs-CZ" dirty="0" smtClean="0"/>
          </a:p>
          <a:p>
            <a:pPr lvl="0"/>
            <a:r>
              <a:rPr lang="cs-CZ" dirty="0" smtClean="0"/>
              <a:t>3,4</a:t>
            </a:r>
            <a:r>
              <a:rPr lang="cs-CZ" dirty="0"/>
              <a:t>%, ale v Alsasku například více než 10% </a:t>
            </a:r>
          </a:p>
          <a:p>
            <a:pPr lvl="0"/>
            <a:r>
              <a:rPr lang="cs-CZ" dirty="0" smtClean="0"/>
              <a:t>hlavním </a:t>
            </a:r>
            <a:r>
              <a:rPr lang="cs-CZ" dirty="0"/>
              <a:t>představitelem do cca druhé poloviny 80 let byl </a:t>
            </a:r>
            <a:r>
              <a:rPr lang="cs-CZ" dirty="0" err="1"/>
              <a:t>Brice</a:t>
            </a:r>
            <a:r>
              <a:rPr lang="cs-CZ" dirty="0"/>
              <a:t> </a:t>
            </a:r>
            <a:r>
              <a:rPr lang="cs-CZ" dirty="0" err="1"/>
              <a:t>Lalonde</a:t>
            </a:r>
            <a:endParaRPr lang="cs-CZ" dirty="0"/>
          </a:p>
          <a:p>
            <a:pPr lvl="0"/>
            <a:r>
              <a:rPr lang="cs-CZ" dirty="0"/>
              <a:t>nedokáží využít situace po potopení </a:t>
            </a:r>
            <a:r>
              <a:rPr lang="cs-CZ" dirty="0" err="1"/>
              <a:t>Rainbow</a:t>
            </a:r>
            <a:r>
              <a:rPr lang="cs-CZ" dirty="0"/>
              <a:t> </a:t>
            </a:r>
            <a:r>
              <a:rPr lang="cs-CZ" dirty="0" err="1"/>
              <a:t>Warrior</a:t>
            </a:r>
            <a:r>
              <a:rPr lang="cs-CZ" dirty="0"/>
              <a:t> I. na novém Zélandu</a:t>
            </a:r>
          </a:p>
          <a:p>
            <a:pPr lvl="0"/>
            <a:r>
              <a:rPr lang="cs-CZ" dirty="0" smtClean="0"/>
              <a:t>Stejná situace - </a:t>
            </a:r>
            <a:r>
              <a:rPr lang="cs-CZ" dirty="0"/>
              <a:t>Černobylu </a:t>
            </a:r>
            <a:endParaRPr lang="cs-CZ" dirty="0" smtClean="0"/>
          </a:p>
          <a:p>
            <a:pPr lvl="0"/>
            <a:r>
              <a:rPr lang="cs-CZ" dirty="0" err="1" smtClean="0"/>
              <a:t>vvystupují</a:t>
            </a:r>
            <a:r>
              <a:rPr lang="cs-CZ" dirty="0" smtClean="0"/>
              <a:t> </a:t>
            </a:r>
            <a:r>
              <a:rPr lang="cs-CZ" dirty="0"/>
              <a:t>jen jako jedna z protestujících frakcí mezi anarchisty a </a:t>
            </a:r>
            <a:r>
              <a:rPr lang="cs-CZ" dirty="0" smtClean="0"/>
              <a:t>trockisty</a:t>
            </a:r>
            <a:endParaRPr lang="cs-CZ" dirty="0"/>
          </a:p>
          <a:p>
            <a:pPr lvl="0"/>
            <a:r>
              <a:rPr lang="cs-CZ" dirty="0"/>
              <a:t>1986, předsedou se stává </a:t>
            </a:r>
            <a:r>
              <a:rPr lang="cs-CZ" dirty="0" err="1"/>
              <a:t>Antoin</a:t>
            </a:r>
            <a:r>
              <a:rPr lang="cs-CZ" dirty="0"/>
              <a:t> </a:t>
            </a:r>
            <a:r>
              <a:rPr lang="cs-CZ" dirty="0" err="1"/>
              <a:t>Waechter</a:t>
            </a:r>
            <a:r>
              <a:rPr lang="cs-CZ" dirty="0"/>
              <a:t> z Alsaska, konkurent </a:t>
            </a:r>
            <a:r>
              <a:rPr lang="cs-CZ" dirty="0" err="1"/>
              <a:t>Lalonda</a:t>
            </a:r>
            <a:endParaRPr lang="cs-CZ" dirty="0"/>
          </a:p>
          <a:p>
            <a:pPr lvl="0"/>
            <a:r>
              <a:rPr lang="cs-CZ" dirty="0" smtClean="0"/>
              <a:t>nezískají </a:t>
            </a:r>
            <a:r>
              <a:rPr lang="cs-CZ" dirty="0"/>
              <a:t>takovou podporu, jak si představují v parlamentních volbách </a:t>
            </a:r>
          </a:p>
          <a:p>
            <a:pPr lvl="0"/>
            <a:r>
              <a:rPr lang="cs-CZ" dirty="0"/>
              <a:t>účastní se prezidentských voleb 1988, nutné </a:t>
            </a:r>
            <a:r>
              <a:rPr lang="cs-CZ" dirty="0" smtClean="0"/>
              <a:t>boje pro kandidaturu</a:t>
            </a:r>
            <a:r>
              <a:rPr lang="cs-CZ" dirty="0"/>
              <a:t>, </a:t>
            </a:r>
            <a:r>
              <a:rPr lang="cs-CZ" dirty="0" smtClean="0"/>
              <a:t>3,8</a:t>
            </a:r>
            <a:r>
              <a:rPr lang="cs-CZ" dirty="0"/>
              <a:t>%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9445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Les </a:t>
            </a:r>
            <a:r>
              <a:rPr lang="cs-CZ" altLang="cs-CZ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Verts</a:t>
            </a:r>
            <a:r>
              <a:rPr lang="cs-CZ" altLang="cs-CZ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– Zelení II.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5311833"/>
          </a:xfrm>
        </p:spPr>
        <p:txBody>
          <a:bodyPr>
            <a:noAutofit/>
          </a:bodyPr>
          <a:lstStyle/>
          <a:p>
            <a:pPr lvl="0"/>
            <a:r>
              <a:rPr lang="cs-CZ" sz="2400" dirty="0" smtClean="0"/>
              <a:t>Volby 1988 - </a:t>
            </a:r>
            <a:r>
              <a:rPr lang="cs-CZ" sz="2400" dirty="0"/>
              <a:t>vůbec neangažují a vyhlašují bojkot proti </a:t>
            </a:r>
            <a:r>
              <a:rPr lang="cs-CZ" sz="2400" dirty="0" smtClean="0"/>
              <a:t>většinového </a:t>
            </a:r>
            <a:r>
              <a:rPr lang="cs-CZ" sz="2400" dirty="0"/>
              <a:t>systému </a:t>
            </a:r>
          </a:p>
          <a:p>
            <a:pPr lvl="0"/>
            <a:r>
              <a:rPr lang="cs-CZ" sz="2400" dirty="0" err="1"/>
              <a:t>Lalonde</a:t>
            </a:r>
            <a:r>
              <a:rPr lang="cs-CZ" sz="2400" dirty="0"/>
              <a:t> jde však do vlády</a:t>
            </a:r>
            <a:r>
              <a:rPr lang="cs-CZ" sz="2400" dirty="0" smtClean="0"/>
              <a:t>, </a:t>
            </a:r>
            <a:r>
              <a:rPr lang="cs-CZ" sz="2400" dirty="0"/>
              <a:t>nezávislý s podporou PS, </a:t>
            </a:r>
            <a:r>
              <a:rPr lang="cs-CZ" sz="2400" dirty="0" smtClean="0"/>
              <a:t>rozkol </a:t>
            </a:r>
            <a:r>
              <a:rPr lang="cs-CZ" sz="2400" dirty="0"/>
              <a:t>Les </a:t>
            </a:r>
            <a:r>
              <a:rPr lang="cs-CZ" sz="2400" dirty="0" err="1" smtClean="0"/>
              <a:t>Verts</a:t>
            </a:r>
            <a:r>
              <a:rPr lang="cs-CZ" sz="2400" dirty="0" smtClean="0"/>
              <a:t>/</a:t>
            </a:r>
            <a:r>
              <a:rPr lang="cs-CZ" sz="2400" dirty="0" err="1" smtClean="0"/>
              <a:t>Lalonde</a:t>
            </a:r>
            <a:endParaRPr lang="cs-CZ" sz="2400" dirty="0"/>
          </a:p>
          <a:p>
            <a:pPr lvl="0"/>
            <a:r>
              <a:rPr lang="cs-CZ" sz="2400" dirty="0" smtClean="0"/>
              <a:t>1989 Úspěch </a:t>
            </a:r>
            <a:r>
              <a:rPr lang="cs-CZ" sz="2400" dirty="0"/>
              <a:t>v </a:t>
            </a:r>
            <a:r>
              <a:rPr lang="cs-CZ" sz="2400" dirty="0" smtClean="0"/>
              <a:t>komunálních volbách </a:t>
            </a:r>
            <a:r>
              <a:rPr lang="cs-CZ" sz="2400" dirty="0"/>
              <a:t>a ve volbách do EP, </a:t>
            </a:r>
            <a:r>
              <a:rPr lang="cs-CZ" sz="2400" dirty="0" smtClean="0"/>
              <a:t> </a:t>
            </a:r>
            <a:endParaRPr lang="cs-CZ" sz="2400" dirty="0"/>
          </a:p>
          <a:p>
            <a:pPr lvl="0"/>
            <a:r>
              <a:rPr lang="cs-CZ" sz="2400" dirty="0" smtClean="0"/>
              <a:t>1992 Postupně </a:t>
            </a:r>
            <a:r>
              <a:rPr lang="cs-CZ" sz="2400" dirty="0"/>
              <a:t>se zařazují do stranického systému a rozbourávají čtverylku</a:t>
            </a:r>
          </a:p>
          <a:p>
            <a:pPr lvl="0"/>
            <a:r>
              <a:rPr lang="cs-CZ" sz="2400" dirty="0"/>
              <a:t>Volby do AN 1993, existuje tady tendence ke vzájemné spolupráci </a:t>
            </a:r>
          </a:p>
          <a:p>
            <a:pPr lvl="0"/>
            <a:r>
              <a:rPr lang="cs-CZ" sz="2400" dirty="0" smtClean="0"/>
              <a:t>1995  </a:t>
            </a:r>
            <a:r>
              <a:rPr lang="cs-CZ" sz="2400" dirty="0" err="1"/>
              <a:t>Dominique</a:t>
            </a:r>
            <a:r>
              <a:rPr lang="cs-CZ" sz="2400" dirty="0"/>
              <a:t> </a:t>
            </a:r>
            <a:r>
              <a:rPr lang="cs-CZ" sz="2400" dirty="0" err="1"/>
              <a:t>Voynet</a:t>
            </a:r>
            <a:r>
              <a:rPr lang="cs-CZ" sz="2400" dirty="0"/>
              <a:t> 3,3% (nejhorší výsledek, </a:t>
            </a:r>
            <a:r>
              <a:rPr lang="cs-CZ" sz="2400" dirty="0" smtClean="0"/>
              <a:t>poslední), podpora i MEI </a:t>
            </a:r>
            <a:r>
              <a:rPr lang="cs-CZ" sz="2400" dirty="0"/>
              <a:t>a GE </a:t>
            </a:r>
          </a:p>
          <a:p>
            <a:pPr lvl="0"/>
            <a:r>
              <a:rPr lang="cs-CZ" sz="2400" dirty="0"/>
              <a:t>Po volbách se však nadále rozvíjí možnost spolupracovat s PS, zastánce </a:t>
            </a:r>
            <a:r>
              <a:rPr lang="cs-CZ" sz="2400" dirty="0" err="1"/>
              <a:t>Cochet</a:t>
            </a:r>
            <a:r>
              <a:rPr lang="cs-CZ" sz="2400" dirty="0"/>
              <a:t> </a:t>
            </a:r>
          </a:p>
          <a:p>
            <a:pPr lvl="0"/>
            <a:r>
              <a:rPr lang="cs-CZ" sz="2400" dirty="0" smtClean="0"/>
              <a:t>1997 </a:t>
            </a:r>
            <a:r>
              <a:rPr lang="cs-CZ" sz="2400" dirty="0"/>
              <a:t>– získají 30 kandidatur podpořených </a:t>
            </a:r>
            <a:r>
              <a:rPr lang="cs-CZ" sz="2400" dirty="0" smtClean="0"/>
              <a:t>PS, zisk 6,71</a:t>
            </a:r>
            <a:r>
              <a:rPr lang="cs-CZ" sz="2400" dirty="0"/>
              <a:t>% hlasů a </a:t>
            </a:r>
            <a:r>
              <a:rPr lang="cs-CZ" sz="2400" dirty="0" smtClean="0"/>
              <a:t>9 mandátů </a:t>
            </a:r>
          </a:p>
          <a:p>
            <a:pPr lvl="0"/>
            <a:r>
              <a:rPr lang="cs-CZ" sz="2400" dirty="0" smtClean="0"/>
              <a:t>Vlastní ministr </a:t>
            </a:r>
            <a:r>
              <a:rPr lang="cs-CZ" sz="2400" dirty="0" err="1"/>
              <a:t>Dominique</a:t>
            </a:r>
            <a:r>
              <a:rPr lang="cs-CZ" sz="2400" dirty="0"/>
              <a:t> </a:t>
            </a:r>
            <a:r>
              <a:rPr lang="cs-CZ" sz="2400" dirty="0" err="1"/>
              <a:t>Voynet</a:t>
            </a:r>
            <a:r>
              <a:rPr lang="cs-CZ" sz="2400" dirty="0"/>
              <a:t> – restrikce na poli životního prostředí </a:t>
            </a:r>
          </a:p>
          <a:p>
            <a:pPr lvl="0"/>
            <a:r>
              <a:rPr lang="cs-CZ" sz="2400" dirty="0"/>
              <a:t>v červnu 1999 získávají LV podporu 9,7% a 9 </a:t>
            </a:r>
            <a:r>
              <a:rPr lang="cs-CZ" sz="2400" dirty="0" smtClean="0"/>
              <a:t>europoslanců</a:t>
            </a:r>
            <a:endParaRPr lang="cs-CZ" sz="2400" dirty="0"/>
          </a:p>
          <a:p>
            <a:r>
              <a:rPr lang="cs-CZ" sz="2400" dirty="0"/>
              <a:t>2002 </a:t>
            </a:r>
            <a:r>
              <a:rPr lang="cs-CZ" sz="2400" dirty="0" err="1" smtClean="0"/>
              <a:t>Noel</a:t>
            </a:r>
            <a:r>
              <a:rPr lang="cs-CZ" sz="2400" dirty="0" smtClean="0"/>
              <a:t> </a:t>
            </a:r>
            <a:r>
              <a:rPr lang="cs-CZ" sz="2400" dirty="0" err="1"/>
              <a:t>Mamére</a:t>
            </a:r>
            <a:r>
              <a:rPr lang="cs-CZ" sz="2400" dirty="0"/>
              <a:t>, zisk 5,31%, 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035089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Les </a:t>
            </a:r>
            <a:r>
              <a:rPr lang="cs-CZ" dirty="0" err="1" smtClean="0"/>
              <a:t>Verts</a:t>
            </a:r>
            <a:r>
              <a:rPr lang="cs-CZ" dirty="0" smtClean="0"/>
              <a:t> – Zelení III.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9542"/>
            <a:ext cx="10515600" cy="5137265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Strana </a:t>
            </a:r>
            <a:r>
              <a:rPr lang="cs-CZ" dirty="0"/>
              <a:t>nesouhlasí s akcemi NATO na Balkáně a </a:t>
            </a:r>
            <a:r>
              <a:rPr lang="cs-CZ" dirty="0" smtClean="0"/>
              <a:t>válkou </a:t>
            </a:r>
            <a:r>
              <a:rPr lang="cs-CZ" dirty="0"/>
              <a:t>v zálivu </a:t>
            </a:r>
          </a:p>
          <a:p>
            <a:pPr lvl="0"/>
            <a:r>
              <a:rPr lang="cs-CZ" dirty="0"/>
              <a:t>2004 – evropské volby mají 6 EU poslanců, 7,4% hlasů  </a:t>
            </a:r>
          </a:p>
          <a:p>
            <a:pPr lvl="0"/>
            <a:r>
              <a:rPr lang="cs-CZ" dirty="0"/>
              <a:t>2007 – prezidentské volby 1,57% </a:t>
            </a:r>
            <a:r>
              <a:rPr lang="cs-CZ" dirty="0" err="1"/>
              <a:t>Dominique</a:t>
            </a:r>
            <a:r>
              <a:rPr lang="cs-CZ" dirty="0"/>
              <a:t> </a:t>
            </a:r>
            <a:r>
              <a:rPr lang="cs-CZ" dirty="0" err="1"/>
              <a:t>Voynet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2007 - parlamentní volby 3,25% a 4 poslanci, městské prostředí </a:t>
            </a:r>
          </a:p>
          <a:p>
            <a:pPr lvl="0"/>
            <a:r>
              <a:rPr lang="cs-CZ" dirty="0"/>
              <a:t>13. 11. 2010 – transformace na </a:t>
            </a:r>
            <a:r>
              <a:rPr lang="cs-CZ" dirty="0" err="1"/>
              <a:t>Europe</a:t>
            </a:r>
            <a:r>
              <a:rPr lang="cs-CZ" dirty="0"/>
              <a:t> </a:t>
            </a:r>
            <a:r>
              <a:rPr lang="cs-CZ" dirty="0" err="1"/>
              <a:t>Écologie</a:t>
            </a:r>
            <a:r>
              <a:rPr lang="cs-CZ" dirty="0"/>
              <a:t> les </a:t>
            </a:r>
            <a:r>
              <a:rPr lang="cs-CZ" dirty="0" err="1"/>
              <a:t>Verts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2012 – Eva Joly 2,31% 828 345 hlasů </a:t>
            </a:r>
          </a:p>
          <a:p>
            <a:pPr lvl="0"/>
            <a:r>
              <a:rPr lang="cs-CZ" dirty="0"/>
              <a:t>2012 – 16 poslanců AN, 12 senátorů, 15 EP poslanců </a:t>
            </a:r>
          </a:p>
          <a:p>
            <a:pPr lvl="0"/>
            <a:r>
              <a:rPr lang="cs-CZ" dirty="0" err="1"/>
              <a:t>Cécile</a:t>
            </a:r>
            <a:r>
              <a:rPr lang="cs-CZ" dirty="0"/>
              <a:t> </a:t>
            </a:r>
            <a:r>
              <a:rPr lang="cs-CZ" dirty="0" err="1"/>
              <a:t>Duflot</a:t>
            </a:r>
            <a:r>
              <a:rPr lang="cs-CZ" dirty="0"/>
              <a:t>  a Pascal </a:t>
            </a:r>
            <a:r>
              <a:rPr lang="cs-CZ" dirty="0" err="1"/>
              <a:t>Canfin</a:t>
            </a:r>
            <a:r>
              <a:rPr lang="cs-CZ" dirty="0"/>
              <a:t> jsou zastoupeni ve vládě </a:t>
            </a:r>
            <a:r>
              <a:rPr lang="cs-CZ" dirty="0" smtClean="0"/>
              <a:t>2012, odchod </a:t>
            </a:r>
            <a:endParaRPr lang="cs-CZ" dirty="0"/>
          </a:p>
          <a:p>
            <a:pPr lvl="0"/>
            <a:r>
              <a:rPr lang="cs-CZ" dirty="0"/>
              <a:t>Prezidentské volby 2017, nejednotnost, </a:t>
            </a:r>
            <a:r>
              <a:rPr lang="cs-CZ" dirty="0" err="1"/>
              <a:t>Hamon</a:t>
            </a:r>
            <a:r>
              <a:rPr lang="cs-CZ" dirty="0"/>
              <a:t> nebo </a:t>
            </a:r>
            <a:r>
              <a:rPr lang="cs-CZ" dirty="0" err="1"/>
              <a:t>Macron</a:t>
            </a:r>
            <a:r>
              <a:rPr lang="cs-CZ" dirty="0"/>
              <a:t>? </a:t>
            </a:r>
          </a:p>
          <a:p>
            <a:pPr lvl="0"/>
            <a:r>
              <a:rPr lang="cs-CZ" dirty="0"/>
              <a:t>2017 </a:t>
            </a:r>
            <a:r>
              <a:rPr lang="cs-CZ" dirty="0" smtClean="0"/>
              <a:t>– </a:t>
            </a:r>
            <a:r>
              <a:rPr lang="cs-CZ" dirty="0" err="1" smtClean="0"/>
              <a:t>Éric</a:t>
            </a:r>
            <a:r>
              <a:rPr lang="cs-CZ" dirty="0" smtClean="0"/>
              <a:t> </a:t>
            </a:r>
            <a:r>
              <a:rPr lang="cs-CZ" dirty="0" err="1"/>
              <a:t>Alauzet</a:t>
            </a:r>
            <a:r>
              <a:rPr lang="cs-CZ" dirty="0"/>
              <a:t> dep. </a:t>
            </a:r>
            <a:r>
              <a:rPr lang="cs-CZ" dirty="0" err="1"/>
              <a:t>Doubs</a:t>
            </a:r>
            <a:r>
              <a:rPr lang="cs-CZ" dirty="0"/>
              <a:t> 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96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dirty="0" err="1"/>
              <a:t>Generation</a:t>
            </a:r>
            <a:r>
              <a:rPr lang="cs-CZ" dirty="0"/>
              <a:t> </a:t>
            </a:r>
            <a:r>
              <a:rPr lang="cs-CZ" dirty="0" err="1" smtClean="0"/>
              <a:t>Ecologie</a:t>
            </a:r>
            <a:r>
              <a:rPr lang="cs-CZ" dirty="0" smtClean="0"/>
              <a:t> </a:t>
            </a:r>
            <a:r>
              <a:rPr lang="cs-CZ" dirty="0"/>
              <a:t>(GE)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37854"/>
            <a:ext cx="10515600" cy="513726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z</a:t>
            </a:r>
            <a:r>
              <a:rPr lang="cs-CZ" dirty="0" smtClean="0"/>
              <a:t>aložené </a:t>
            </a:r>
            <a:r>
              <a:rPr lang="cs-CZ" dirty="0" err="1"/>
              <a:t>Lalondem</a:t>
            </a:r>
            <a:r>
              <a:rPr lang="cs-CZ" dirty="0"/>
              <a:t> jako </a:t>
            </a:r>
            <a:r>
              <a:rPr lang="cs-CZ" dirty="0" smtClean="0"/>
              <a:t>konkurent </a:t>
            </a:r>
            <a:r>
              <a:rPr lang="cs-CZ" dirty="0"/>
              <a:t>strana Les </a:t>
            </a:r>
            <a:r>
              <a:rPr lang="cs-CZ" dirty="0" err="1"/>
              <a:t>Verts</a:t>
            </a:r>
            <a:r>
              <a:rPr lang="cs-CZ" dirty="0"/>
              <a:t> v květnu 1990</a:t>
            </a:r>
          </a:p>
          <a:p>
            <a:pPr lvl="0"/>
            <a:r>
              <a:rPr lang="cs-CZ" dirty="0"/>
              <a:t>původně spolupracovala s levicí (</a:t>
            </a:r>
            <a:r>
              <a:rPr lang="cs-CZ" dirty="0" err="1"/>
              <a:t>Lalonde</a:t>
            </a:r>
            <a:r>
              <a:rPr lang="cs-CZ" dirty="0"/>
              <a:t> </a:t>
            </a:r>
            <a:r>
              <a:rPr lang="cs-CZ" dirty="0" smtClean="0"/>
              <a:t>ve </a:t>
            </a:r>
            <a:r>
              <a:rPr lang="cs-CZ" dirty="0"/>
              <a:t>vládě na konci 80 </a:t>
            </a:r>
            <a:r>
              <a:rPr lang="cs-CZ" dirty="0" smtClean="0"/>
              <a:t>let)</a:t>
            </a:r>
            <a:endParaRPr lang="cs-CZ" dirty="0"/>
          </a:p>
          <a:p>
            <a:pPr lvl="0"/>
            <a:r>
              <a:rPr lang="cs-CZ" dirty="0"/>
              <a:t>později však spíše podporuje pravicové spolky a hnutí, podobně jako dříve levici  </a:t>
            </a:r>
          </a:p>
          <a:p>
            <a:pPr lvl="0"/>
            <a:r>
              <a:rPr lang="cs-CZ" dirty="0"/>
              <a:t>v první válce v zálivu podpořila západní spojence </a:t>
            </a:r>
            <a:endParaRPr lang="cs-CZ" dirty="0" smtClean="0"/>
          </a:p>
          <a:p>
            <a:pPr lvl="0"/>
            <a:r>
              <a:rPr lang="cs-CZ" dirty="0"/>
              <a:t>jednalo se však vždy spíše o menší stranu, která je úzce navázána na svého zakladatele </a:t>
            </a:r>
          </a:p>
          <a:p>
            <a:pPr lvl="0"/>
            <a:r>
              <a:rPr lang="cs-CZ" dirty="0"/>
              <a:t>1992, regionální volby mají 108 zvolených </a:t>
            </a:r>
          </a:p>
          <a:p>
            <a:pPr lvl="0"/>
            <a:r>
              <a:rPr lang="cs-CZ" dirty="0" smtClean="0"/>
              <a:t>1993 ochota spolupracovat </a:t>
            </a:r>
            <a:r>
              <a:rPr lang="cs-CZ" dirty="0"/>
              <a:t>a vstoupilo to do společné předvolební koalice, </a:t>
            </a:r>
            <a:endParaRPr lang="cs-CZ" dirty="0" smtClean="0"/>
          </a:p>
          <a:p>
            <a:pPr lvl="0"/>
            <a:r>
              <a:rPr lang="cs-CZ" dirty="0" smtClean="0"/>
              <a:t>cílem - </a:t>
            </a:r>
            <a:r>
              <a:rPr lang="cs-CZ" dirty="0"/>
              <a:t>jeden „zelený“ kandidát v každém volebním </a:t>
            </a:r>
            <a:r>
              <a:rPr lang="cs-CZ" dirty="0" smtClean="0"/>
              <a:t>obvodu, </a:t>
            </a:r>
            <a:endParaRPr lang="cs-CZ" dirty="0"/>
          </a:p>
          <a:p>
            <a:pPr lvl="0"/>
            <a:r>
              <a:rPr lang="cs-CZ" dirty="0"/>
              <a:t>Tato spolupráce byla však spíše ojedinělá a víckrát se moc neopakovala </a:t>
            </a:r>
          </a:p>
          <a:p>
            <a:pPr lvl="0"/>
            <a:r>
              <a:rPr lang="cs-CZ" dirty="0"/>
              <a:t>1995 – podpora Chiraca na prezidentský úřad </a:t>
            </a:r>
          </a:p>
          <a:p>
            <a:pPr lvl="0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042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118"/>
            <a:ext cx="10515600" cy="1325563"/>
          </a:xfrm>
        </p:spPr>
        <p:txBody>
          <a:bodyPr/>
          <a:lstStyle/>
          <a:p>
            <a:r>
              <a:rPr lang="cs-CZ" dirty="0" err="1" smtClean="0"/>
              <a:t>Mouvement</a:t>
            </a:r>
            <a:r>
              <a:rPr lang="cs-CZ" dirty="0" smtClean="0"/>
              <a:t> </a:t>
            </a:r>
            <a:r>
              <a:rPr lang="cs-CZ" dirty="0" err="1"/>
              <a:t>écologique</a:t>
            </a:r>
            <a:r>
              <a:rPr lang="cs-CZ" dirty="0"/>
              <a:t> </a:t>
            </a:r>
            <a:r>
              <a:rPr lang="cs-CZ" dirty="0" err="1" smtClean="0"/>
              <a:t>indépendant</a:t>
            </a:r>
            <a:r>
              <a:rPr lang="cs-CZ" dirty="0" smtClean="0"/>
              <a:t> </a:t>
            </a:r>
            <a:r>
              <a:rPr lang="cs-CZ" dirty="0"/>
              <a:t>– MEI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54975"/>
            <a:ext cx="10515600" cy="5353396"/>
          </a:xfrm>
        </p:spPr>
        <p:txBody>
          <a:bodyPr>
            <a:normAutofit/>
          </a:bodyPr>
          <a:lstStyle/>
          <a:p>
            <a:pPr lvl="0"/>
            <a:r>
              <a:rPr lang="cs-CZ" dirty="0" smtClean="0"/>
              <a:t>vznik </a:t>
            </a:r>
            <a:r>
              <a:rPr lang="cs-CZ" dirty="0"/>
              <a:t>1994 </a:t>
            </a:r>
            <a:r>
              <a:rPr lang="cs-CZ" dirty="0" smtClean="0"/>
              <a:t>na popud Antoina </a:t>
            </a:r>
            <a:r>
              <a:rPr lang="cs-CZ" dirty="0" err="1" smtClean="0"/>
              <a:t>Weachtera</a:t>
            </a:r>
            <a:endParaRPr lang="cs-CZ" dirty="0" smtClean="0"/>
          </a:p>
          <a:p>
            <a:pPr lvl="0"/>
            <a:r>
              <a:rPr lang="cs-CZ" dirty="0" smtClean="0"/>
              <a:t>vychází </a:t>
            </a:r>
            <a:r>
              <a:rPr lang="cs-CZ" dirty="0"/>
              <a:t>z jeho izolacionismu  vůči jiným </a:t>
            </a:r>
            <a:r>
              <a:rPr lang="cs-CZ" dirty="0" err="1"/>
              <a:t>enviromentálním</a:t>
            </a:r>
            <a:r>
              <a:rPr lang="cs-CZ" dirty="0"/>
              <a:t> hnutím </a:t>
            </a:r>
          </a:p>
          <a:p>
            <a:pPr lvl="0"/>
            <a:r>
              <a:rPr lang="cs-CZ" dirty="0" smtClean="0"/>
              <a:t>jedná </a:t>
            </a:r>
            <a:r>
              <a:rPr lang="cs-CZ" dirty="0"/>
              <a:t>se o hnutí vzcházející z hlubinné ekologie </a:t>
            </a:r>
            <a:endParaRPr lang="cs-CZ" dirty="0" smtClean="0"/>
          </a:p>
          <a:p>
            <a:pPr lvl="0"/>
            <a:r>
              <a:rPr lang="cs-CZ" dirty="0" smtClean="0"/>
              <a:t>katastrofické </a:t>
            </a:r>
            <a:r>
              <a:rPr lang="cs-CZ" dirty="0"/>
              <a:t>scénáře, specialisté na biologii, chemii a přírodu </a:t>
            </a:r>
            <a:r>
              <a:rPr lang="cs-CZ" dirty="0" smtClean="0"/>
              <a:t>celkově</a:t>
            </a:r>
            <a:endParaRPr lang="cs-CZ" dirty="0"/>
          </a:p>
          <a:p>
            <a:pPr lvl="0"/>
            <a:r>
              <a:rPr lang="cs-CZ" dirty="0" smtClean="0"/>
              <a:t>zavržení kapitalismu i socialismu - oba tvrdí, </a:t>
            </a:r>
            <a:r>
              <a:rPr lang="cs-CZ" dirty="0"/>
              <a:t>že zdroje jsou neomezené </a:t>
            </a:r>
          </a:p>
          <a:p>
            <a:pPr lvl="0"/>
            <a:r>
              <a:rPr lang="cs-CZ" dirty="0"/>
              <a:t>apolitické hnutí odmítající dělení levice/pravice a z toho vzcházející násilí, zaměřuje se napříč politickým spektrem bez nutnosti navázat na nějaké ideologie a třídní dělení </a:t>
            </a:r>
          </a:p>
          <a:p>
            <a:pPr lvl="0"/>
            <a:r>
              <a:rPr lang="cs-CZ" dirty="0"/>
              <a:t>je však nutná spolupráce a zachování demokracie nikoliv demagogie a zmatek v pojmech</a:t>
            </a:r>
          </a:p>
          <a:p>
            <a:pPr lvl="0"/>
            <a:r>
              <a:rPr lang="cs-CZ" dirty="0"/>
              <a:t>zmizelo z celonárodní úrovně – dnes </a:t>
            </a:r>
            <a:r>
              <a:rPr lang="cs-CZ" dirty="0" smtClean="0"/>
              <a:t>lokální úroveň v</a:t>
            </a:r>
            <a:r>
              <a:rPr lang="cs-CZ" dirty="0"/>
              <a:t> Alsasku 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487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Daniel </a:t>
            </a:r>
            <a:r>
              <a:rPr lang="cs-CZ" dirty="0" err="1" smtClean="0"/>
              <a:t>Cohn</a:t>
            </a:r>
            <a:r>
              <a:rPr lang="cs-CZ" dirty="0" smtClean="0"/>
              <a:t>-Bendit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6292"/>
            <a:ext cx="10515600" cy="5112326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nová hvězda v roce 1999, bývalý protestující student z roku 1968</a:t>
            </a:r>
            <a:r>
              <a:rPr lang="cs-CZ" dirty="0" smtClean="0"/>
              <a:t>,</a:t>
            </a:r>
          </a:p>
          <a:p>
            <a:pPr lvl="0"/>
            <a:r>
              <a:rPr lang="cs-CZ" dirty="0" smtClean="0"/>
              <a:t>vychovatel </a:t>
            </a:r>
            <a:r>
              <a:rPr lang="cs-CZ" dirty="0"/>
              <a:t>ze školky ve Frankfurtu nad Mohanem </a:t>
            </a:r>
            <a:endParaRPr lang="cs-CZ" dirty="0" smtClean="0"/>
          </a:p>
          <a:p>
            <a:pPr lvl="0"/>
            <a:r>
              <a:rPr lang="cs-CZ" dirty="0" smtClean="0"/>
              <a:t>„</a:t>
            </a:r>
            <a:r>
              <a:rPr lang="cs-CZ" dirty="0"/>
              <a:t>i děti disponují svou sexualitou“, rozporuplné vnímání </a:t>
            </a:r>
          </a:p>
          <a:p>
            <a:pPr lvl="0"/>
            <a:r>
              <a:rPr lang="cs-CZ" dirty="0"/>
              <a:t>při debatách 1999 se dobře osvědčil jako nová tvář, která se orientuje v současném světě a zavrhnul revoluci a boj jako legitimní prostředek boje proti kapitalistickému zlu</a:t>
            </a:r>
          </a:p>
          <a:p>
            <a:pPr lvl="0"/>
            <a:r>
              <a:rPr lang="cs-CZ" dirty="0"/>
              <a:t>člověk bez „národnosti“ </a:t>
            </a:r>
            <a:r>
              <a:rPr lang="cs-CZ" dirty="0" smtClean="0"/>
              <a:t>Žid, Francouz</a:t>
            </a:r>
            <a:r>
              <a:rPr lang="cs-CZ" dirty="0"/>
              <a:t>, </a:t>
            </a:r>
            <a:r>
              <a:rPr lang="cs-CZ" dirty="0" smtClean="0"/>
              <a:t>Němec? </a:t>
            </a:r>
            <a:endParaRPr lang="cs-CZ" dirty="0"/>
          </a:p>
          <a:p>
            <a:pPr lvl="0"/>
            <a:r>
              <a:rPr lang="cs-CZ" dirty="0"/>
              <a:t>1994, zvolený na zelné listině v SRN, 1999 za francouzské, 2004 zase SRN, 2009 Francie a zisk 16,28% 2014 definitivně končí 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7164" y="-952"/>
            <a:ext cx="1634836" cy="2178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685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Environmentální hnutí – spíše nalevo, spolupráce s PS a PCF </a:t>
            </a:r>
          </a:p>
          <a:p>
            <a:r>
              <a:rPr lang="cs-CZ" dirty="0" smtClean="0"/>
              <a:t>Vnitřní nejednotnost – vzájemná konkurence</a:t>
            </a:r>
          </a:p>
          <a:p>
            <a:r>
              <a:rPr lang="cs-CZ" dirty="0" smtClean="0"/>
              <a:t>Nepříznivé podmínky – volební systém </a:t>
            </a:r>
          </a:p>
          <a:p>
            <a:r>
              <a:rPr lang="cs-CZ" dirty="0" smtClean="0"/>
              <a:t>Máme být ve vládě? </a:t>
            </a:r>
          </a:p>
          <a:p>
            <a:r>
              <a:rPr lang="cs-CZ" dirty="0" smtClean="0"/>
              <a:t>Nejednoznačný postoj k prezidentovi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621" y="3649287"/>
            <a:ext cx="5704379" cy="320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950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170</Words>
  <Application>Microsoft Office PowerPoint</Application>
  <PresentationFormat>Širokoúhlá obrazovka</PresentationFormat>
  <Paragraphs>82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Motiv Office</vt:lpstr>
      <vt:lpstr>Enronmentální politické strany a hnutí ve Francii </vt:lpstr>
      <vt:lpstr>Hlavní znaky </vt:lpstr>
      <vt:lpstr>Les Verts – Zelení I. </vt:lpstr>
      <vt:lpstr>Les Verts – Zelení II. </vt:lpstr>
      <vt:lpstr>Les Verts – Zelení III. </vt:lpstr>
      <vt:lpstr> Generation Ecologie (GE) </vt:lpstr>
      <vt:lpstr>Mouvement écologique indépendant – MEI </vt:lpstr>
      <vt:lpstr>Daniel Cohn-Bendit </vt:lpstr>
      <vt:lpstr>Závěrem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Krajní levice ve Francii</dc:title>
  <dc:creator>Michal Pink</dc:creator>
  <cp:lastModifiedBy>Michal Pink</cp:lastModifiedBy>
  <cp:revision>20</cp:revision>
  <dcterms:created xsi:type="dcterms:W3CDTF">2017-11-13T08:31:33Z</dcterms:created>
  <dcterms:modified xsi:type="dcterms:W3CDTF">2018-11-20T07:24:45Z</dcterms:modified>
</cp:coreProperties>
</file>